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7" r:id="rId2"/>
    <p:sldId id="258" r:id="rId3"/>
    <p:sldId id="260" r:id="rId4"/>
    <p:sldId id="267" r:id="rId5"/>
    <p:sldId id="259"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B79A9-0A53-4F0A-9370-3CE35B9A1838}"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ru-RU"/>
        </a:p>
      </dgm:t>
    </dgm:pt>
    <dgm:pt modelId="{8A3A614C-9630-4B6F-B686-D4947B551749}">
      <dgm:prSet phldrT="[Текст]" custT="1"/>
      <dgm:spPr/>
      <dgm:t>
        <a:bodyPr/>
        <a:lstStyle/>
        <a:p>
          <a:r>
            <a:rPr lang="ru-RU" sz="1600" b="1" dirty="0" smtClean="0">
              <a:solidFill>
                <a:schemeClr val="tx1"/>
              </a:solidFill>
            </a:rPr>
            <a:t>От рождения до двух лет</a:t>
          </a:r>
          <a:endParaRPr lang="ru-RU" sz="1600" b="1" dirty="0">
            <a:solidFill>
              <a:schemeClr val="tx1"/>
            </a:solidFill>
          </a:endParaRPr>
        </a:p>
      </dgm:t>
    </dgm:pt>
    <dgm:pt modelId="{6CC0E68D-2D55-4A3F-B3E1-ECCB521BCADB}" type="parTrans" cxnId="{E785A9F4-258C-40B7-99F3-FF4EBACA42AB}">
      <dgm:prSet/>
      <dgm:spPr/>
      <dgm:t>
        <a:bodyPr/>
        <a:lstStyle/>
        <a:p>
          <a:endParaRPr lang="ru-RU"/>
        </a:p>
      </dgm:t>
    </dgm:pt>
    <dgm:pt modelId="{BB41D801-46FA-4300-A7FC-C8F0F9425CEF}" type="sibTrans" cxnId="{E785A9F4-258C-40B7-99F3-FF4EBACA42AB}">
      <dgm:prSet/>
      <dgm:spPr/>
      <dgm:t>
        <a:bodyPr/>
        <a:lstStyle/>
        <a:p>
          <a:endParaRPr lang="ru-RU"/>
        </a:p>
      </dgm:t>
    </dgm:pt>
    <dgm:pt modelId="{70F84A4D-2B24-4F31-A1CB-66D4234AF45E}">
      <dgm:prSet phldrT="[Текст]" custT="1"/>
      <dgm:spPr/>
      <dgm:t>
        <a:bodyPr/>
        <a:lstStyle/>
        <a:p>
          <a:r>
            <a:rPr lang="ru-RU" sz="1400" b="1" i="1" dirty="0" smtClean="0">
              <a:latin typeface="Times New Roman" pitchFamily="18" charset="0"/>
              <a:cs typeface="Times New Roman" pitchFamily="18" charset="0"/>
            </a:rPr>
            <a:t>Хватание (ребенок учится захватывать предмет, действуя целенаправленно). </a:t>
          </a:r>
          <a:endParaRPr lang="ru-RU" sz="1400" dirty="0">
            <a:latin typeface="Times New Roman" pitchFamily="18" charset="0"/>
            <a:cs typeface="Times New Roman" pitchFamily="18" charset="0"/>
          </a:endParaRPr>
        </a:p>
      </dgm:t>
    </dgm:pt>
    <dgm:pt modelId="{8E501845-95C6-4C42-ADC3-2DBB580AC10D}" type="parTrans" cxnId="{ACE6EBEC-2844-4103-B486-68F893AD5835}">
      <dgm:prSet/>
      <dgm:spPr/>
      <dgm:t>
        <a:bodyPr/>
        <a:lstStyle/>
        <a:p>
          <a:endParaRPr lang="ru-RU"/>
        </a:p>
      </dgm:t>
    </dgm:pt>
    <dgm:pt modelId="{8D1DB9E2-0FB9-4340-991E-87C345C549F7}" type="sibTrans" cxnId="{ACE6EBEC-2844-4103-B486-68F893AD5835}">
      <dgm:prSet/>
      <dgm:spPr/>
      <dgm:t>
        <a:bodyPr/>
        <a:lstStyle/>
        <a:p>
          <a:endParaRPr lang="ru-RU"/>
        </a:p>
      </dgm:t>
    </dgm:pt>
    <dgm:pt modelId="{C7747693-8D79-49FF-815A-252A8CBC5D10}">
      <dgm:prSet phldrT="[Текст]" custT="1"/>
      <dgm:spPr/>
      <dgm:t>
        <a:bodyPr/>
        <a:lstStyle/>
        <a:p>
          <a:r>
            <a:rPr lang="ru-RU" sz="1600" b="1" dirty="0" smtClean="0">
              <a:solidFill>
                <a:schemeClr val="tx1"/>
              </a:solidFill>
            </a:rPr>
            <a:t>От двух до четырех лет</a:t>
          </a:r>
          <a:endParaRPr lang="ru-RU" sz="1600" b="1" dirty="0">
            <a:solidFill>
              <a:schemeClr val="tx1"/>
            </a:solidFill>
          </a:endParaRPr>
        </a:p>
      </dgm:t>
    </dgm:pt>
    <dgm:pt modelId="{D43174A7-96C8-4422-8D28-FD4C6CC6F1B3}" type="parTrans" cxnId="{DCA7D117-C148-4BDE-B013-16943AD97683}">
      <dgm:prSet/>
      <dgm:spPr/>
      <dgm:t>
        <a:bodyPr/>
        <a:lstStyle/>
        <a:p>
          <a:endParaRPr lang="ru-RU"/>
        </a:p>
      </dgm:t>
    </dgm:pt>
    <dgm:pt modelId="{11D57FBF-E056-473F-8F65-B655C24E124C}" type="sibTrans" cxnId="{DCA7D117-C148-4BDE-B013-16943AD97683}">
      <dgm:prSet/>
      <dgm:spPr/>
      <dgm:t>
        <a:bodyPr/>
        <a:lstStyle/>
        <a:p>
          <a:endParaRPr lang="ru-RU"/>
        </a:p>
      </dgm:t>
    </dgm:pt>
    <dgm:pt modelId="{08D50D20-8352-4AAD-A2DA-1BAF5DD1351D}">
      <dgm:prSet phldrT="[Текст]" custT="1"/>
      <dgm:spPr/>
      <dgm:t>
        <a:bodyPr/>
        <a:lstStyle/>
        <a:p>
          <a:r>
            <a:rPr lang="ru-RU" sz="1400" b="1" i="1" dirty="0" smtClean="0">
              <a:latin typeface="Times New Roman" pitchFamily="18" charset="0"/>
              <a:cs typeface="Times New Roman" pitchFamily="18" charset="0"/>
            </a:rPr>
            <a:t>Навыки совершенствуются, активнее используются пальцы.</a:t>
          </a:r>
          <a:endParaRPr lang="ru-RU" sz="1500" dirty="0">
            <a:latin typeface="Times New Roman" pitchFamily="18" charset="0"/>
            <a:cs typeface="Times New Roman" pitchFamily="18" charset="0"/>
          </a:endParaRPr>
        </a:p>
      </dgm:t>
    </dgm:pt>
    <dgm:pt modelId="{F498C074-20B8-4305-B1FD-6DC80262AA62}" type="parTrans" cxnId="{B8C55EDF-07BE-464C-A5FA-E1E79C6EAE6C}">
      <dgm:prSet/>
      <dgm:spPr/>
      <dgm:t>
        <a:bodyPr/>
        <a:lstStyle/>
        <a:p>
          <a:endParaRPr lang="ru-RU"/>
        </a:p>
      </dgm:t>
    </dgm:pt>
    <dgm:pt modelId="{164AF2A4-9D49-40EA-8494-AD19A176998F}" type="sibTrans" cxnId="{B8C55EDF-07BE-464C-A5FA-E1E79C6EAE6C}">
      <dgm:prSet/>
      <dgm:spPr/>
      <dgm:t>
        <a:bodyPr/>
        <a:lstStyle/>
        <a:p>
          <a:endParaRPr lang="ru-RU"/>
        </a:p>
      </dgm:t>
    </dgm:pt>
    <dgm:pt modelId="{5605BBA1-F17B-46A6-8FE7-5027363BFCC5}">
      <dgm:prSet phldrT="[Текст]" custT="1"/>
      <dgm:spPr/>
      <dgm:t>
        <a:bodyPr/>
        <a:lstStyle/>
        <a:p>
          <a:r>
            <a:rPr lang="ru-RU" sz="1600" b="1" dirty="0" smtClean="0">
              <a:solidFill>
                <a:schemeClr val="tx1"/>
              </a:solidFill>
            </a:rPr>
            <a:t>От четырех до восьми лет</a:t>
          </a:r>
          <a:endParaRPr lang="ru-RU" sz="1600" b="1" dirty="0">
            <a:solidFill>
              <a:schemeClr val="tx1"/>
            </a:solidFill>
          </a:endParaRPr>
        </a:p>
      </dgm:t>
    </dgm:pt>
    <dgm:pt modelId="{06E6849F-02BC-458E-9983-2C4F2CF9B945}" type="parTrans" cxnId="{C8246011-6B6F-4A0F-B373-6D63B739EFA8}">
      <dgm:prSet/>
      <dgm:spPr/>
      <dgm:t>
        <a:bodyPr/>
        <a:lstStyle/>
        <a:p>
          <a:endParaRPr lang="ru-RU"/>
        </a:p>
      </dgm:t>
    </dgm:pt>
    <dgm:pt modelId="{320687BD-7945-44B6-ADA6-687E6C2FEF6F}" type="sibTrans" cxnId="{C8246011-6B6F-4A0F-B373-6D63B739EFA8}">
      <dgm:prSet/>
      <dgm:spPr/>
      <dgm:t>
        <a:bodyPr/>
        <a:lstStyle/>
        <a:p>
          <a:endParaRPr lang="ru-RU"/>
        </a:p>
      </dgm:t>
    </dgm:pt>
    <dgm:pt modelId="{D99D58BB-E1CE-456A-A7E4-F38A69B70E55}">
      <dgm:prSet phldrT="[Текст]" custT="1"/>
      <dgm:spPr/>
      <dgm:t>
        <a:bodyPr/>
        <a:lstStyle/>
        <a:p>
          <a:r>
            <a:rPr lang="ru-RU" sz="1400" b="1" i="1" dirty="0" smtClean="0">
              <a:latin typeface="Times New Roman" pitchFamily="18" charset="0"/>
              <a:cs typeface="Times New Roman" pitchFamily="18" charset="0"/>
            </a:rPr>
            <a:t>Учатся использовать приобретенные навыки мелкой моторики, координированные движения кистей, пальцев, запястья</a:t>
          </a:r>
          <a:endParaRPr lang="ru-RU" sz="1200" dirty="0">
            <a:latin typeface="Times New Roman" pitchFamily="18" charset="0"/>
            <a:cs typeface="Times New Roman" pitchFamily="18" charset="0"/>
          </a:endParaRPr>
        </a:p>
      </dgm:t>
    </dgm:pt>
    <dgm:pt modelId="{CA70A055-521C-4459-AEC0-01D74A006219}" type="parTrans" cxnId="{BE70727C-5AAB-4A67-A8C3-6A870D38FEEE}">
      <dgm:prSet/>
      <dgm:spPr/>
      <dgm:t>
        <a:bodyPr/>
        <a:lstStyle/>
        <a:p>
          <a:endParaRPr lang="ru-RU"/>
        </a:p>
      </dgm:t>
    </dgm:pt>
    <dgm:pt modelId="{6B16816E-B179-4840-95EC-EF1266F62489}" type="sibTrans" cxnId="{BE70727C-5AAB-4A67-A8C3-6A870D38FEEE}">
      <dgm:prSet/>
      <dgm:spPr/>
      <dgm:t>
        <a:bodyPr/>
        <a:lstStyle/>
        <a:p>
          <a:endParaRPr lang="ru-RU"/>
        </a:p>
      </dgm:t>
    </dgm:pt>
    <dgm:pt modelId="{8D21F518-43C3-49B3-9752-FD80CFF9E240}">
      <dgm:prSet custT="1"/>
      <dgm:spPr/>
      <dgm:t>
        <a:bodyPr/>
        <a:lstStyle/>
        <a:p>
          <a:r>
            <a:rPr lang="ru-RU" sz="1400" b="1" i="1" dirty="0" smtClean="0">
              <a:latin typeface="Times New Roman" pitchFamily="18" charset="0"/>
              <a:cs typeface="Times New Roman" pitchFamily="18" charset="0"/>
            </a:rPr>
            <a:t>Учится совмещать два предмета или две части одного предмета</a:t>
          </a:r>
        </a:p>
      </dgm:t>
    </dgm:pt>
    <dgm:pt modelId="{AACAE5D7-8A69-49C7-A569-03566016E6CF}" type="parTrans" cxnId="{79C3758D-A38E-4853-8BDB-304759EF3388}">
      <dgm:prSet/>
      <dgm:spPr/>
      <dgm:t>
        <a:bodyPr/>
        <a:lstStyle/>
        <a:p>
          <a:endParaRPr lang="ru-RU"/>
        </a:p>
      </dgm:t>
    </dgm:pt>
    <dgm:pt modelId="{86B3A9FA-2018-4E1B-A005-964573E4FAF4}" type="sibTrans" cxnId="{79C3758D-A38E-4853-8BDB-304759EF3388}">
      <dgm:prSet/>
      <dgm:spPr/>
      <dgm:t>
        <a:bodyPr/>
        <a:lstStyle/>
        <a:p>
          <a:endParaRPr lang="ru-RU"/>
        </a:p>
      </dgm:t>
    </dgm:pt>
    <dgm:pt modelId="{183D3096-BD6B-4306-AF62-6B6D6209BCBE}" type="pres">
      <dgm:prSet presAssocID="{FCAB79A9-0A53-4F0A-9370-3CE35B9A1838}" presName="Name0" presStyleCnt="0">
        <dgm:presLayoutVars>
          <dgm:dir/>
          <dgm:animLvl val="lvl"/>
          <dgm:resizeHandles val="exact"/>
        </dgm:presLayoutVars>
      </dgm:prSet>
      <dgm:spPr/>
      <dgm:t>
        <a:bodyPr/>
        <a:lstStyle/>
        <a:p>
          <a:endParaRPr lang="ru-RU"/>
        </a:p>
      </dgm:t>
    </dgm:pt>
    <dgm:pt modelId="{2A3C05E7-D512-425D-AACE-CC184794DD2F}" type="pres">
      <dgm:prSet presAssocID="{FCAB79A9-0A53-4F0A-9370-3CE35B9A1838}" presName="tSp" presStyleCnt="0"/>
      <dgm:spPr/>
    </dgm:pt>
    <dgm:pt modelId="{A903060A-B79E-4462-A4D9-C3F963DEBCE1}" type="pres">
      <dgm:prSet presAssocID="{FCAB79A9-0A53-4F0A-9370-3CE35B9A1838}" presName="bSp" presStyleCnt="0"/>
      <dgm:spPr/>
    </dgm:pt>
    <dgm:pt modelId="{19EAD41D-C7A5-4820-964B-17A82DD30CC6}" type="pres">
      <dgm:prSet presAssocID="{FCAB79A9-0A53-4F0A-9370-3CE35B9A1838}" presName="process" presStyleCnt="0"/>
      <dgm:spPr/>
    </dgm:pt>
    <dgm:pt modelId="{78A3A1F5-E20C-4EC4-B3FE-A6F0F40622A1}" type="pres">
      <dgm:prSet presAssocID="{8A3A614C-9630-4B6F-B686-D4947B551749}" presName="composite1" presStyleCnt="0"/>
      <dgm:spPr/>
    </dgm:pt>
    <dgm:pt modelId="{F9CFEC0F-7545-468F-9BC2-E13AE5E6CD71}" type="pres">
      <dgm:prSet presAssocID="{8A3A614C-9630-4B6F-B686-D4947B551749}" presName="dummyNode1" presStyleLbl="node1" presStyleIdx="0" presStyleCnt="3"/>
      <dgm:spPr/>
    </dgm:pt>
    <dgm:pt modelId="{D164E031-47D2-4B53-8FA0-B4BE644931E6}" type="pres">
      <dgm:prSet presAssocID="{8A3A614C-9630-4B6F-B686-D4947B551749}" presName="childNode1" presStyleLbl="bgAcc1" presStyleIdx="0" presStyleCnt="3" custScaleX="126395" custScaleY="90371" custLinFactNeighborX="-257" custLinFactNeighborY="-9166">
        <dgm:presLayoutVars>
          <dgm:bulletEnabled val="1"/>
        </dgm:presLayoutVars>
      </dgm:prSet>
      <dgm:spPr/>
      <dgm:t>
        <a:bodyPr/>
        <a:lstStyle/>
        <a:p>
          <a:endParaRPr lang="ru-RU"/>
        </a:p>
      </dgm:t>
    </dgm:pt>
    <dgm:pt modelId="{0F2A235A-750F-46FE-8CE9-1A93B05E885A}" type="pres">
      <dgm:prSet presAssocID="{8A3A614C-9630-4B6F-B686-D4947B551749}" presName="childNode1tx" presStyleLbl="bgAcc1" presStyleIdx="0" presStyleCnt="3">
        <dgm:presLayoutVars>
          <dgm:bulletEnabled val="1"/>
        </dgm:presLayoutVars>
      </dgm:prSet>
      <dgm:spPr/>
      <dgm:t>
        <a:bodyPr/>
        <a:lstStyle/>
        <a:p>
          <a:endParaRPr lang="ru-RU"/>
        </a:p>
      </dgm:t>
    </dgm:pt>
    <dgm:pt modelId="{D76DA5EB-BF1C-4C89-BE72-7863BFFDA756}" type="pres">
      <dgm:prSet presAssocID="{8A3A614C-9630-4B6F-B686-D4947B551749}" presName="parentNode1" presStyleLbl="node1" presStyleIdx="0" presStyleCnt="3">
        <dgm:presLayoutVars>
          <dgm:chMax val="1"/>
          <dgm:bulletEnabled val="1"/>
        </dgm:presLayoutVars>
      </dgm:prSet>
      <dgm:spPr/>
      <dgm:t>
        <a:bodyPr/>
        <a:lstStyle/>
        <a:p>
          <a:endParaRPr lang="ru-RU"/>
        </a:p>
      </dgm:t>
    </dgm:pt>
    <dgm:pt modelId="{FBA539F5-A11F-4C1F-837B-B1565C7F9484}" type="pres">
      <dgm:prSet presAssocID="{8A3A614C-9630-4B6F-B686-D4947B551749}" presName="connSite1" presStyleCnt="0"/>
      <dgm:spPr/>
    </dgm:pt>
    <dgm:pt modelId="{3407D697-C23D-4BD4-A0FB-1E21A6DED064}" type="pres">
      <dgm:prSet presAssocID="{BB41D801-46FA-4300-A7FC-C8F0F9425CEF}" presName="Name9" presStyleLbl="sibTrans2D1" presStyleIdx="0" presStyleCnt="2"/>
      <dgm:spPr/>
      <dgm:t>
        <a:bodyPr/>
        <a:lstStyle/>
        <a:p>
          <a:endParaRPr lang="ru-RU"/>
        </a:p>
      </dgm:t>
    </dgm:pt>
    <dgm:pt modelId="{15AB321C-7434-4117-9FBE-7923AE4AAFBF}" type="pres">
      <dgm:prSet presAssocID="{C7747693-8D79-49FF-815A-252A8CBC5D10}" presName="composite2" presStyleCnt="0"/>
      <dgm:spPr/>
    </dgm:pt>
    <dgm:pt modelId="{1F4E2913-48A8-4CC3-BB5E-9EDCD36A14BB}" type="pres">
      <dgm:prSet presAssocID="{C7747693-8D79-49FF-815A-252A8CBC5D10}" presName="dummyNode2" presStyleLbl="node1" presStyleIdx="0" presStyleCnt="3"/>
      <dgm:spPr/>
    </dgm:pt>
    <dgm:pt modelId="{16307683-C67C-4DF8-A1AD-B3E2629B5752}" type="pres">
      <dgm:prSet presAssocID="{C7747693-8D79-49FF-815A-252A8CBC5D10}" presName="childNode2" presStyleLbl="bgAcc1" presStyleIdx="1" presStyleCnt="3" custScaleX="115921" custScaleY="88614" custLinFactNeighborX="-1382" custLinFactNeighborY="40214">
        <dgm:presLayoutVars>
          <dgm:bulletEnabled val="1"/>
        </dgm:presLayoutVars>
      </dgm:prSet>
      <dgm:spPr/>
      <dgm:t>
        <a:bodyPr/>
        <a:lstStyle/>
        <a:p>
          <a:endParaRPr lang="ru-RU"/>
        </a:p>
      </dgm:t>
    </dgm:pt>
    <dgm:pt modelId="{0D8F7FD5-354D-4FB9-9A4B-21C4EFB988AB}" type="pres">
      <dgm:prSet presAssocID="{C7747693-8D79-49FF-815A-252A8CBC5D10}" presName="childNode2tx" presStyleLbl="bgAcc1" presStyleIdx="1" presStyleCnt="3">
        <dgm:presLayoutVars>
          <dgm:bulletEnabled val="1"/>
        </dgm:presLayoutVars>
      </dgm:prSet>
      <dgm:spPr/>
      <dgm:t>
        <a:bodyPr/>
        <a:lstStyle/>
        <a:p>
          <a:endParaRPr lang="ru-RU"/>
        </a:p>
      </dgm:t>
    </dgm:pt>
    <dgm:pt modelId="{555CE7C9-B168-454F-9BFC-226297123A44}" type="pres">
      <dgm:prSet presAssocID="{C7747693-8D79-49FF-815A-252A8CBC5D10}" presName="parentNode2" presStyleLbl="node1" presStyleIdx="1" presStyleCnt="3" custLinFactNeighborX="-5129" custLinFactNeighborY="90267">
        <dgm:presLayoutVars>
          <dgm:chMax val="0"/>
          <dgm:bulletEnabled val="1"/>
        </dgm:presLayoutVars>
      </dgm:prSet>
      <dgm:spPr/>
      <dgm:t>
        <a:bodyPr/>
        <a:lstStyle/>
        <a:p>
          <a:endParaRPr lang="ru-RU"/>
        </a:p>
      </dgm:t>
    </dgm:pt>
    <dgm:pt modelId="{03A692F0-9463-48D4-A296-3016F9ADD468}" type="pres">
      <dgm:prSet presAssocID="{C7747693-8D79-49FF-815A-252A8CBC5D10}" presName="connSite2" presStyleCnt="0"/>
      <dgm:spPr/>
    </dgm:pt>
    <dgm:pt modelId="{7A59EFD7-0B01-4BC2-9314-5FC2CCEB05CF}" type="pres">
      <dgm:prSet presAssocID="{11D57FBF-E056-473F-8F65-B655C24E124C}" presName="Name18" presStyleLbl="sibTrans2D1" presStyleIdx="1" presStyleCnt="2"/>
      <dgm:spPr/>
      <dgm:t>
        <a:bodyPr/>
        <a:lstStyle/>
        <a:p>
          <a:endParaRPr lang="ru-RU"/>
        </a:p>
      </dgm:t>
    </dgm:pt>
    <dgm:pt modelId="{DD0B9B4E-1881-4945-BB03-5D678DF1CBC9}" type="pres">
      <dgm:prSet presAssocID="{5605BBA1-F17B-46A6-8FE7-5027363BFCC5}" presName="composite1" presStyleCnt="0"/>
      <dgm:spPr/>
    </dgm:pt>
    <dgm:pt modelId="{EDE3A94E-AC45-469E-95A2-1DCE00C90926}" type="pres">
      <dgm:prSet presAssocID="{5605BBA1-F17B-46A6-8FE7-5027363BFCC5}" presName="dummyNode1" presStyleLbl="node1" presStyleIdx="1" presStyleCnt="3"/>
      <dgm:spPr/>
    </dgm:pt>
    <dgm:pt modelId="{262C7A42-C77C-4CFF-9BA4-9BF5DB77347E}" type="pres">
      <dgm:prSet presAssocID="{5605BBA1-F17B-46A6-8FE7-5027363BFCC5}" presName="childNode1" presStyleLbl="bgAcc1" presStyleIdx="2" presStyleCnt="3" custScaleX="122710" custLinFactNeighborX="1288" custLinFactNeighborY="-10676">
        <dgm:presLayoutVars>
          <dgm:bulletEnabled val="1"/>
        </dgm:presLayoutVars>
      </dgm:prSet>
      <dgm:spPr/>
      <dgm:t>
        <a:bodyPr/>
        <a:lstStyle/>
        <a:p>
          <a:endParaRPr lang="ru-RU"/>
        </a:p>
      </dgm:t>
    </dgm:pt>
    <dgm:pt modelId="{14A660D2-2555-45D5-9911-29773115B7C6}" type="pres">
      <dgm:prSet presAssocID="{5605BBA1-F17B-46A6-8FE7-5027363BFCC5}" presName="childNode1tx" presStyleLbl="bgAcc1" presStyleIdx="2" presStyleCnt="3">
        <dgm:presLayoutVars>
          <dgm:bulletEnabled val="1"/>
        </dgm:presLayoutVars>
      </dgm:prSet>
      <dgm:spPr/>
      <dgm:t>
        <a:bodyPr/>
        <a:lstStyle/>
        <a:p>
          <a:endParaRPr lang="ru-RU"/>
        </a:p>
      </dgm:t>
    </dgm:pt>
    <dgm:pt modelId="{CE85C219-9B92-4CDD-8139-19493924BE75}" type="pres">
      <dgm:prSet presAssocID="{5605BBA1-F17B-46A6-8FE7-5027363BFCC5}" presName="parentNode1" presStyleLbl="node1" presStyleIdx="2" presStyleCnt="3" custLinFactNeighborX="-2111" custLinFactNeighborY="11628">
        <dgm:presLayoutVars>
          <dgm:chMax val="1"/>
          <dgm:bulletEnabled val="1"/>
        </dgm:presLayoutVars>
      </dgm:prSet>
      <dgm:spPr/>
      <dgm:t>
        <a:bodyPr/>
        <a:lstStyle/>
        <a:p>
          <a:endParaRPr lang="ru-RU"/>
        </a:p>
      </dgm:t>
    </dgm:pt>
    <dgm:pt modelId="{567F807B-BF4E-491E-B8D4-800AD298B889}" type="pres">
      <dgm:prSet presAssocID="{5605BBA1-F17B-46A6-8FE7-5027363BFCC5}" presName="connSite1" presStyleCnt="0"/>
      <dgm:spPr/>
    </dgm:pt>
  </dgm:ptLst>
  <dgm:cxnLst>
    <dgm:cxn modelId="{2C4CD611-7083-4D83-A8D3-204FD6BA032A}" type="presOf" srcId="{5605BBA1-F17B-46A6-8FE7-5027363BFCC5}" destId="{CE85C219-9B92-4CDD-8139-19493924BE75}" srcOrd="0" destOrd="0" presId="urn:microsoft.com/office/officeart/2005/8/layout/hProcess4"/>
    <dgm:cxn modelId="{CCD7434A-86CA-40CA-A835-38E59490408F}" type="presOf" srcId="{BB41D801-46FA-4300-A7FC-C8F0F9425CEF}" destId="{3407D697-C23D-4BD4-A0FB-1E21A6DED064}" srcOrd="0" destOrd="0" presId="urn:microsoft.com/office/officeart/2005/8/layout/hProcess4"/>
    <dgm:cxn modelId="{BE70727C-5AAB-4A67-A8C3-6A870D38FEEE}" srcId="{5605BBA1-F17B-46A6-8FE7-5027363BFCC5}" destId="{D99D58BB-E1CE-456A-A7E4-F38A69B70E55}" srcOrd="0" destOrd="0" parTransId="{CA70A055-521C-4459-AEC0-01D74A006219}" sibTransId="{6B16816E-B179-4840-95EC-EF1266F62489}"/>
    <dgm:cxn modelId="{ACE6EBEC-2844-4103-B486-68F893AD5835}" srcId="{8A3A614C-9630-4B6F-B686-D4947B551749}" destId="{70F84A4D-2B24-4F31-A1CB-66D4234AF45E}" srcOrd="0" destOrd="0" parTransId="{8E501845-95C6-4C42-ADC3-2DBB580AC10D}" sibTransId="{8D1DB9E2-0FB9-4340-991E-87C345C549F7}"/>
    <dgm:cxn modelId="{EEBC748F-887A-4C90-ABDB-8548774DC381}" type="presOf" srcId="{FCAB79A9-0A53-4F0A-9370-3CE35B9A1838}" destId="{183D3096-BD6B-4306-AF62-6B6D6209BCBE}" srcOrd="0" destOrd="0" presId="urn:microsoft.com/office/officeart/2005/8/layout/hProcess4"/>
    <dgm:cxn modelId="{61649745-6B42-4C04-8D31-6ADFDC4CE119}" type="presOf" srcId="{D99D58BB-E1CE-456A-A7E4-F38A69B70E55}" destId="{262C7A42-C77C-4CFF-9BA4-9BF5DB77347E}" srcOrd="0" destOrd="0" presId="urn:microsoft.com/office/officeart/2005/8/layout/hProcess4"/>
    <dgm:cxn modelId="{0B99C4F9-1D30-4142-8F5A-41EED09CEAF5}" type="presOf" srcId="{70F84A4D-2B24-4F31-A1CB-66D4234AF45E}" destId="{D164E031-47D2-4B53-8FA0-B4BE644931E6}" srcOrd="0" destOrd="0" presId="urn:microsoft.com/office/officeart/2005/8/layout/hProcess4"/>
    <dgm:cxn modelId="{812EB2B4-B4C2-46CF-80E9-94B62A60CCBD}" type="presOf" srcId="{8D21F518-43C3-49B3-9752-FD80CFF9E240}" destId="{D164E031-47D2-4B53-8FA0-B4BE644931E6}" srcOrd="0" destOrd="1" presId="urn:microsoft.com/office/officeart/2005/8/layout/hProcess4"/>
    <dgm:cxn modelId="{80640840-64EC-4B23-8968-DDECEE754059}" type="presOf" srcId="{C7747693-8D79-49FF-815A-252A8CBC5D10}" destId="{555CE7C9-B168-454F-9BFC-226297123A44}" srcOrd="0" destOrd="0" presId="urn:microsoft.com/office/officeart/2005/8/layout/hProcess4"/>
    <dgm:cxn modelId="{8CC8CBDE-DE27-41B6-855D-062600917FAA}" type="presOf" srcId="{11D57FBF-E056-473F-8F65-B655C24E124C}" destId="{7A59EFD7-0B01-4BC2-9314-5FC2CCEB05CF}" srcOrd="0" destOrd="0" presId="urn:microsoft.com/office/officeart/2005/8/layout/hProcess4"/>
    <dgm:cxn modelId="{A9AB0678-E200-4F71-B406-09DA9EC962B3}" type="presOf" srcId="{8D21F518-43C3-49B3-9752-FD80CFF9E240}" destId="{0F2A235A-750F-46FE-8CE9-1A93B05E885A}" srcOrd="1" destOrd="1" presId="urn:microsoft.com/office/officeart/2005/8/layout/hProcess4"/>
    <dgm:cxn modelId="{0D07B654-147F-4DF3-B4E8-8FE701CFDC41}" type="presOf" srcId="{D99D58BB-E1CE-456A-A7E4-F38A69B70E55}" destId="{14A660D2-2555-45D5-9911-29773115B7C6}" srcOrd="1" destOrd="0" presId="urn:microsoft.com/office/officeart/2005/8/layout/hProcess4"/>
    <dgm:cxn modelId="{CE68316A-7D2F-491C-B602-7D056139479E}" type="presOf" srcId="{8A3A614C-9630-4B6F-B686-D4947B551749}" destId="{D76DA5EB-BF1C-4C89-BE72-7863BFFDA756}" srcOrd="0" destOrd="0" presId="urn:microsoft.com/office/officeart/2005/8/layout/hProcess4"/>
    <dgm:cxn modelId="{B8C55EDF-07BE-464C-A5FA-E1E79C6EAE6C}" srcId="{C7747693-8D79-49FF-815A-252A8CBC5D10}" destId="{08D50D20-8352-4AAD-A2DA-1BAF5DD1351D}" srcOrd="0" destOrd="0" parTransId="{F498C074-20B8-4305-B1FD-6DC80262AA62}" sibTransId="{164AF2A4-9D49-40EA-8494-AD19A176998F}"/>
    <dgm:cxn modelId="{C8246011-6B6F-4A0F-B373-6D63B739EFA8}" srcId="{FCAB79A9-0A53-4F0A-9370-3CE35B9A1838}" destId="{5605BBA1-F17B-46A6-8FE7-5027363BFCC5}" srcOrd="2" destOrd="0" parTransId="{06E6849F-02BC-458E-9983-2C4F2CF9B945}" sibTransId="{320687BD-7945-44B6-ADA6-687E6C2FEF6F}"/>
    <dgm:cxn modelId="{DCA7D117-C148-4BDE-B013-16943AD97683}" srcId="{FCAB79A9-0A53-4F0A-9370-3CE35B9A1838}" destId="{C7747693-8D79-49FF-815A-252A8CBC5D10}" srcOrd="1" destOrd="0" parTransId="{D43174A7-96C8-4422-8D28-FD4C6CC6F1B3}" sibTransId="{11D57FBF-E056-473F-8F65-B655C24E124C}"/>
    <dgm:cxn modelId="{E785A9F4-258C-40B7-99F3-FF4EBACA42AB}" srcId="{FCAB79A9-0A53-4F0A-9370-3CE35B9A1838}" destId="{8A3A614C-9630-4B6F-B686-D4947B551749}" srcOrd="0" destOrd="0" parTransId="{6CC0E68D-2D55-4A3F-B3E1-ECCB521BCADB}" sibTransId="{BB41D801-46FA-4300-A7FC-C8F0F9425CEF}"/>
    <dgm:cxn modelId="{BBE6D82F-9D50-4AB6-9C1C-F0F5658774D5}" type="presOf" srcId="{08D50D20-8352-4AAD-A2DA-1BAF5DD1351D}" destId="{16307683-C67C-4DF8-A1AD-B3E2629B5752}" srcOrd="0" destOrd="0" presId="urn:microsoft.com/office/officeart/2005/8/layout/hProcess4"/>
    <dgm:cxn modelId="{8CBF782B-CDF2-45B8-811E-F42DB57BBD50}" type="presOf" srcId="{70F84A4D-2B24-4F31-A1CB-66D4234AF45E}" destId="{0F2A235A-750F-46FE-8CE9-1A93B05E885A}" srcOrd="1" destOrd="0" presId="urn:microsoft.com/office/officeart/2005/8/layout/hProcess4"/>
    <dgm:cxn modelId="{79C3758D-A38E-4853-8BDB-304759EF3388}" srcId="{8A3A614C-9630-4B6F-B686-D4947B551749}" destId="{8D21F518-43C3-49B3-9752-FD80CFF9E240}" srcOrd="1" destOrd="0" parTransId="{AACAE5D7-8A69-49C7-A569-03566016E6CF}" sibTransId="{86B3A9FA-2018-4E1B-A005-964573E4FAF4}"/>
    <dgm:cxn modelId="{3721B361-D6F9-4E79-80A1-D88A9DDF5C79}" type="presOf" srcId="{08D50D20-8352-4AAD-A2DA-1BAF5DD1351D}" destId="{0D8F7FD5-354D-4FB9-9A4B-21C4EFB988AB}" srcOrd="1" destOrd="0" presId="urn:microsoft.com/office/officeart/2005/8/layout/hProcess4"/>
    <dgm:cxn modelId="{38BB2066-1DFE-4AC3-B0C1-8189AD0C3EEB}" type="presParOf" srcId="{183D3096-BD6B-4306-AF62-6B6D6209BCBE}" destId="{2A3C05E7-D512-425D-AACE-CC184794DD2F}" srcOrd="0" destOrd="0" presId="urn:microsoft.com/office/officeart/2005/8/layout/hProcess4"/>
    <dgm:cxn modelId="{1C574518-D2F0-41B9-81BE-5751564ECE76}" type="presParOf" srcId="{183D3096-BD6B-4306-AF62-6B6D6209BCBE}" destId="{A903060A-B79E-4462-A4D9-C3F963DEBCE1}" srcOrd="1" destOrd="0" presId="urn:microsoft.com/office/officeart/2005/8/layout/hProcess4"/>
    <dgm:cxn modelId="{30B6116A-DE29-4E5B-9F2A-3DA0330E8983}" type="presParOf" srcId="{183D3096-BD6B-4306-AF62-6B6D6209BCBE}" destId="{19EAD41D-C7A5-4820-964B-17A82DD30CC6}" srcOrd="2" destOrd="0" presId="urn:microsoft.com/office/officeart/2005/8/layout/hProcess4"/>
    <dgm:cxn modelId="{5F9E4B8C-F3DA-42C7-8950-A6E67ED5FDF1}" type="presParOf" srcId="{19EAD41D-C7A5-4820-964B-17A82DD30CC6}" destId="{78A3A1F5-E20C-4EC4-B3FE-A6F0F40622A1}" srcOrd="0" destOrd="0" presId="urn:microsoft.com/office/officeart/2005/8/layout/hProcess4"/>
    <dgm:cxn modelId="{28BCA1E9-8442-42F2-BCC9-720F364CB6EB}" type="presParOf" srcId="{78A3A1F5-E20C-4EC4-B3FE-A6F0F40622A1}" destId="{F9CFEC0F-7545-468F-9BC2-E13AE5E6CD71}" srcOrd="0" destOrd="0" presId="urn:microsoft.com/office/officeart/2005/8/layout/hProcess4"/>
    <dgm:cxn modelId="{555F807A-D8F3-4918-B137-0539521EF686}" type="presParOf" srcId="{78A3A1F5-E20C-4EC4-B3FE-A6F0F40622A1}" destId="{D164E031-47D2-4B53-8FA0-B4BE644931E6}" srcOrd="1" destOrd="0" presId="urn:microsoft.com/office/officeart/2005/8/layout/hProcess4"/>
    <dgm:cxn modelId="{1929E164-6B66-4285-8001-AA876AD7EB39}" type="presParOf" srcId="{78A3A1F5-E20C-4EC4-B3FE-A6F0F40622A1}" destId="{0F2A235A-750F-46FE-8CE9-1A93B05E885A}" srcOrd="2" destOrd="0" presId="urn:microsoft.com/office/officeart/2005/8/layout/hProcess4"/>
    <dgm:cxn modelId="{5C5155CE-DE64-4AAE-A69E-E70E747A5A8E}" type="presParOf" srcId="{78A3A1F5-E20C-4EC4-B3FE-A6F0F40622A1}" destId="{D76DA5EB-BF1C-4C89-BE72-7863BFFDA756}" srcOrd="3" destOrd="0" presId="urn:microsoft.com/office/officeart/2005/8/layout/hProcess4"/>
    <dgm:cxn modelId="{D66C6B6D-33F0-4F02-BD67-B7C5EE398F2A}" type="presParOf" srcId="{78A3A1F5-E20C-4EC4-B3FE-A6F0F40622A1}" destId="{FBA539F5-A11F-4C1F-837B-B1565C7F9484}" srcOrd="4" destOrd="0" presId="urn:microsoft.com/office/officeart/2005/8/layout/hProcess4"/>
    <dgm:cxn modelId="{27919248-B41C-40B9-B06A-9563E3BFA904}" type="presParOf" srcId="{19EAD41D-C7A5-4820-964B-17A82DD30CC6}" destId="{3407D697-C23D-4BD4-A0FB-1E21A6DED064}" srcOrd="1" destOrd="0" presId="urn:microsoft.com/office/officeart/2005/8/layout/hProcess4"/>
    <dgm:cxn modelId="{8E58C477-E776-4955-A451-70E7DB9AA8A4}" type="presParOf" srcId="{19EAD41D-C7A5-4820-964B-17A82DD30CC6}" destId="{15AB321C-7434-4117-9FBE-7923AE4AAFBF}" srcOrd="2" destOrd="0" presId="urn:microsoft.com/office/officeart/2005/8/layout/hProcess4"/>
    <dgm:cxn modelId="{6FBBD81A-6EE0-401A-8F7D-3CC9D1037A1D}" type="presParOf" srcId="{15AB321C-7434-4117-9FBE-7923AE4AAFBF}" destId="{1F4E2913-48A8-4CC3-BB5E-9EDCD36A14BB}" srcOrd="0" destOrd="0" presId="urn:microsoft.com/office/officeart/2005/8/layout/hProcess4"/>
    <dgm:cxn modelId="{5A7D0E2B-6C6C-46D4-B398-FEFE521A254B}" type="presParOf" srcId="{15AB321C-7434-4117-9FBE-7923AE4AAFBF}" destId="{16307683-C67C-4DF8-A1AD-B3E2629B5752}" srcOrd="1" destOrd="0" presId="urn:microsoft.com/office/officeart/2005/8/layout/hProcess4"/>
    <dgm:cxn modelId="{FA0EDAB6-5AF2-48C6-BEFD-1DC3295A2DA4}" type="presParOf" srcId="{15AB321C-7434-4117-9FBE-7923AE4AAFBF}" destId="{0D8F7FD5-354D-4FB9-9A4B-21C4EFB988AB}" srcOrd="2" destOrd="0" presId="urn:microsoft.com/office/officeart/2005/8/layout/hProcess4"/>
    <dgm:cxn modelId="{915ABC2D-1D62-4E69-9891-F42A8FA0294A}" type="presParOf" srcId="{15AB321C-7434-4117-9FBE-7923AE4AAFBF}" destId="{555CE7C9-B168-454F-9BFC-226297123A44}" srcOrd="3" destOrd="0" presId="urn:microsoft.com/office/officeart/2005/8/layout/hProcess4"/>
    <dgm:cxn modelId="{E2EE6A7E-5821-4D7F-A010-7189D32C8FFE}" type="presParOf" srcId="{15AB321C-7434-4117-9FBE-7923AE4AAFBF}" destId="{03A692F0-9463-48D4-A296-3016F9ADD468}" srcOrd="4" destOrd="0" presId="urn:microsoft.com/office/officeart/2005/8/layout/hProcess4"/>
    <dgm:cxn modelId="{8D84E024-DE9E-46A4-B8BD-4C7BF11288E9}" type="presParOf" srcId="{19EAD41D-C7A5-4820-964B-17A82DD30CC6}" destId="{7A59EFD7-0B01-4BC2-9314-5FC2CCEB05CF}" srcOrd="3" destOrd="0" presId="urn:microsoft.com/office/officeart/2005/8/layout/hProcess4"/>
    <dgm:cxn modelId="{3E9570B6-5BBD-4F15-9C68-9EACA41801B2}" type="presParOf" srcId="{19EAD41D-C7A5-4820-964B-17A82DD30CC6}" destId="{DD0B9B4E-1881-4945-BB03-5D678DF1CBC9}" srcOrd="4" destOrd="0" presId="urn:microsoft.com/office/officeart/2005/8/layout/hProcess4"/>
    <dgm:cxn modelId="{5C262F56-7C26-40F5-BFCF-4C3ABABD5418}" type="presParOf" srcId="{DD0B9B4E-1881-4945-BB03-5D678DF1CBC9}" destId="{EDE3A94E-AC45-469E-95A2-1DCE00C90926}" srcOrd="0" destOrd="0" presId="urn:microsoft.com/office/officeart/2005/8/layout/hProcess4"/>
    <dgm:cxn modelId="{AAF60CFF-156F-4DAA-BE4C-74A7BC863E42}" type="presParOf" srcId="{DD0B9B4E-1881-4945-BB03-5D678DF1CBC9}" destId="{262C7A42-C77C-4CFF-9BA4-9BF5DB77347E}" srcOrd="1" destOrd="0" presId="urn:microsoft.com/office/officeart/2005/8/layout/hProcess4"/>
    <dgm:cxn modelId="{A00182E3-9200-4343-A7EC-45F77640CD7F}" type="presParOf" srcId="{DD0B9B4E-1881-4945-BB03-5D678DF1CBC9}" destId="{14A660D2-2555-45D5-9911-29773115B7C6}" srcOrd="2" destOrd="0" presId="urn:microsoft.com/office/officeart/2005/8/layout/hProcess4"/>
    <dgm:cxn modelId="{3F8BBEE6-6532-4B49-92FF-62702C5DB359}" type="presParOf" srcId="{DD0B9B4E-1881-4945-BB03-5D678DF1CBC9}" destId="{CE85C219-9B92-4CDD-8139-19493924BE75}" srcOrd="3" destOrd="0" presId="urn:microsoft.com/office/officeart/2005/8/layout/hProcess4"/>
    <dgm:cxn modelId="{C51DB467-EB1F-43E3-AF73-4AC9D69A518D}" type="presParOf" srcId="{DD0B9B4E-1881-4945-BB03-5D678DF1CBC9}" destId="{567F807B-BF4E-491E-B8D4-800AD298B889}"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4E031-47D2-4B53-8FA0-B4BE644931E6}">
      <dsp:nvSpPr>
        <dsp:cNvPr id="0" name=""/>
        <dsp:cNvSpPr/>
      </dsp:nvSpPr>
      <dsp:spPr>
        <a:xfrm>
          <a:off x="0" y="1708050"/>
          <a:ext cx="2696148" cy="15899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Хватание (ребенок учится захватывать предмет, действуя целенаправленно). </a:t>
          </a:r>
          <a:endParaRPr lang="ru-RU"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Учится совмещать два предмета или две части одного предмета</a:t>
          </a:r>
        </a:p>
      </dsp:txBody>
      <dsp:txXfrm>
        <a:off x="0" y="1708050"/>
        <a:ext cx="2696148" cy="1249255"/>
      </dsp:txXfrm>
    </dsp:sp>
    <dsp:sp modelId="{3407D697-C23D-4BD4-A0FB-1E21A6DED064}">
      <dsp:nvSpPr>
        <dsp:cNvPr id="0" name=""/>
        <dsp:cNvSpPr/>
      </dsp:nvSpPr>
      <dsp:spPr>
        <a:xfrm>
          <a:off x="1620854" y="2404554"/>
          <a:ext cx="2591184" cy="2591184"/>
        </a:xfrm>
        <a:prstGeom prst="leftCircularArrow">
          <a:avLst>
            <a:gd name="adj1" fmla="val 2300"/>
            <a:gd name="adj2" fmla="val 277512"/>
            <a:gd name="adj3" fmla="val 3208446"/>
            <a:gd name="adj4" fmla="val 10179912"/>
            <a:gd name="adj5" fmla="val 268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DA5EB-BF1C-4C89-BE72-7863BFFDA756}">
      <dsp:nvSpPr>
        <dsp:cNvPr id="0" name=""/>
        <dsp:cNvSpPr/>
      </dsp:nvSpPr>
      <dsp:spPr>
        <a:xfrm>
          <a:off x="757351" y="3166973"/>
          <a:ext cx="1896100" cy="75401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От рождения до двух лет</a:t>
          </a:r>
          <a:endParaRPr lang="ru-RU" sz="1600" b="1" kern="1200" dirty="0">
            <a:solidFill>
              <a:schemeClr val="tx1"/>
            </a:solidFill>
          </a:endParaRPr>
        </a:p>
      </dsp:txBody>
      <dsp:txXfrm>
        <a:off x="757351" y="3166973"/>
        <a:ext cx="1896100" cy="754016"/>
      </dsp:txXfrm>
    </dsp:sp>
    <dsp:sp modelId="{16307683-C67C-4DF8-A1AD-B3E2629B5752}">
      <dsp:nvSpPr>
        <dsp:cNvPr id="0" name=""/>
        <dsp:cNvSpPr/>
      </dsp:nvSpPr>
      <dsp:spPr>
        <a:xfrm>
          <a:off x="2952325" y="2592284"/>
          <a:ext cx="2472725" cy="155904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38508"/>
              <a:satOff val="-13264"/>
              <a:lumOff val="-13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Навыки совершенствуются, активнее используются пальцы.</a:t>
          </a:r>
          <a:endParaRPr lang="ru-RU" sz="1500" kern="1200" dirty="0">
            <a:latin typeface="Times New Roman" pitchFamily="18" charset="0"/>
            <a:cs typeface="Times New Roman" pitchFamily="18" charset="0"/>
          </a:endParaRPr>
        </a:p>
      </dsp:txBody>
      <dsp:txXfrm>
        <a:off x="2952325" y="2926367"/>
        <a:ext cx="2472725" cy="1224967"/>
      </dsp:txXfrm>
    </dsp:sp>
    <dsp:sp modelId="{7A59EFD7-0B01-4BC2-9314-5FC2CCEB05CF}">
      <dsp:nvSpPr>
        <dsp:cNvPr id="0" name=""/>
        <dsp:cNvSpPr/>
      </dsp:nvSpPr>
      <dsp:spPr>
        <a:xfrm>
          <a:off x="4390288" y="799580"/>
          <a:ext cx="3080050" cy="3080050"/>
        </a:xfrm>
        <a:prstGeom prst="circularArrow">
          <a:avLst>
            <a:gd name="adj1" fmla="val 1935"/>
            <a:gd name="adj2" fmla="val 231518"/>
            <a:gd name="adj3" fmla="val 18406029"/>
            <a:gd name="adj4" fmla="val 11388568"/>
            <a:gd name="adj5" fmla="val 2258"/>
          </a:avLst>
        </a:prstGeom>
        <a:solidFill>
          <a:schemeClr val="accent5">
            <a:hueOff val="-277017"/>
            <a:satOff val="-26528"/>
            <a:lumOff val="-26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CE7C9-B168-454F-9BFC-226297123A44}">
      <dsp:nvSpPr>
        <dsp:cNvPr id="0" name=""/>
        <dsp:cNvSpPr/>
      </dsp:nvSpPr>
      <dsp:spPr>
        <a:xfrm>
          <a:off x="3528385" y="2088229"/>
          <a:ext cx="1896100" cy="754016"/>
        </a:xfrm>
        <a:prstGeom prst="roundRect">
          <a:avLst>
            <a:gd name="adj" fmla="val 10000"/>
          </a:avLst>
        </a:prstGeom>
        <a:solidFill>
          <a:schemeClr val="accent5">
            <a:hueOff val="-138508"/>
            <a:satOff val="-13264"/>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От двух до четырех лет</a:t>
          </a:r>
          <a:endParaRPr lang="ru-RU" sz="1600" b="1" kern="1200" dirty="0">
            <a:solidFill>
              <a:schemeClr val="tx1"/>
            </a:solidFill>
          </a:endParaRPr>
        </a:p>
      </dsp:txBody>
      <dsp:txXfrm>
        <a:off x="3528385" y="2088229"/>
        <a:ext cx="1896100" cy="754016"/>
      </dsp:txXfrm>
    </dsp:sp>
    <dsp:sp modelId="{262C7A42-C77C-4CFF-9BA4-9BF5DB77347E}">
      <dsp:nvSpPr>
        <dsp:cNvPr id="0" name=""/>
        <dsp:cNvSpPr/>
      </dsp:nvSpPr>
      <dsp:spPr>
        <a:xfrm>
          <a:off x="5807393" y="1596779"/>
          <a:ext cx="2617542" cy="17593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77017"/>
              <a:satOff val="-26528"/>
              <a:lumOff val="-2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Учатся использовать приобретенные навыки мелкой моторики, координированные движения кистей, пальцев, запястья</a:t>
          </a:r>
          <a:endParaRPr lang="ru-RU" sz="1200" kern="1200" dirty="0">
            <a:latin typeface="Times New Roman" pitchFamily="18" charset="0"/>
            <a:cs typeface="Times New Roman" pitchFamily="18" charset="0"/>
          </a:endParaRPr>
        </a:p>
      </dsp:txBody>
      <dsp:txXfrm>
        <a:off x="5807393" y="1596779"/>
        <a:ext cx="2617542" cy="1382363"/>
      </dsp:txXfrm>
    </dsp:sp>
    <dsp:sp modelId="{CE85C219-9B92-4CDD-8139-19493924BE75}">
      <dsp:nvSpPr>
        <dsp:cNvPr id="0" name=""/>
        <dsp:cNvSpPr/>
      </dsp:nvSpPr>
      <dsp:spPr>
        <a:xfrm>
          <a:off x="6481797" y="3254650"/>
          <a:ext cx="1896100" cy="754016"/>
        </a:xfrm>
        <a:prstGeom prst="roundRect">
          <a:avLst>
            <a:gd name="adj" fmla="val 10000"/>
          </a:avLst>
        </a:prstGeom>
        <a:solidFill>
          <a:schemeClr val="accent5">
            <a:hueOff val="-277017"/>
            <a:satOff val="-26528"/>
            <a:lumOff val="-2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От четырех до восьми лет</a:t>
          </a:r>
          <a:endParaRPr lang="ru-RU" sz="1600" b="1" kern="1200" dirty="0">
            <a:solidFill>
              <a:schemeClr val="tx1"/>
            </a:solidFill>
          </a:endParaRPr>
        </a:p>
      </dsp:txBody>
      <dsp:txXfrm>
        <a:off x="6481797" y="3254650"/>
        <a:ext cx="1896100" cy="7540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68DF7-13F1-4A06-8E2C-5CD8E8340FF1}" type="datetimeFigureOut">
              <a:rPr lang="ru-RU" smtClean="0"/>
              <a:pPr/>
              <a:t>18.11.2015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D07C8D-45AD-40DC-BB5A-62C5A1FA7BB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D07C8D-45AD-40DC-BB5A-62C5A1FA7BB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6B050F5-AE55-4C45-9FB3-6AC13F8E2E50}" type="datetimeFigureOut">
              <a:rPr lang="ru-RU" smtClean="0"/>
              <a:pPr/>
              <a:t>18.11.2015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E6C80CB-F4D8-4634-A126-9DE70CDFAC7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B050F5-AE55-4C45-9FB3-6AC13F8E2E50}" type="datetimeFigureOut">
              <a:rPr lang="ru-RU" smtClean="0"/>
              <a:pPr/>
              <a:t>18.11.2015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6C80CB-F4D8-4634-A126-9DE70CDFAC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B050F5-AE55-4C45-9FB3-6AC13F8E2E50}" type="datetimeFigureOut">
              <a:rPr lang="ru-RU" smtClean="0"/>
              <a:pPr/>
              <a:t>18.11.2015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6C80CB-F4D8-4634-A126-9DE70CDFAC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6B050F5-AE55-4C45-9FB3-6AC13F8E2E50}" type="datetimeFigureOut">
              <a:rPr lang="ru-RU" smtClean="0"/>
              <a:pPr/>
              <a:t>18.11.2015</a:t>
            </a:fld>
            <a:endParaRPr lang="ru-RU"/>
          </a:p>
        </p:txBody>
      </p:sp>
      <p:sp>
        <p:nvSpPr>
          <p:cNvPr id="9" name="Номер слайда 8"/>
          <p:cNvSpPr>
            <a:spLocks noGrp="1"/>
          </p:cNvSpPr>
          <p:nvPr>
            <p:ph type="sldNum" sz="quarter" idx="15"/>
          </p:nvPr>
        </p:nvSpPr>
        <p:spPr/>
        <p:txBody>
          <a:bodyPr rtlCol="0"/>
          <a:lstStyle/>
          <a:p>
            <a:fld id="{DE6C80CB-F4D8-4634-A126-9DE70CDFAC7F}"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6B050F5-AE55-4C45-9FB3-6AC13F8E2E50}" type="datetimeFigureOut">
              <a:rPr lang="ru-RU" smtClean="0"/>
              <a:pPr/>
              <a:t>18.11.2015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E6C80CB-F4D8-4634-A126-9DE70CDFAC7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6B050F5-AE55-4C45-9FB3-6AC13F8E2E50}" type="datetimeFigureOut">
              <a:rPr lang="ru-RU" smtClean="0"/>
              <a:pPr/>
              <a:t>18.11.2015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6C80CB-F4D8-4634-A126-9DE70CDFAC7F}"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6B050F5-AE55-4C45-9FB3-6AC13F8E2E50}" type="datetimeFigureOut">
              <a:rPr lang="ru-RU" smtClean="0"/>
              <a:pPr/>
              <a:t>18.11.2015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6C80CB-F4D8-4634-A126-9DE70CDFAC7F}"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6B050F5-AE55-4C45-9FB3-6AC13F8E2E50}" type="datetimeFigureOut">
              <a:rPr lang="ru-RU" smtClean="0"/>
              <a:pPr/>
              <a:t>18.11.2015</a:t>
            </a:fld>
            <a:endParaRPr lang="ru-RU"/>
          </a:p>
        </p:txBody>
      </p:sp>
      <p:sp>
        <p:nvSpPr>
          <p:cNvPr id="7" name="Номер слайда 6"/>
          <p:cNvSpPr>
            <a:spLocks noGrp="1"/>
          </p:cNvSpPr>
          <p:nvPr>
            <p:ph type="sldNum" sz="quarter" idx="11"/>
          </p:nvPr>
        </p:nvSpPr>
        <p:spPr/>
        <p:txBody>
          <a:bodyPr rtlCol="0"/>
          <a:lstStyle/>
          <a:p>
            <a:fld id="{DE6C80CB-F4D8-4634-A126-9DE70CDFAC7F}"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B050F5-AE55-4C45-9FB3-6AC13F8E2E50}" type="datetimeFigureOut">
              <a:rPr lang="ru-RU" smtClean="0"/>
              <a:pPr/>
              <a:t>18.11.2015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6C80CB-F4D8-4634-A126-9DE70CDFAC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6B050F5-AE55-4C45-9FB3-6AC13F8E2E50}" type="datetimeFigureOut">
              <a:rPr lang="ru-RU" smtClean="0"/>
              <a:pPr/>
              <a:t>18.11.2015</a:t>
            </a:fld>
            <a:endParaRPr lang="ru-RU"/>
          </a:p>
        </p:txBody>
      </p:sp>
      <p:sp>
        <p:nvSpPr>
          <p:cNvPr id="22" name="Номер слайда 21"/>
          <p:cNvSpPr>
            <a:spLocks noGrp="1"/>
          </p:cNvSpPr>
          <p:nvPr>
            <p:ph type="sldNum" sz="quarter" idx="15"/>
          </p:nvPr>
        </p:nvSpPr>
        <p:spPr/>
        <p:txBody>
          <a:bodyPr rtlCol="0"/>
          <a:lstStyle/>
          <a:p>
            <a:fld id="{DE6C80CB-F4D8-4634-A126-9DE70CDFAC7F}"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6B050F5-AE55-4C45-9FB3-6AC13F8E2E50}" type="datetimeFigureOut">
              <a:rPr lang="ru-RU" smtClean="0"/>
              <a:pPr/>
              <a:t>18.11.2015</a:t>
            </a:fld>
            <a:endParaRPr lang="ru-RU"/>
          </a:p>
        </p:txBody>
      </p:sp>
      <p:sp>
        <p:nvSpPr>
          <p:cNvPr id="18" name="Номер слайда 17"/>
          <p:cNvSpPr>
            <a:spLocks noGrp="1"/>
          </p:cNvSpPr>
          <p:nvPr>
            <p:ph type="sldNum" sz="quarter" idx="11"/>
          </p:nvPr>
        </p:nvSpPr>
        <p:spPr/>
        <p:txBody>
          <a:bodyPr rtlCol="0"/>
          <a:lstStyle/>
          <a:p>
            <a:fld id="{DE6C80CB-F4D8-4634-A126-9DE70CDFAC7F}"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6B050F5-AE55-4C45-9FB3-6AC13F8E2E50}" type="datetimeFigureOut">
              <a:rPr lang="ru-RU" smtClean="0"/>
              <a:pPr/>
              <a:t>18.11.2015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E6C80CB-F4D8-4634-A126-9DE70CDFAC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1786210"/>
          </a:xfrm>
        </p:spPr>
        <p:txBody>
          <a:bodyPr>
            <a:normAutofit/>
          </a:bodyPr>
          <a:lstStyle/>
          <a:p>
            <a:pPr algn="ctr">
              <a:lnSpc>
                <a:spcPct val="150000"/>
              </a:lnSpc>
            </a:pPr>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Развитие мелкой моторики у детей дошкольного возраста.</a:t>
            </a:r>
            <a:endParaRPr lang="ru-RU" sz="3600" b="1" dirty="0">
              <a:solidFill>
                <a:schemeClr val="tx1"/>
              </a:solidFill>
              <a:latin typeface="Times New Roman" pitchFamily="18" charset="0"/>
              <a:cs typeface="Times New Roman" pitchFamily="18" charset="0"/>
            </a:endParaRPr>
          </a:p>
        </p:txBody>
      </p:sp>
      <p:pic>
        <p:nvPicPr>
          <p:cNvPr id="9" name="Содержимое 8" descr="4e8990a461c22.jpg"/>
          <p:cNvPicPr>
            <a:picLocks noGrp="1" noChangeAspect="1"/>
          </p:cNvPicPr>
          <p:nvPr>
            <p:ph sz="quarter" idx="1"/>
          </p:nvPr>
        </p:nvPicPr>
        <p:blipFill>
          <a:blip r:embed="rId3" cstate="print"/>
          <a:stretch>
            <a:fillRect/>
          </a:stretch>
        </p:blipFill>
        <p:spPr>
          <a:xfrm>
            <a:off x="5292080" y="3356992"/>
            <a:ext cx="2520280" cy="2141881"/>
          </a:xfrm>
        </p:spPr>
      </p:pic>
      <p:pic>
        <p:nvPicPr>
          <p:cNvPr id="11" name="Рисунок 10" descr="7cc4d778dc01e735e71bfc1599101845.jpg"/>
          <p:cNvPicPr>
            <a:picLocks noChangeAspect="1"/>
          </p:cNvPicPr>
          <p:nvPr/>
        </p:nvPicPr>
        <p:blipFill>
          <a:blip r:embed="rId4" cstate="print"/>
          <a:stretch>
            <a:fillRect/>
          </a:stretch>
        </p:blipFill>
        <p:spPr>
          <a:xfrm>
            <a:off x="1763688" y="4797152"/>
            <a:ext cx="3045718" cy="1844835"/>
          </a:xfrm>
          <a:prstGeom prst="rect">
            <a:avLst/>
          </a:prstGeom>
        </p:spPr>
      </p:pic>
      <p:pic>
        <p:nvPicPr>
          <p:cNvPr id="12" name="Рисунок 11" descr="i.jpg"/>
          <p:cNvPicPr>
            <a:picLocks noChangeAspect="1"/>
          </p:cNvPicPr>
          <p:nvPr/>
        </p:nvPicPr>
        <p:blipFill>
          <a:blip r:embed="rId5" cstate="print"/>
          <a:stretch>
            <a:fillRect/>
          </a:stretch>
        </p:blipFill>
        <p:spPr>
          <a:xfrm>
            <a:off x="755576" y="2204864"/>
            <a:ext cx="2895600" cy="1809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r>
              <a:rPr lang="ru-RU"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Пальчиковые игры</a:t>
            </a:r>
            <a:endParaRPr lang="ru-RU"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Содержимое 6" descr="1.png"/>
          <p:cNvPicPr>
            <a:picLocks noGrp="1" noChangeAspect="1"/>
          </p:cNvPicPr>
          <p:nvPr>
            <p:ph sz="quarter" idx="1"/>
          </p:nvPr>
        </p:nvPicPr>
        <p:blipFill>
          <a:blip r:embed="rId2" cstate="print"/>
          <a:stretch>
            <a:fillRect/>
          </a:stretch>
        </p:blipFill>
        <p:spPr bwMode="auto">
          <a:xfrm>
            <a:off x="467544" y="1052736"/>
            <a:ext cx="4176464" cy="2941554"/>
          </a:xfrm>
          <a:prstGeom prst="rect">
            <a:avLst/>
          </a:prstGeom>
          <a:noFill/>
          <a:ln w="9525">
            <a:noFill/>
            <a:miter lim="800000"/>
            <a:headEnd/>
            <a:tailEnd/>
          </a:ln>
          <a:effectLst/>
        </p:spPr>
      </p:pic>
      <p:pic>
        <p:nvPicPr>
          <p:cNvPr id="8" name="Рисунок 7" descr="2.png"/>
          <p:cNvPicPr>
            <a:picLocks noChangeAspect="1"/>
          </p:cNvPicPr>
          <p:nvPr/>
        </p:nvPicPr>
        <p:blipFill>
          <a:blip r:embed="rId3" cstate="print"/>
          <a:stretch>
            <a:fillRect/>
          </a:stretch>
        </p:blipFill>
        <p:spPr>
          <a:xfrm>
            <a:off x="4427984" y="2924944"/>
            <a:ext cx="4104456" cy="28831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png"/>
          <p:cNvPicPr>
            <a:picLocks noGrp="1" noChangeAspect="1"/>
          </p:cNvPicPr>
          <p:nvPr>
            <p:ph sz="quarter" idx="1"/>
          </p:nvPr>
        </p:nvPicPr>
        <p:blipFill>
          <a:blip r:embed="rId2" cstate="print"/>
          <a:stretch>
            <a:fillRect/>
          </a:stretch>
        </p:blipFill>
        <p:spPr>
          <a:xfrm>
            <a:off x="3923928" y="2852936"/>
            <a:ext cx="4537360" cy="3168352"/>
          </a:xfrm>
        </p:spPr>
      </p:pic>
      <p:pic>
        <p:nvPicPr>
          <p:cNvPr id="5" name="Рисунок 4" descr="2.png"/>
          <p:cNvPicPr>
            <a:picLocks noChangeAspect="1"/>
          </p:cNvPicPr>
          <p:nvPr/>
        </p:nvPicPr>
        <p:blipFill>
          <a:blip r:embed="rId3" cstate="print"/>
          <a:stretch>
            <a:fillRect/>
          </a:stretch>
        </p:blipFill>
        <p:spPr>
          <a:xfrm>
            <a:off x="467544" y="260648"/>
            <a:ext cx="4443419" cy="30790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47664" y="836712"/>
            <a:ext cx="7211144" cy="5112568"/>
          </a:xfrm>
        </p:spPr>
        <p:txBody>
          <a:bodyPr/>
          <a:lstStyle/>
          <a:p>
            <a:pPr algn="ctr">
              <a:lnSpc>
                <a:spcPct val="150000"/>
              </a:lnSpc>
              <a:buNone/>
            </a:pPr>
            <a:r>
              <a:rPr lang="ru-RU" dirty="0" smtClean="0">
                <a:latin typeface="Times New Roman" pitchFamily="18" charset="0"/>
                <a:cs typeface="Times New Roman" pitchFamily="18" charset="0"/>
              </a:rPr>
              <a:t>Ученые –занимающиеся исследованиями головного мозга и психического развития детей, давно доказали связь между мелкой моторикой руки и развитием речи. Дети, у которых лучше развиты мелкие движения рук, имеют более развитый мозг, особенно те его отделы, которые отвечают за речь. Иначе говоря, чем лучше развиты пальчики малыша, тем проще ему будет осваивать речь.</a:t>
            </a:r>
            <a:endParaRPr lang="ru-RU" b="1" dirty="0">
              <a:latin typeface="Times New Roman" pitchFamily="18" charset="0"/>
              <a:cs typeface="Times New Roman" pitchFamily="18" charset="0"/>
            </a:endParaRPr>
          </a:p>
        </p:txBody>
      </p:sp>
      <p:pic>
        <p:nvPicPr>
          <p:cNvPr id="4" name="Рисунок 3" descr="tumblr_mgzzjhrn711rx0zn3o1_500.gif"/>
          <p:cNvPicPr>
            <a:picLocks noChangeAspect="1"/>
          </p:cNvPicPr>
          <p:nvPr/>
        </p:nvPicPr>
        <p:blipFill>
          <a:blip r:embed="rId2" cstate="print"/>
          <a:stretch>
            <a:fillRect/>
          </a:stretch>
        </p:blipFill>
        <p:spPr>
          <a:xfrm>
            <a:off x="323528" y="188640"/>
            <a:ext cx="1224136" cy="15301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25144"/>
            <a:ext cx="2314600" cy="1748808"/>
          </a:xfrm>
        </p:spPr>
        <p:txBody>
          <a:bodyPr>
            <a:normAutofit/>
          </a:bodyPr>
          <a:lstStyle/>
          <a:p>
            <a:pPr>
              <a:buNone/>
            </a:pPr>
            <a:r>
              <a:rPr lang="ru-RU" sz="1400" b="1" i="1" dirty="0" smtClean="0"/>
              <a:t>.</a:t>
            </a:r>
            <a:endParaRPr lang="ru-RU" sz="1400" dirty="0" smtClean="0"/>
          </a:p>
          <a:p>
            <a:pPr>
              <a:buNone/>
            </a:pPr>
            <a:endParaRPr lang="ru-RU" sz="1400" dirty="0"/>
          </a:p>
        </p:txBody>
      </p:sp>
      <p:sp>
        <p:nvSpPr>
          <p:cNvPr id="4" name="Прямоугольник 3"/>
          <p:cNvSpPr/>
          <p:nvPr/>
        </p:nvSpPr>
        <p:spPr>
          <a:xfrm>
            <a:off x="323528" y="404664"/>
            <a:ext cx="8208912" cy="1200329"/>
          </a:xfrm>
          <a:prstGeom prst="rect">
            <a:avLst/>
          </a:prstGeom>
          <a:noFill/>
        </p:spPr>
        <p:txBody>
          <a:bodyPr wrap="square" lIns="91440" tIns="45720" rIns="91440" bIns="45720">
            <a:spAutoFit/>
          </a:bodyPr>
          <a:lstStyle/>
          <a:p>
            <a:pPr algn="ctr"/>
            <a:r>
              <a:rPr lang="ru-RU"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Последовательность развития навыков мелкой моторики</a:t>
            </a:r>
            <a:endParaRPr lang="ru-RU"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9" name="Схема 8"/>
          <p:cNvGraphicFramePr/>
          <p:nvPr/>
        </p:nvGraphicFramePr>
        <p:xfrm>
          <a:off x="395536" y="836712"/>
          <a:ext cx="842493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u-RU"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Этапы развития мелкой моторики.</a:t>
            </a:r>
            <a:endParaRPr lang="ru-RU"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sz="quarter" idx="1"/>
          </p:nvPr>
        </p:nvSpPr>
        <p:spPr>
          <a:xfrm>
            <a:off x="457200" y="1340768"/>
            <a:ext cx="7931224" cy="5133184"/>
          </a:xfrm>
        </p:spPr>
        <p:txBody>
          <a:bodyPr>
            <a:normAutofit fontScale="92500" lnSpcReduction="10000"/>
          </a:bodyPr>
          <a:lstStyle/>
          <a:p>
            <a:r>
              <a:rPr lang="ru-RU" b="1" u="sng" dirty="0" smtClean="0">
                <a:latin typeface="Times New Roman" pitchFamily="18" charset="0"/>
                <a:cs typeface="Times New Roman" pitchFamily="18" charset="0"/>
              </a:rPr>
              <a:t>Ранний младший возраст</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a:t>
            </a:r>
            <a:r>
              <a:rPr lang="en-US" dirty="0" err="1" smtClean="0">
                <a:latin typeface="Times New Roman" pitchFamily="18" charset="0"/>
                <a:cs typeface="Times New Roman" pitchFamily="18" charset="0"/>
              </a:rPr>
              <a:t>собое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внимание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уделя</a:t>
            </a:r>
            <a:r>
              <a:rPr lang="ru-RU" dirty="0" err="1" smtClean="0">
                <a:latin typeface="Times New Roman" pitchFamily="18" charset="0"/>
                <a:cs typeface="Times New Roman" pitchFamily="18" charset="0"/>
              </a:rPr>
              <a:t>ется</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зрительно-моторной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координации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координация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глаз</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рука</a:t>
            </a:r>
            <a:r>
              <a:rPr lang="en-US" dirty="0" smtClean="0">
                <a:latin typeface="Times New Roman" pitchFamily="18" charset="0"/>
                <a:cs typeface="Times New Roman" pitchFamily="18" charset="0"/>
              </a:rPr>
              <a:t>), а </a:t>
            </a:r>
            <a:r>
              <a:rPr lang="en-US" dirty="0" err="1" smtClean="0">
                <a:latin typeface="Times New Roman" pitchFamily="18" charset="0"/>
                <a:cs typeface="Times New Roman" pitchFamily="18" charset="0"/>
              </a:rPr>
              <a:t>также</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сенсорике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развитию</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чувствительности</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всех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органов</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b="1" u="sng" dirty="0" smtClean="0">
                <a:latin typeface="Times New Roman" pitchFamily="18" charset="0"/>
                <a:cs typeface="Times New Roman" pitchFamily="18" charset="0"/>
              </a:rPr>
              <a:t>Младший </a:t>
            </a:r>
            <a:r>
              <a:rPr lang="ru-RU" b="1" u="sng" dirty="0" smtClean="0">
                <a:latin typeface="Times New Roman" pitchFamily="18" charset="0"/>
                <a:cs typeface="Times New Roman" pitchFamily="18" charset="0"/>
              </a:rPr>
              <a:t>–средний дошкольный возраст</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Ребёнок </a:t>
            </a:r>
            <a:r>
              <a:rPr lang="ru-RU" dirty="0" smtClean="0">
                <a:latin typeface="Times New Roman" pitchFamily="18" charset="0"/>
                <a:cs typeface="Times New Roman" pitchFamily="18" charset="0"/>
              </a:rPr>
              <a:t>начинает овладевать навыками пользования ножницами, учится пользоваться разнообразными изобразительными средствами, видоизменять бумагу.</a:t>
            </a:r>
          </a:p>
          <a:p>
            <a:endParaRPr lang="ru-RU" dirty="0" smtClean="0">
              <a:latin typeface="Times New Roman" pitchFamily="18" charset="0"/>
              <a:cs typeface="Times New Roman" pitchFamily="18" charset="0"/>
            </a:endParaRPr>
          </a:p>
          <a:p>
            <a:r>
              <a:rPr lang="en-US" b="1" u="sng" dirty="0" err="1" smtClean="0">
                <a:latin typeface="Times New Roman" pitchFamily="18" charset="0"/>
                <a:cs typeface="Times New Roman" pitchFamily="18" charset="0"/>
              </a:rPr>
              <a:t>Старший</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дошкольный</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возраст</a:t>
            </a:r>
            <a:r>
              <a:rPr lang="en-US" u="sng" dirty="0" smtClean="0">
                <a:latin typeface="Times New Roman" pitchFamily="18" charset="0"/>
                <a:cs typeface="Times New Roman" pitchFamily="18" charset="0"/>
              </a:rPr>
              <a:t>.</a:t>
            </a:r>
            <a:r>
              <a:rPr lang="ru-RU" u="sng"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 старшему дошкольному возрасту возможность точных, произвольно направленных движений возрастает, поэтому дети способны выполнять задания, требующие достаточной точности и согласованности движений кистей рук.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dirty="0" smtClean="0">
                <a:latin typeface="Times New Roman" pitchFamily="18" charset="0"/>
                <a:cs typeface="Times New Roman" pitchFamily="18" charset="0"/>
              </a:rPr>
              <a:t>Пальчиковая гимнастика.</a:t>
            </a:r>
          </a:p>
          <a:p>
            <a:r>
              <a:rPr lang="ru-RU" dirty="0" smtClean="0">
                <a:latin typeface="Times New Roman" pitchFamily="18" charset="0"/>
                <a:cs typeface="Times New Roman" pitchFamily="18" charset="0"/>
              </a:rPr>
              <a:t>Работа с бумагой, складывание оригами, плетение.</a:t>
            </a:r>
          </a:p>
          <a:p>
            <a:r>
              <a:rPr lang="ru-RU" dirty="0" smtClean="0">
                <a:latin typeface="Times New Roman" pitchFamily="18" charset="0"/>
                <a:cs typeface="Times New Roman" pitchFamily="18" charset="0"/>
              </a:rPr>
              <a:t>Игры с крупой, бусинами, пуговицами, камешками.</a:t>
            </a:r>
          </a:p>
          <a:p>
            <a:r>
              <a:rPr lang="ru-RU" dirty="0" smtClean="0">
                <a:latin typeface="Times New Roman" pitchFamily="18" charset="0"/>
                <a:cs typeface="Times New Roman" pitchFamily="18" charset="0"/>
              </a:rPr>
              <a:t>Графические упражнения, штриховка.</a:t>
            </a:r>
          </a:p>
          <a:p>
            <a:r>
              <a:rPr lang="ru-RU" dirty="0" smtClean="0">
                <a:latin typeface="Times New Roman" pitchFamily="18" charset="0"/>
                <a:cs typeface="Times New Roman" pitchFamily="18" charset="0"/>
              </a:rPr>
              <a:t>Вырезание ножницами.</a:t>
            </a:r>
          </a:p>
          <a:p>
            <a:r>
              <a:rPr lang="ru-RU" dirty="0" smtClean="0">
                <a:latin typeface="Times New Roman" pitchFamily="18" charset="0"/>
                <a:cs typeface="Times New Roman" pitchFamily="18" charset="0"/>
              </a:rPr>
              <a:t>Игры с пластилином.</a:t>
            </a:r>
          </a:p>
          <a:p>
            <a:r>
              <a:rPr lang="ru-RU" dirty="0" smtClean="0">
                <a:latin typeface="Times New Roman" pitchFamily="18" charset="0"/>
                <a:cs typeface="Times New Roman" pitchFamily="18" charset="0"/>
              </a:rPr>
              <a:t>Рисование и раскрашивание.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Игры с веревочками, шнуровки.</a:t>
            </a:r>
          </a:p>
          <a:p>
            <a:r>
              <a:rPr lang="ru-RU" dirty="0" smtClean="0">
                <a:latin typeface="Times New Roman" pitchFamily="18" charset="0"/>
                <a:cs typeface="Times New Roman" pitchFamily="18" charset="0"/>
              </a:rPr>
              <a:t>Игры с конструктором, </a:t>
            </a:r>
            <a:r>
              <a:rPr lang="ru-RU" dirty="0" err="1" smtClean="0">
                <a:latin typeface="Times New Roman" pitchFamily="18" charset="0"/>
                <a:cs typeface="Times New Roman" pitchFamily="18" charset="0"/>
              </a:rPr>
              <a:t>мозайкой</a:t>
            </a:r>
            <a:r>
              <a:rPr lang="ru-RU" dirty="0" smtClean="0">
                <a:latin typeface="Times New Roman" pitchFamily="18" charset="0"/>
                <a:cs typeface="Times New Roman" pitchFamily="18" charset="0"/>
              </a:rPr>
              <a:t>.   </a:t>
            </a:r>
          </a:p>
          <a:p>
            <a:endParaRPr lang="ru-RU" dirty="0"/>
          </a:p>
        </p:txBody>
      </p:sp>
      <p:sp>
        <p:nvSpPr>
          <p:cNvPr id="10" name="Прямоугольник 9"/>
          <p:cNvSpPr/>
          <p:nvPr/>
        </p:nvSpPr>
        <p:spPr>
          <a:xfrm>
            <a:off x="611560" y="332656"/>
            <a:ext cx="8064896" cy="1200329"/>
          </a:xfrm>
          <a:prstGeom prst="rect">
            <a:avLst/>
          </a:prstGeom>
          <a:noFill/>
        </p:spPr>
        <p:txBody>
          <a:bodyPr wrap="square" lIns="91440" tIns="45720" rIns="91440" bIns="45720">
            <a:spAutoFit/>
          </a:bodyPr>
          <a:lstStyle/>
          <a:p>
            <a:pPr algn="ctr"/>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Средства развития мелкой </a:t>
            </a:r>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моторики.</a:t>
            </a:r>
            <a:endParaRPr lang="ru-RU"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27584" y="2204864"/>
            <a:ext cx="7499176" cy="3456384"/>
          </a:xfrm>
        </p:spPr>
        <p:txBody>
          <a:bodyPr>
            <a:normAutofit/>
          </a:bodyPr>
          <a:lstStyle/>
          <a:p>
            <a:pPr>
              <a:lnSpc>
                <a:spcPct val="150000"/>
              </a:lnSpc>
              <a:buNone/>
            </a:pPr>
            <a:r>
              <a:rPr lang="ru-RU" dirty="0" smtClean="0">
                <a:latin typeface="Times New Roman" pitchFamily="18" charset="0"/>
                <a:cs typeface="Times New Roman" pitchFamily="18" charset="0"/>
              </a:rPr>
              <a:t> </a:t>
            </a:r>
            <a:r>
              <a:rPr lang="ru-RU" dirty="0" smtClean="0"/>
              <a:t>это общепринятое название занятий на развития мелкой моторики у детей. Как правило, пальчиковые игры сопровождаются рифмованными историями или сказками, чтобы занятие было интересно ребёнку.</a:t>
            </a:r>
            <a:endParaRPr lang="ru-RU" dirty="0">
              <a:latin typeface="Times New Roman" pitchFamily="18" charset="0"/>
              <a:cs typeface="Times New Roman" pitchFamily="18" charset="0"/>
            </a:endParaRPr>
          </a:p>
        </p:txBody>
      </p:sp>
      <p:sp>
        <p:nvSpPr>
          <p:cNvPr id="5" name="Прямоугольник 4"/>
          <p:cNvSpPr/>
          <p:nvPr/>
        </p:nvSpPr>
        <p:spPr>
          <a:xfrm>
            <a:off x="2001240" y="476672"/>
            <a:ext cx="4583114" cy="646331"/>
          </a:xfrm>
          <a:prstGeom prst="rect">
            <a:avLst/>
          </a:prstGeom>
          <a:noFill/>
        </p:spPr>
        <p:txBody>
          <a:bodyPr wrap="none" lIns="91440" tIns="45720" rIns="91440" bIns="45720">
            <a:spAutoFit/>
          </a:bodyPr>
          <a:lstStyle/>
          <a:p>
            <a:pPr algn="ctr"/>
            <a:r>
              <a:rPr lang="ru-RU"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Пальчиковые игры</a:t>
            </a:r>
            <a:endParaRPr lang="ru-RU"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6" name="Picture 2" descr="C:\Users\Ольга\Desktop\мелкая моторика\melkaya-motorika3.jpg"/>
          <p:cNvPicPr>
            <a:picLocks noChangeAspect="1" noChangeArrowheads="1"/>
          </p:cNvPicPr>
          <p:nvPr/>
        </p:nvPicPr>
        <p:blipFill>
          <a:blip r:embed="rId2" cstate="print"/>
          <a:srcRect/>
          <a:stretch>
            <a:fillRect/>
          </a:stretch>
        </p:blipFill>
        <p:spPr bwMode="auto">
          <a:xfrm>
            <a:off x="7236296" y="188640"/>
            <a:ext cx="1152128" cy="13396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r>
              <a:rPr lang="ru-RU"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Значение: </a:t>
            </a:r>
            <a:endParaRPr lang="ru-RU"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sz="quarter" idx="1"/>
          </p:nvPr>
        </p:nvSpPr>
        <p:spPr>
          <a:xfrm>
            <a:off x="457200" y="1124744"/>
            <a:ext cx="7467600" cy="5349208"/>
          </a:xfrm>
        </p:spPr>
        <p:txBody>
          <a:bodyPr>
            <a:normAutofit/>
          </a:bodyPr>
          <a:lstStyle/>
          <a:p>
            <a:pPr>
              <a:buNone/>
            </a:pPr>
            <a:endParaRPr lang="ru-RU" dirty="0" smtClean="0"/>
          </a:p>
          <a:p>
            <a:pPr>
              <a:buNone/>
            </a:pPr>
            <a:endParaRPr lang="ru-RU" dirty="0" smtClean="0"/>
          </a:p>
          <a:p>
            <a:pPr>
              <a:buNone/>
            </a:pPr>
            <a:r>
              <a:rPr lang="ru-RU" dirty="0" smtClean="0">
                <a:latin typeface="Times New Roman" pitchFamily="18" charset="0"/>
                <a:cs typeface="Times New Roman" pitchFamily="18" charset="0"/>
              </a:rPr>
              <a:t>Занятия пальчиковыми играми </a:t>
            </a:r>
          </a:p>
          <a:p>
            <a:pPr>
              <a:buNone/>
            </a:pPr>
            <a:r>
              <a:rPr lang="ru-RU" dirty="0" smtClean="0">
                <a:latin typeface="Times New Roman" pitchFamily="18" charset="0"/>
                <a:cs typeface="Times New Roman" pitchFamily="18" charset="0"/>
              </a:rPr>
              <a:t>способствуют расширению </a:t>
            </a:r>
          </a:p>
          <a:p>
            <a:pPr>
              <a:buNone/>
            </a:pPr>
            <a:r>
              <a:rPr lang="ru-RU" dirty="0" smtClean="0">
                <a:latin typeface="Times New Roman" pitchFamily="18" charset="0"/>
                <a:cs typeface="Times New Roman" pitchFamily="18" charset="0"/>
              </a:rPr>
              <a:t>словарного запаса, а если</a:t>
            </a:r>
          </a:p>
          <a:p>
            <a:pPr>
              <a:buNone/>
            </a:pPr>
            <a:r>
              <a:rPr lang="ru-RU" dirty="0" smtClean="0">
                <a:latin typeface="Times New Roman" pitchFamily="18" charset="0"/>
                <a:cs typeface="Times New Roman" pitchFamily="18" charset="0"/>
              </a:rPr>
              <a:t>стихотворение не проговаривать,</a:t>
            </a:r>
          </a:p>
          <a:p>
            <a:pPr>
              <a:buNone/>
            </a:pPr>
            <a:r>
              <a:rPr lang="ru-RU" dirty="0" smtClean="0">
                <a:latin typeface="Times New Roman" pitchFamily="18" charset="0"/>
                <a:cs typeface="Times New Roman" pitchFamily="18" charset="0"/>
              </a:rPr>
              <a:t> а напевать —то и музыкального</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слуха.</a:t>
            </a:r>
            <a:endParaRPr lang="ru-RU" dirty="0" smtClean="0">
              <a:latin typeface="Times New Roman" pitchFamily="18" charset="0"/>
              <a:cs typeface="Times New Roman" pitchFamily="18" charset="0"/>
            </a:endParaRPr>
          </a:p>
          <a:p>
            <a:pPr>
              <a:buNone/>
            </a:pPr>
            <a:endParaRPr lang="ru-RU" dirty="0" smtClean="0"/>
          </a:p>
          <a:p>
            <a:pPr>
              <a:buNone/>
            </a:pPr>
            <a:endParaRPr lang="ru-RU" dirty="0" smtClean="0"/>
          </a:p>
        </p:txBody>
      </p:sp>
      <p:pic>
        <p:nvPicPr>
          <p:cNvPr id="8" name="Рисунок 7" descr="r2_cs14110.vk.me_ISp6vzBBftc_d6b24bb6.jpg"/>
          <p:cNvPicPr>
            <a:picLocks noChangeAspect="1"/>
          </p:cNvPicPr>
          <p:nvPr/>
        </p:nvPicPr>
        <p:blipFill>
          <a:blip r:embed="rId2" cstate="print"/>
          <a:stretch>
            <a:fillRect/>
          </a:stretch>
        </p:blipFill>
        <p:spPr>
          <a:xfrm>
            <a:off x="5983714" y="1412776"/>
            <a:ext cx="2777366" cy="36187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Значение: </a:t>
            </a:r>
            <a:endParaRPr lang="ru-RU" dirty="0"/>
          </a:p>
        </p:txBody>
      </p:sp>
      <p:sp>
        <p:nvSpPr>
          <p:cNvPr id="3" name="Содержимое 2"/>
          <p:cNvSpPr>
            <a:spLocks noGrp="1"/>
          </p:cNvSpPr>
          <p:nvPr>
            <p:ph sz="quarter" idx="1"/>
          </p:nvPr>
        </p:nvSpPr>
        <p:spPr>
          <a:xfrm>
            <a:off x="467544" y="1984248"/>
            <a:ext cx="7467600" cy="4873752"/>
          </a:xfrm>
        </p:spPr>
        <p:txBody>
          <a:bodyPr/>
          <a:lstStyle/>
          <a:p>
            <a:pPr>
              <a:lnSpc>
                <a:spcPct val="150000"/>
              </a:lnSpc>
            </a:pPr>
            <a:r>
              <a:rPr lang="ru-RU" dirty="0" smtClean="0">
                <a:latin typeface="Times New Roman" pitchFamily="18" charset="0"/>
                <a:cs typeface="Times New Roman" pitchFamily="18" charset="0"/>
              </a:rPr>
              <a:t>Способствуют развитию</a:t>
            </a:r>
          </a:p>
          <a:p>
            <a:pPr>
              <a:lnSpc>
                <a:spcPct val="150000"/>
              </a:lnSpc>
              <a:buNone/>
            </a:pPr>
            <a:r>
              <a:rPr lang="ru-RU" dirty="0" smtClean="0">
                <a:latin typeface="Times New Roman" pitchFamily="18" charset="0"/>
                <a:cs typeface="Times New Roman" pitchFamily="18" charset="0"/>
              </a:rPr>
              <a:t>    творческой деятельности.</a:t>
            </a:r>
          </a:p>
          <a:p>
            <a:pPr>
              <a:lnSpc>
                <a:spcPct val="150000"/>
              </a:lnSpc>
            </a:pPr>
            <a:r>
              <a:rPr lang="ru-RU" dirty="0" smtClean="0">
                <a:latin typeface="Times New Roman" pitchFamily="18" charset="0"/>
                <a:cs typeface="Times New Roman" pitchFamily="18" charset="0"/>
              </a:rPr>
              <a:t>Активизируют моторику рук.</a:t>
            </a:r>
          </a:p>
          <a:p>
            <a:pPr>
              <a:lnSpc>
                <a:spcPct val="150000"/>
              </a:lnSpc>
            </a:pPr>
            <a:r>
              <a:rPr lang="ru-RU" dirty="0" smtClean="0">
                <a:latin typeface="Times New Roman" pitchFamily="18" charset="0"/>
                <a:cs typeface="Times New Roman" pitchFamily="18" charset="0"/>
              </a:rPr>
              <a:t>Способствуют развитию речи.</a:t>
            </a:r>
          </a:p>
          <a:p>
            <a:pPr>
              <a:lnSpc>
                <a:spcPct val="150000"/>
              </a:lnSpc>
            </a:pPr>
            <a:r>
              <a:rPr lang="ru-RU" dirty="0" smtClean="0">
                <a:latin typeface="Times New Roman" pitchFamily="18" charset="0"/>
                <a:cs typeface="Times New Roman" pitchFamily="18" charset="0"/>
              </a:rPr>
              <a:t>Развивают память.</a:t>
            </a:r>
            <a:endParaRPr lang="ru-RU" dirty="0">
              <a:latin typeface="Times New Roman" pitchFamily="18" charset="0"/>
              <a:cs typeface="Times New Roman" pitchFamily="18" charset="0"/>
            </a:endParaRPr>
          </a:p>
        </p:txBody>
      </p:sp>
      <p:pic>
        <p:nvPicPr>
          <p:cNvPr id="4" name="Рисунок 3" descr="5e393d34334f8cb5e653eddaa6032e51.jpg"/>
          <p:cNvPicPr>
            <a:picLocks noChangeAspect="1"/>
          </p:cNvPicPr>
          <p:nvPr/>
        </p:nvPicPr>
        <p:blipFill>
          <a:blip r:embed="rId2" cstate="print"/>
          <a:stretch>
            <a:fillRect/>
          </a:stretch>
        </p:blipFill>
        <p:spPr>
          <a:xfrm>
            <a:off x="5148064" y="1412776"/>
            <a:ext cx="3312368" cy="29466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Значение: </a:t>
            </a:r>
            <a:endParaRPr lang="ru-RU" dirty="0"/>
          </a:p>
        </p:txBody>
      </p:sp>
      <p:sp>
        <p:nvSpPr>
          <p:cNvPr id="3" name="Содержимое 2"/>
          <p:cNvSpPr>
            <a:spLocks noGrp="1"/>
          </p:cNvSpPr>
          <p:nvPr>
            <p:ph sz="quarter" idx="1"/>
          </p:nvPr>
        </p:nvSpPr>
        <p:spPr/>
        <p:txBody>
          <a:bodyPr>
            <a:normAutofit/>
          </a:bodyPr>
          <a:lstStyle/>
          <a:p>
            <a:pPr>
              <a:buNone/>
            </a:pPr>
            <a:r>
              <a:rPr lang="ru-RU" dirty="0" smtClean="0">
                <a:latin typeface="Times New Roman" pitchFamily="18" charset="0"/>
                <a:cs typeface="Times New Roman" pitchFamily="18" charset="0"/>
              </a:rPr>
              <a:t>Также занятия пальчиковыми</a:t>
            </a:r>
          </a:p>
          <a:p>
            <a:pPr>
              <a:buNone/>
            </a:pPr>
            <a:r>
              <a:rPr lang="ru-RU" dirty="0" smtClean="0">
                <a:latin typeface="Times New Roman" pitchFamily="18" charset="0"/>
                <a:cs typeface="Times New Roman" pitchFamily="18" charset="0"/>
              </a:rPr>
              <a:t> играми помогают достичь</a:t>
            </a:r>
          </a:p>
          <a:p>
            <a:pPr>
              <a:buNone/>
            </a:pPr>
            <a:r>
              <a:rPr lang="ru-RU" dirty="0" smtClean="0">
                <a:latin typeface="Times New Roman" pitchFamily="18" charset="0"/>
                <a:cs typeface="Times New Roman" pitchFamily="18" charset="0"/>
              </a:rPr>
              <a:t>тесного контакта, в</a:t>
            </a:r>
          </a:p>
          <a:p>
            <a:pPr>
              <a:buNone/>
            </a:pPr>
            <a:r>
              <a:rPr lang="ru-RU" dirty="0" smtClean="0">
                <a:latin typeface="Times New Roman" pitchFamily="18" charset="0"/>
                <a:cs typeface="Times New Roman" pitchFamily="18" charset="0"/>
              </a:rPr>
              <a:t>том числе и тактильного, между</a:t>
            </a:r>
          </a:p>
          <a:p>
            <a:pPr>
              <a:buNone/>
            </a:pPr>
            <a:r>
              <a:rPr lang="ru-RU" dirty="0" smtClean="0">
                <a:latin typeface="Times New Roman" pitchFamily="18" charset="0"/>
                <a:cs typeface="Times New Roman" pitchFamily="18" charset="0"/>
              </a:rPr>
              <a:t>взрослым и ребёнком, что </a:t>
            </a:r>
          </a:p>
          <a:p>
            <a:pPr>
              <a:buNone/>
            </a:pPr>
            <a:r>
              <a:rPr lang="ru-RU" dirty="0" smtClean="0">
                <a:latin typeface="Times New Roman" pitchFamily="18" charset="0"/>
                <a:cs typeface="Times New Roman" pitchFamily="18" charset="0"/>
              </a:rPr>
              <a:t>положительно сказывается на</a:t>
            </a:r>
          </a:p>
          <a:p>
            <a:pPr>
              <a:buNone/>
            </a:pPr>
            <a:r>
              <a:rPr lang="ru-RU" dirty="0" smtClean="0">
                <a:latin typeface="Times New Roman" pitchFamily="18" charset="0"/>
                <a:cs typeface="Times New Roman" pitchFamily="18" charset="0"/>
              </a:rPr>
              <a:t>дальнейших отношениях между</a:t>
            </a:r>
          </a:p>
          <a:p>
            <a:pPr>
              <a:buNone/>
            </a:pPr>
            <a:r>
              <a:rPr lang="ru-RU" dirty="0" smtClean="0">
                <a:latin typeface="Times New Roman" pitchFamily="18" charset="0"/>
                <a:cs typeface="Times New Roman" pitchFamily="18" charset="0"/>
              </a:rPr>
              <a:t>ними и, наконец, такие занятия,</a:t>
            </a:r>
          </a:p>
          <a:p>
            <a:pPr>
              <a:buNone/>
            </a:pPr>
            <a:r>
              <a:rPr lang="ru-RU" dirty="0" smtClean="0">
                <a:latin typeface="Times New Roman" pitchFamily="18" charset="0"/>
                <a:cs typeface="Times New Roman" pitchFamily="18" charset="0"/>
              </a:rPr>
              <a:t> как правило, очень нравятся</a:t>
            </a:r>
          </a:p>
          <a:p>
            <a:pPr>
              <a:buNone/>
            </a:pPr>
            <a:r>
              <a:rPr lang="ru-RU" dirty="0" smtClean="0">
                <a:latin typeface="Times New Roman" pitchFamily="18" charset="0"/>
                <a:cs typeface="Times New Roman" pitchFamily="18" charset="0"/>
              </a:rPr>
              <a:t>малышам.</a:t>
            </a:r>
            <a:endParaRPr lang="ru-RU" dirty="0">
              <a:latin typeface="Times New Roman" pitchFamily="18" charset="0"/>
              <a:cs typeface="Times New Roman" pitchFamily="18" charset="0"/>
            </a:endParaRPr>
          </a:p>
        </p:txBody>
      </p:sp>
      <p:pic>
        <p:nvPicPr>
          <p:cNvPr id="4" name="Рисунок 3" descr="e3c2a383195c.jpg"/>
          <p:cNvPicPr>
            <a:picLocks noChangeAspect="1"/>
          </p:cNvPicPr>
          <p:nvPr/>
        </p:nvPicPr>
        <p:blipFill>
          <a:blip r:embed="rId2" cstate="print"/>
          <a:stretch>
            <a:fillRect/>
          </a:stretch>
        </p:blipFill>
        <p:spPr>
          <a:xfrm>
            <a:off x="5220072" y="2204864"/>
            <a:ext cx="3318385" cy="246224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330</TotalTime>
  <Words>385</Words>
  <Application>Microsoft Office PowerPoint</Application>
  <PresentationFormat>Экран (4:3)</PresentationFormat>
  <Paragraphs>56</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Развитие мелкой моторики у детей дошкольного возраста.</vt:lpstr>
      <vt:lpstr>Слайд 2</vt:lpstr>
      <vt:lpstr>Слайд 3</vt:lpstr>
      <vt:lpstr>Этапы развития мелкой моторики.</vt:lpstr>
      <vt:lpstr>Слайд 5</vt:lpstr>
      <vt:lpstr>Слайд 6</vt:lpstr>
      <vt:lpstr>Значение: </vt:lpstr>
      <vt:lpstr>Значение: </vt:lpstr>
      <vt:lpstr>Значение: </vt:lpstr>
      <vt:lpstr>Пальчиковые игры</vt:lpstr>
      <vt:lpstr>Слайд 11</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30</cp:revision>
  <dcterms:created xsi:type="dcterms:W3CDTF">2015-11-09T17:25:15Z</dcterms:created>
  <dcterms:modified xsi:type="dcterms:W3CDTF">2015-11-18T03:58:18Z</dcterms:modified>
</cp:coreProperties>
</file>