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57" r:id="rId7"/>
    <p:sldId id="262" r:id="rId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6" d="100"/>
          <a:sy n="46" d="100"/>
        </p:scale>
        <p:origin x="-120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18.03.2012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18.03.2012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18.03.2012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18.03.2012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18.03.2012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18.03.2012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18.03.2012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18.03.2012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18.03.2012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18.03.2012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18.03.2012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18.03.2012</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1.xml"/><Relationship Id="rId1" Type="http://schemas.openxmlformats.org/officeDocument/2006/relationships/video" Target="file:///C:\Documents%20and%20Settings\&#1057;&#1074;&#1103;&#1079;&#1085;&#1086;&#1081;\&#1056;&#1072;&#1073;&#1086;&#1095;&#1080;&#1081;%20&#1089;&#1090;&#1086;&#1083;\&#1059;&#1063;&#1048;&#1058;&#1045;&#1051;&#1068;%20&#1043;&#1054;&#1044;&#1040;%202012\&#1059;&#1056;&#1054;&#1050;\&#1059;&#1056;&#1054;&#1050;_0001.wmv"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image" Target="../media/image7.jpeg"/><Relationship Id="rId5" Type="http://schemas.openxmlformats.org/officeDocument/2006/relationships/image" Target="../media/image6.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8" Type="http://schemas.openxmlformats.org/officeDocument/2006/relationships/hyperlink" Target="http://www.greenpeace.org/international/en/news/Blogs/climate/mega-coal-mines-threaten-great-barrier-reef/blog/39514/" TargetMode="External"/><Relationship Id="rId3" Type="http://schemas.openxmlformats.org/officeDocument/2006/relationships/image" Target="../media/image9.jpeg"/><Relationship Id="rId7" Type="http://schemas.openxmlformats.org/officeDocument/2006/relationships/image" Target="../media/image11.jpeg"/><Relationship Id="rId2" Type="http://schemas.openxmlformats.org/officeDocument/2006/relationships/hyperlink" Target="http://www.greenpeace.org/international/en/campaigns/toxics/water/detox/" TargetMode="External"/><Relationship Id="rId1" Type="http://schemas.openxmlformats.org/officeDocument/2006/relationships/slideLayout" Target="../slideLayouts/slideLayout2.xml"/><Relationship Id="rId6" Type="http://schemas.openxmlformats.org/officeDocument/2006/relationships/hyperlink" Target="http://www.greenpeace.org/international/en/news/Blogs/makingwaves/newsflash-peoplepower-is-challenging-corporat/blog/39523/" TargetMode="External"/><Relationship Id="rId5" Type="http://schemas.openxmlformats.org/officeDocument/2006/relationships/image" Target="../media/image10.jpeg"/><Relationship Id="rId10" Type="http://schemas.openxmlformats.org/officeDocument/2006/relationships/image" Target="../media/image13.jpeg"/><Relationship Id="rId4" Type="http://schemas.openxmlformats.org/officeDocument/2006/relationships/hyperlink" Target="http://www.greenpeace.org/international/en/news/Blogs/makingwaves/will-brooms-and-shovels-clean-up-the-arctic/blog/39544/" TargetMode="External"/><Relationship Id="rId9" Type="http://schemas.openxmlformats.org/officeDocument/2006/relationships/image" Target="../media/image12.jpeg"/></Relationships>
</file>

<file path=ppt/slides/_rels/slide7.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endParaRPr lang="ru-RU"/>
          </a:p>
        </p:txBody>
      </p:sp>
      <p:sp>
        <p:nvSpPr>
          <p:cNvPr id="3" name="Подзаголовок 2"/>
          <p:cNvSpPr>
            <a:spLocks noGrp="1"/>
          </p:cNvSpPr>
          <p:nvPr>
            <p:ph type="subTitle" idx="1"/>
          </p:nvPr>
        </p:nvSpPr>
        <p:spPr/>
        <p:txBody>
          <a:bodyPr/>
          <a:lstStyle/>
          <a:p>
            <a:endParaRPr lang="ru-RU"/>
          </a:p>
        </p:txBody>
      </p:sp>
      <p:pic>
        <p:nvPicPr>
          <p:cNvPr id="4" name="УРОК_0001.wmv">
            <a:hlinkClick r:id="" action="ppaction://media"/>
          </p:cNvPr>
          <p:cNvPicPr>
            <a:picLocks noRot="1" noChangeAspect="1"/>
          </p:cNvPicPr>
          <p:nvPr>
            <a:videoFile r:link="rId1"/>
          </p:nvPr>
        </p:nvPicPr>
        <p:blipFill>
          <a:blip r:embed="rId3" cstate="print"/>
          <a:stretch>
            <a:fillRect/>
          </a:stretch>
        </p:blipFill>
        <p:spPr>
          <a:xfrm>
            <a:off x="0" y="0"/>
            <a:ext cx="9144000" cy="6858000"/>
          </a:xfrm>
          <a:prstGeom prst="rect">
            <a:avLst/>
          </a:prstGeom>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4"/>
                    </p:tgtEl>
                  </p:cond>
                </p:stCondLst>
                <p:endSync evt="end" delay="0">
                  <p:rtn val="all"/>
                </p:endSync>
                <p:childTnLst>
                  <p:par>
                    <p:cTn id="3" fill="hold">
                      <p:stCondLst>
                        <p:cond delay="0"/>
                      </p:stCondLst>
                      <p:childTnLst>
                        <p:par>
                          <p:cTn id="4" fill="hold">
                            <p:stCondLst>
                              <p:cond delay="0"/>
                            </p:stCondLst>
                            <p:childTnLst>
                              <p:par>
                                <p:cTn id="5" presetID="2" presetClass="mediacall" presetSubtype="0" fill="hold" nodeType="clickEffect">
                                  <p:stCondLst>
                                    <p:cond delay="0"/>
                                  </p:stCondLst>
                                  <p:childTnLst>
                                    <p:cmd type="call" cmd="togglePause">
                                      <p:cBhvr>
                                        <p:cTn id="6" dur="1" fill="hold"/>
                                        <p:tgtEl>
                                          <p:spTgt spid="4"/>
                                        </p:tgtEl>
                                      </p:cBhvr>
                                    </p:cmd>
                                  </p:childTnLst>
                                </p:cTn>
                              </p:par>
                            </p:childTnLst>
                          </p:cTn>
                        </p:par>
                      </p:childTnLst>
                    </p:cTn>
                  </p:par>
                </p:childTnLst>
              </p:cTn>
              <p:nextCondLst>
                <p:cond evt="onClick" delay="0">
                  <p:tgtEl>
                    <p:spTgt spid="4"/>
                  </p:tgtEl>
                </p:cond>
              </p:nextCondLst>
            </p:seq>
            <p:video>
              <p:cMediaNode>
                <p:cTn id="7" fill="hold" display="0">
                  <p:stCondLst>
                    <p:cond delay="indefinite"/>
                  </p:stCondLst>
                  <p:endCondLst>
                    <p:cond evt="onNext" delay="0">
                      <p:tgtEl>
                        <p:sldTgt/>
                      </p:tgtEl>
                    </p:cond>
                    <p:cond evt="onPrev" delay="0">
                      <p:tgtEl>
                        <p:sldTgt/>
                      </p:tgtEl>
                    </p:cond>
                  </p:endCondLst>
                </p:cTn>
                <p:tgtEl>
                  <p:spTgt spid="4"/>
                </p:tgtEl>
              </p:cMediaNode>
            </p:video>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endParaRPr lang="ru-RU" dirty="0"/>
          </a:p>
        </p:txBody>
      </p:sp>
      <p:sp>
        <p:nvSpPr>
          <p:cNvPr id="4" name="Прямоугольник 3"/>
          <p:cNvSpPr/>
          <p:nvPr/>
        </p:nvSpPr>
        <p:spPr>
          <a:xfrm>
            <a:off x="1428728" y="1714488"/>
            <a:ext cx="6351034" cy="3785652"/>
          </a:xfrm>
          <a:prstGeom prst="rect">
            <a:avLst/>
          </a:prstGeom>
          <a:noFill/>
        </p:spPr>
        <p:txBody>
          <a:bodyPr wrap="square" lIns="91440" tIns="45720" rIns="91440" bIns="45720">
            <a:spAutoFit/>
            <a:scene3d>
              <a:camera prst="orthographicFront">
                <a:rot lat="0" lon="0" rev="900000"/>
              </a:camera>
              <a:lightRig rig="threePt" dir="t"/>
            </a:scene3d>
          </a:bodyPr>
          <a:lstStyle/>
          <a:p>
            <a:pPr algn="ctr"/>
            <a:r>
              <a:rPr lang="en-US" sz="80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Let’s make</a:t>
            </a:r>
          </a:p>
          <a:p>
            <a:pPr algn="ctr"/>
            <a:r>
              <a:rPr lang="en-US" sz="80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our region</a:t>
            </a:r>
          </a:p>
          <a:p>
            <a:pPr algn="ctr"/>
            <a:r>
              <a:rPr lang="en-US" sz="80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a</a:t>
            </a:r>
            <a:r>
              <a:rPr lang="en-US" sz="8000" b="1"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better place!</a:t>
            </a:r>
            <a:endParaRPr lang="ru-RU" sz="80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u="sng" dirty="0" smtClean="0"/>
              <a:t>Match the problem and the sign</a:t>
            </a:r>
            <a:endParaRPr lang="ru-RU" b="1" u="sng" dirty="0"/>
          </a:p>
        </p:txBody>
      </p:sp>
      <p:sp>
        <p:nvSpPr>
          <p:cNvPr id="3" name="Содержимое 2"/>
          <p:cNvSpPr>
            <a:spLocks noGrp="1"/>
          </p:cNvSpPr>
          <p:nvPr>
            <p:ph idx="1"/>
          </p:nvPr>
        </p:nvSpPr>
        <p:spPr>
          <a:xfrm>
            <a:off x="457200" y="1071546"/>
            <a:ext cx="8229600" cy="5429288"/>
          </a:xfrm>
        </p:spPr>
        <p:txBody>
          <a:bodyPr numCol="2">
            <a:normAutofit fontScale="92500" lnSpcReduction="20000"/>
          </a:bodyPr>
          <a:lstStyle/>
          <a:p>
            <a:pPr>
              <a:lnSpc>
                <a:spcPct val="170000"/>
              </a:lnSpc>
              <a:buNone/>
            </a:pPr>
            <a:endParaRPr lang="ru-RU" b="1" dirty="0" smtClean="0"/>
          </a:p>
          <a:p>
            <a:pPr>
              <a:lnSpc>
                <a:spcPct val="170000"/>
              </a:lnSpc>
              <a:buNone/>
            </a:pPr>
            <a:r>
              <a:rPr lang="en-US" b="1" dirty="0" smtClean="0"/>
              <a:t>1. Water pollution</a:t>
            </a:r>
            <a:endParaRPr lang="ru-RU" b="1" dirty="0" smtClean="0"/>
          </a:p>
          <a:p>
            <a:pPr>
              <a:lnSpc>
                <a:spcPct val="170000"/>
              </a:lnSpc>
              <a:buNone/>
            </a:pPr>
            <a:r>
              <a:rPr lang="en-US" b="1" dirty="0" smtClean="0"/>
              <a:t>2. Air pollution</a:t>
            </a:r>
            <a:endParaRPr lang="ru-RU" b="1" dirty="0" smtClean="0"/>
          </a:p>
          <a:p>
            <a:pPr>
              <a:lnSpc>
                <a:spcPct val="170000"/>
              </a:lnSpc>
              <a:buNone/>
            </a:pPr>
            <a:r>
              <a:rPr lang="en-US" b="1" dirty="0" smtClean="0"/>
              <a:t>3. Litter </a:t>
            </a:r>
            <a:endParaRPr lang="ru-RU" b="1" dirty="0" smtClean="0"/>
          </a:p>
          <a:p>
            <a:pPr>
              <a:lnSpc>
                <a:spcPct val="170000"/>
              </a:lnSpc>
              <a:buNone/>
            </a:pPr>
            <a:r>
              <a:rPr lang="en-US" b="1" dirty="0" smtClean="0"/>
              <a:t>4. Deforestation </a:t>
            </a:r>
            <a:endParaRPr lang="ru-RU" b="1" dirty="0" smtClean="0"/>
          </a:p>
          <a:p>
            <a:pPr>
              <a:lnSpc>
                <a:spcPct val="170000"/>
              </a:lnSpc>
              <a:buNone/>
            </a:pPr>
            <a:r>
              <a:rPr lang="ru-RU" b="1" dirty="0" smtClean="0"/>
              <a:t>5. </a:t>
            </a:r>
            <a:r>
              <a:rPr lang="en-US" b="1" smtClean="0"/>
              <a:t>E</a:t>
            </a:r>
            <a:r>
              <a:rPr lang="en-US" b="1" smtClean="0"/>
              <a:t>ndangered</a:t>
            </a:r>
            <a:r>
              <a:rPr lang="en-US" b="1" smtClean="0"/>
              <a:t> </a:t>
            </a:r>
            <a:r>
              <a:rPr lang="en-US" b="1" dirty="0" smtClean="0"/>
              <a:t>animals </a:t>
            </a:r>
            <a:endParaRPr lang="ru-RU" b="1" dirty="0" smtClean="0"/>
          </a:p>
          <a:p>
            <a:pPr>
              <a:buNone/>
            </a:pPr>
            <a:endParaRPr lang="en-US" dirty="0" smtClean="0"/>
          </a:p>
          <a:p>
            <a:pPr>
              <a:buNone/>
            </a:pPr>
            <a:r>
              <a:rPr lang="en-US" b="1" dirty="0" smtClean="0"/>
              <a:t>       </a:t>
            </a:r>
            <a:endParaRPr lang="ru-RU" b="1" dirty="0" smtClean="0"/>
          </a:p>
          <a:p>
            <a:pPr>
              <a:buNone/>
            </a:pPr>
            <a:r>
              <a:rPr lang="en-US" b="1" dirty="0" smtClean="0"/>
              <a:t> </a:t>
            </a:r>
          </a:p>
          <a:p>
            <a:pPr>
              <a:buNone/>
            </a:pPr>
            <a:r>
              <a:rPr lang="en-US" b="1" dirty="0" smtClean="0"/>
              <a:t>      </a:t>
            </a:r>
            <a:endParaRPr lang="ru-RU" b="1" dirty="0" smtClean="0"/>
          </a:p>
          <a:p>
            <a:pPr>
              <a:buNone/>
            </a:pPr>
            <a:r>
              <a:rPr lang="en-US" b="1" dirty="0" smtClean="0"/>
              <a:t>   </a:t>
            </a:r>
            <a:endParaRPr lang="ru-RU" b="1" dirty="0" smtClean="0"/>
          </a:p>
          <a:p>
            <a:pPr>
              <a:buNone/>
            </a:pPr>
            <a:r>
              <a:rPr lang="en-US" b="1" dirty="0" smtClean="0"/>
              <a:t>     </a:t>
            </a:r>
            <a:endParaRPr lang="ru-RU" b="1" dirty="0" smtClean="0"/>
          </a:p>
          <a:p>
            <a:pPr>
              <a:buNone/>
            </a:pPr>
            <a:r>
              <a:rPr lang="en-US" b="1" dirty="0" smtClean="0"/>
              <a:t> </a:t>
            </a:r>
            <a:endParaRPr lang="ru-RU" b="1" dirty="0" smtClean="0"/>
          </a:p>
          <a:p>
            <a:pPr>
              <a:buNone/>
            </a:pPr>
            <a:r>
              <a:rPr lang="en-US" b="1" dirty="0" smtClean="0"/>
              <a:t>   </a:t>
            </a:r>
            <a:endParaRPr lang="ru-RU" b="1" dirty="0" smtClean="0"/>
          </a:p>
          <a:p>
            <a:pPr>
              <a:buNone/>
            </a:pPr>
            <a:r>
              <a:rPr lang="en-US" b="1" dirty="0" smtClean="0"/>
              <a:t> </a:t>
            </a:r>
            <a:endParaRPr lang="ru-RU" b="1" dirty="0" smtClean="0"/>
          </a:p>
          <a:p>
            <a:pPr>
              <a:buNone/>
            </a:pPr>
            <a:r>
              <a:rPr lang="en-US" b="1" dirty="0" smtClean="0"/>
              <a:t> </a:t>
            </a:r>
            <a:endParaRPr lang="ru-RU" b="1" dirty="0" smtClean="0"/>
          </a:p>
          <a:p>
            <a:pPr>
              <a:buNone/>
            </a:pPr>
            <a:r>
              <a:rPr lang="en-US" b="1" dirty="0" smtClean="0"/>
              <a:t>    </a:t>
            </a:r>
            <a:endParaRPr lang="ru-RU" b="1" dirty="0" smtClean="0"/>
          </a:p>
          <a:p>
            <a:pPr>
              <a:buNone/>
            </a:pPr>
            <a:endParaRPr lang="ru-RU" dirty="0"/>
          </a:p>
        </p:txBody>
      </p:sp>
      <p:pic>
        <p:nvPicPr>
          <p:cNvPr id="4" name="Рисунок 3" descr="C:\Documents and Settings\Связной\Мои документы\Мои рисунки\Fafe%20-%20Dia%20sem%20carros.jpg"/>
          <p:cNvPicPr/>
          <p:nvPr/>
        </p:nvPicPr>
        <p:blipFill>
          <a:blip r:embed="rId2" cstate="print"/>
          <a:srcRect/>
          <a:stretch>
            <a:fillRect/>
          </a:stretch>
        </p:blipFill>
        <p:spPr bwMode="auto">
          <a:xfrm>
            <a:off x="7215206" y="1500174"/>
            <a:ext cx="1357322" cy="1357322"/>
          </a:xfrm>
          <a:prstGeom prst="rect">
            <a:avLst/>
          </a:prstGeom>
          <a:noFill/>
          <a:ln w="9525">
            <a:noFill/>
            <a:miter lim="800000"/>
            <a:headEnd/>
            <a:tailEnd/>
          </a:ln>
        </p:spPr>
      </p:pic>
      <p:pic>
        <p:nvPicPr>
          <p:cNvPr id="5" name="Рисунок 4" descr="C:\Documents and Settings\Связной\Мои документы\Мои рисунки\untitled1.bmp"/>
          <p:cNvPicPr/>
          <p:nvPr/>
        </p:nvPicPr>
        <p:blipFill>
          <a:blip r:embed="rId3" cstate="print"/>
          <a:srcRect/>
          <a:stretch>
            <a:fillRect/>
          </a:stretch>
        </p:blipFill>
        <p:spPr bwMode="auto">
          <a:xfrm>
            <a:off x="6786578" y="4857760"/>
            <a:ext cx="1364143" cy="1428760"/>
          </a:xfrm>
          <a:prstGeom prst="rect">
            <a:avLst/>
          </a:prstGeom>
          <a:noFill/>
          <a:ln w="9525">
            <a:noFill/>
            <a:miter lim="800000"/>
            <a:headEnd/>
            <a:tailEnd/>
          </a:ln>
        </p:spPr>
      </p:pic>
      <p:pic>
        <p:nvPicPr>
          <p:cNvPr id="6" name="Рисунок 5" descr="C:\Documents and Settings\Связной\Мои документы\Мои рисунки\untitled.bmp"/>
          <p:cNvPicPr/>
          <p:nvPr/>
        </p:nvPicPr>
        <p:blipFill>
          <a:blip r:embed="rId4" cstate="print"/>
          <a:srcRect/>
          <a:stretch>
            <a:fillRect/>
          </a:stretch>
        </p:blipFill>
        <p:spPr bwMode="auto">
          <a:xfrm>
            <a:off x="6929454" y="3143248"/>
            <a:ext cx="1357322" cy="1357322"/>
          </a:xfrm>
          <a:prstGeom prst="rect">
            <a:avLst/>
          </a:prstGeom>
          <a:noFill/>
          <a:ln w="9525">
            <a:noFill/>
            <a:miter lim="800000"/>
            <a:headEnd/>
            <a:tailEnd/>
          </a:ln>
        </p:spPr>
      </p:pic>
      <p:pic>
        <p:nvPicPr>
          <p:cNvPr id="8" name="Рисунок 7" descr="C:\Documents and Settings\Связной\Мои документы\Мои рисунки\eco-car.png"/>
          <p:cNvPicPr/>
          <p:nvPr/>
        </p:nvPicPr>
        <p:blipFill>
          <a:blip r:embed="rId5" cstate="print"/>
          <a:srcRect/>
          <a:stretch>
            <a:fillRect/>
          </a:stretch>
        </p:blipFill>
        <p:spPr bwMode="auto">
          <a:xfrm>
            <a:off x="4643438" y="1428736"/>
            <a:ext cx="1643074" cy="1428760"/>
          </a:xfrm>
          <a:prstGeom prst="rect">
            <a:avLst/>
          </a:prstGeom>
          <a:noFill/>
          <a:ln w="9525">
            <a:noFill/>
            <a:miter lim="800000"/>
            <a:headEnd/>
            <a:tailEnd/>
          </a:ln>
        </p:spPr>
      </p:pic>
      <p:pic>
        <p:nvPicPr>
          <p:cNvPr id="9" name="Рисунок 8" descr="C:\Documents and Settings\Связной\Мои документы\Мои рисунки\Green-World-Vector-Icons.jpg"/>
          <p:cNvPicPr/>
          <p:nvPr/>
        </p:nvPicPr>
        <p:blipFill>
          <a:blip r:embed="rId6" cstate="print"/>
          <a:srcRect l="27970" t="69697" r="29049"/>
          <a:stretch>
            <a:fillRect/>
          </a:stretch>
        </p:blipFill>
        <p:spPr bwMode="auto">
          <a:xfrm>
            <a:off x="4643438" y="3000372"/>
            <a:ext cx="1571636" cy="1428760"/>
          </a:xfrm>
          <a:prstGeom prst="rect">
            <a:avLst/>
          </a:prstGeom>
          <a:noFill/>
          <a:ln w="9525">
            <a:noFill/>
            <a:miter lim="800000"/>
            <a:headEnd/>
            <a:tailEnd/>
          </a:ln>
        </p:spPr>
      </p:pic>
      <p:pic>
        <p:nvPicPr>
          <p:cNvPr id="10" name="Рисунок 9" descr="C:\Documents and Settings\Связной\Мои документы\Мои рисунки\post-27-1191699762.png"/>
          <p:cNvPicPr/>
          <p:nvPr/>
        </p:nvPicPr>
        <p:blipFill>
          <a:blip r:embed="rId7" cstate="print"/>
          <a:srcRect/>
          <a:stretch>
            <a:fillRect/>
          </a:stretch>
        </p:blipFill>
        <p:spPr bwMode="auto">
          <a:xfrm>
            <a:off x="4643438" y="4643446"/>
            <a:ext cx="1714512" cy="164307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1214414" y="928670"/>
            <a:ext cx="7429552" cy="50783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to break trees</a:t>
            </a:r>
            <a:endParaRPr kumimoji="0" lang="ru-RU" sz="36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3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to leave litter</a:t>
            </a:r>
            <a:endParaRPr kumimoji="0" lang="ru-RU" sz="36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3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to </a:t>
            </a:r>
            <a:r>
              <a:rPr lang="en-US" sz="3600" b="1" dirty="0" smtClean="0">
                <a:latin typeface="Times New Roman" pitchFamily="18" charset="0"/>
                <a:ea typeface="Calibri" pitchFamily="34" charset="0"/>
                <a:cs typeface="Times New Roman" pitchFamily="18" charset="0"/>
              </a:rPr>
              <a:t>throw</a:t>
            </a:r>
            <a:r>
              <a:rPr kumimoji="0" lang="en-US" sz="3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litter </a:t>
            </a:r>
            <a:r>
              <a:rPr lang="en-US" sz="3600" b="1" dirty="0" smtClean="0">
                <a:latin typeface="Times New Roman" pitchFamily="18" charset="0"/>
                <a:ea typeface="Calibri" pitchFamily="34" charset="0"/>
                <a:cs typeface="Times New Roman" pitchFamily="18" charset="0"/>
              </a:rPr>
              <a:t>in the river</a:t>
            </a:r>
            <a:endParaRPr kumimoji="0" lang="ru-RU" sz="36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3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to leave fire</a:t>
            </a:r>
            <a:endParaRPr kumimoji="0" lang="ru-RU" sz="36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3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to  </a:t>
            </a:r>
            <a:r>
              <a:rPr lang="en-US" sz="3600" b="1" dirty="0" smtClean="0">
                <a:latin typeface="Times New Roman" pitchFamily="18" charset="0"/>
                <a:ea typeface="Calibri" pitchFamily="34" charset="0"/>
                <a:cs typeface="Times New Roman" pitchFamily="18" charset="0"/>
              </a:rPr>
              <a:t>kill</a:t>
            </a:r>
            <a:r>
              <a:rPr kumimoji="0" lang="en-US" sz="3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animals</a:t>
            </a:r>
            <a:endParaRPr kumimoji="0" lang="ru-RU" sz="36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3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to  cut down baby trees</a:t>
            </a:r>
          </a:p>
          <a:p>
            <a:pPr lvl="0" eaLnBrk="0" fontAlgn="base" hangingPunct="0">
              <a:spcBef>
                <a:spcPct val="0"/>
              </a:spcBef>
              <a:spcAft>
                <a:spcPct val="0"/>
              </a:spcAft>
            </a:pPr>
            <a:r>
              <a:rPr lang="en-US" sz="3600" b="1" dirty="0" smtClean="0">
                <a:latin typeface="Times New Roman" pitchFamily="18" charset="0"/>
                <a:cs typeface="Times New Roman" pitchFamily="18" charset="0"/>
              </a:rPr>
              <a:t>to pollute air with harmful gases</a:t>
            </a:r>
          </a:p>
          <a:p>
            <a:pPr lvl="0" eaLnBrk="0" fontAlgn="base" hangingPunct="0">
              <a:spcBef>
                <a:spcPct val="0"/>
              </a:spcBef>
              <a:spcAft>
                <a:spcPct val="0"/>
              </a:spcAft>
            </a:pPr>
            <a:r>
              <a:rPr lang="en-US" sz="3600" b="1" dirty="0" smtClean="0">
                <a:latin typeface="Times New Roman" pitchFamily="18" charset="0"/>
                <a:cs typeface="Times New Roman" pitchFamily="18" charset="0"/>
              </a:rPr>
              <a:t>to dump  industrial waste into water</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3600" b="0" i="0" u="none" strike="noStrike" cap="none" normalizeH="0" baseline="0" dirty="0" smtClean="0">
              <a:ln>
                <a:noFill/>
              </a:ln>
              <a:solidFill>
                <a:schemeClr val="tx1"/>
              </a:solidFill>
              <a:effectLst/>
              <a:latin typeface="Arial" pitchFamily="34" charset="0"/>
            </a:endParaRPr>
          </a:p>
        </p:txBody>
      </p:sp>
      <p:sp>
        <p:nvSpPr>
          <p:cNvPr id="3" name="Прямоугольник 2"/>
          <p:cNvSpPr/>
          <p:nvPr/>
        </p:nvSpPr>
        <p:spPr>
          <a:xfrm>
            <a:off x="1785918" y="0"/>
            <a:ext cx="5356979" cy="923330"/>
          </a:xfrm>
          <a:prstGeom prst="rect">
            <a:avLst/>
          </a:prstGeom>
          <a:noFill/>
        </p:spPr>
        <p:txBody>
          <a:bodyPr wrap="none" lIns="91440" tIns="45720" rIns="91440" bIns="45720">
            <a:spAutoFit/>
          </a:bodyPr>
          <a:lstStyle/>
          <a:p>
            <a:pPr algn="ctr"/>
            <a:r>
              <a:rPr lang="en-US" sz="54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Harmful to nature</a:t>
            </a:r>
            <a:endParaRPr lang="ru-RU" sz="54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
        <p:nvSpPr>
          <p:cNvPr id="4" name="Прямоугольник 3"/>
          <p:cNvSpPr/>
          <p:nvPr/>
        </p:nvSpPr>
        <p:spPr>
          <a:xfrm>
            <a:off x="1857356" y="5500702"/>
            <a:ext cx="5144486" cy="923330"/>
          </a:xfrm>
          <a:prstGeom prst="rect">
            <a:avLst/>
          </a:prstGeom>
        </p:spPr>
        <p:style>
          <a:lnRef idx="2">
            <a:schemeClr val="dk1"/>
          </a:lnRef>
          <a:fillRef idx="1">
            <a:schemeClr val="lt1"/>
          </a:fillRef>
          <a:effectRef idx="0">
            <a:schemeClr val="dk1"/>
          </a:effectRef>
          <a:fontRef idx="minor">
            <a:schemeClr val="dk1"/>
          </a:fontRef>
        </p:style>
        <p:txBody>
          <a:bodyPr wrap="none" lIns="91440" tIns="45720" rIns="91440" bIns="45720">
            <a:spAutoFit/>
          </a:bodyPr>
          <a:lstStyle/>
          <a:p>
            <a:pPr algn="ctr"/>
            <a:r>
              <a:rPr lang="en-US" sz="5400" b="1" cap="none" spc="0" dirty="0" smtClean="0">
                <a:ln w="10541" cmpd="sng">
                  <a:solidFill>
                    <a:schemeClr val="accent1">
                      <a:shade val="88000"/>
                      <a:satMod val="110000"/>
                    </a:schemeClr>
                  </a:solidFill>
                  <a:prstDash val="solid"/>
                </a:ln>
                <a:solidFill>
                  <a:srgbClr val="00B050"/>
                </a:solidFill>
                <a:effectLst/>
              </a:rPr>
              <a:t>Trees are broken.</a:t>
            </a:r>
            <a:endParaRPr lang="ru-RU" sz="5400" b="1" cap="none" spc="0" dirty="0">
              <a:ln w="10541" cmpd="sng">
                <a:solidFill>
                  <a:schemeClr val="accent1">
                    <a:shade val="88000"/>
                    <a:satMod val="110000"/>
                  </a:schemeClr>
                </a:solidFill>
                <a:prstDash val="solid"/>
              </a:ln>
              <a:solidFill>
                <a:srgbClr val="00B050"/>
              </a:solidFill>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25"/>
                                        </p:tgtEl>
                                        <p:attrNameLst>
                                          <p:attrName>style.visibility</p:attrName>
                                        </p:attrNameLst>
                                      </p:cBhvr>
                                      <p:to>
                                        <p:strVal val="visible"/>
                                      </p:to>
                                    </p:set>
                                    <p:anim calcmode="lin" valueType="num">
                                      <p:cBhvr additive="base">
                                        <p:cTn id="13" dur="500" fill="hold"/>
                                        <p:tgtEl>
                                          <p:spTgt spid="1025"/>
                                        </p:tgtEl>
                                        <p:attrNameLst>
                                          <p:attrName>ppt_x</p:attrName>
                                        </p:attrNameLst>
                                      </p:cBhvr>
                                      <p:tavLst>
                                        <p:tav tm="0">
                                          <p:val>
                                            <p:strVal val="#ppt_x"/>
                                          </p:val>
                                        </p:tav>
                                        <p:tav tm="100000">
                                          <p:val>
                                            <p:strVal val="#ppt_x"/>
                                          </p:val>
                                        </p:tav>
                                      </p:tavLst>
                                    </p:anim>
                                    <p:anim calcmode="lin" valueType="num">
                                      <p:cBhvr additive="base">
                                        <p:cTn id="14" dur="500" fill="hold"/>
                                        <p:tgtEl>
                                          <p:spTgt spid="102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5" grpId="0"/>
      <p:bldP spid="3" grpId="0"/>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571472" y="726686"/>
            <a:ext cx="8072494" cy="506029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en-US" sz="4400" b="0" i="0" u="none" strike="noStrike" cap="none" normalizeH="0" baseline="0" dirty="0" smtClean="0">
                <a:ln>
                  <a:noFill/>
                </a:ln>
                <a:solidFill>
                  <a:schemeClr val="tx1"/>
                </a:solidFill>
                <a:effectLst/>
                <a:latin typeface="Arial Rounded MT Bold" pitchFamily="34" charset="0"/>
                <a:ea typeface="Times New Roman" pitchFamily="18" charset="0"/>
                <a:cs typeface="Times New Roman" pitchFamily="18" charset="0"/>
              </a:rPr>
              <a:t>should </a:t>
            </a:r>
            <a:endParaRPr kumimoji="0" lang="ru-RU" sz="4400" b="0" i="0" u="none" strike="noStrike" cap="none" normalizeH="0" baseline="0" dirty="0" smtClean="0">
              <a:ln>
                <a:noFill/>
              </a:ln>
              <a:solidFill>
                <a:schemeClr val="tx1"/>
              </a:solidFill>
              <a:effectLst/>
              <a:latin typeface="Arial" pitchFamily="34" charset="0"/>
            </a:endParaRPr>
          </a:p>
          <a:p>
            <a:pPr marL="0" marR="0" lvl="0" indent="0" algn="ctr" defTabSz="914400" rtl="0" eaLnBrk="0" fontAlgn="base" latinLnBrk="0" hangingPunct="0">
              <a:lnSpc>
                <a:spcPct val="150000"/>
              </a:lnSpc>
              <a:spcBef>
                <a:spcPct val="0"/>
              </a:spcBef>
              <a:spcAft>
                <a:spcPct val="0"/>
              </a:spcAft>
              <a:buClrTx/>
              <a:buSzTx/>
              <a:buFontTx/>
              <a:buNone/>
              <a:tabLst/>
            </a:pPr>
            <a:r>
              <a:rPr kumimoji="0" lang="en-US" sz="4400" b="0" i="0" u="none" strike="noStrike" cap="none" normalizeH="0" baseline="0" dirty="0" smtClean="0">
                <a:ln>
                  <a:noFill/>
                </a:ln>
                <a:solidFill>
                  <a:schemeClr val="tx1"/>
                </a:solidFill>
                <a:effectLst/>
                <a:latin typeface="Arial Rounded MT Bold" pitchFamily="34" charset="0"/>
                <a:ea typeface="Times New Roman" pitchFamily="18" charset="0"/>
                <a:cs typeface="Times New Roman" pitchFamily="18" charset="0"/>
              </a:rPr>
              <a:t>shouldn’t</a:t>
            </a:r>
            <a:endParaRPr kumimoji="0" lang="ru-RU" sz="4400" b="0" i="0" u="none" strike="noStrike" cap="none" normalizeH="0" baseline="0" dirty="0" smtClean="0">
              <a:ln>
                <a:noFill/>
              </a:ln>
              <a:solidFill>
                <a:schemeClr val="tx1"/>
              </a:solidFill>
              <a:effectLst/>
              <a:latin typeface="Arial" pitchFamily="34" charset="0"/>
            </a:endParaRPr>
          </a:p>
          <a:p>
            <a:pPr marL="0" marR="0" lvl="0" indent="0" algn="ctr" defTabSz="914400" rtl="0" eaLnBrk="0" fontAlgn="base" latinLnBrk="0" hangingPunct="0">
              <a:lnSpc>
                <a:spcPct val="150000"/>
              </a:lnSpc>
              <a:spcBef>
                <a:spcPct val="0"/>
              </a:spcBef>
              <a:spcAft>
                <a:spcPct val="0"/>
              </a:spcAft>
              <a:buClrTx/>
              <a:buSzTx/>
              <a:buFontTx/>
              <a:buNone/>
              <a:tabLst/>
            </a:pPr>
            <a:r>
              <a:rPr kumimoji="0" lang="en-US" sz="4400" b="0" i="0" u="none" strike="noStrike" cap="none" normalizeH="0" baseline="0" dirty="0" smtClean="0">
                <a:ln>
                  <a:noFill/>
                </a:ln>
                <a:solidFill>
                  <a:schemeClr val="tx1"/>
                </a:solidFill>
                <a:effectLst/>
                <a:latin typeface="Arial Rounded MT Bold" pitchFamily="34" charset="0"/>
                <a:ea typeface="Times New Roman" pitchFamily="18" charset="0"/>
                <a:cs typeface="Times New Roman" pitchFamily="18" charset="0"/>
              </a:rPr>
              <a:t>ask  </a:t>
            </a:r>
            <a:r>
              <a:rPr kumimoji="0" lang="en-US" sz="4400" b="1" i="0" u="none" strike="noStrike" cap="none" normalizeH="0" baseline="0" dirty="0" smtClean="0">
                <a:ln>
                  <a:noFill/>
                </a:ln>
                <a:solidFill>
                  <a:schemeClr val="tx1"/>
                </a:solidFill>
                <a:effectLst/>
                <a:latin typeface="Arial Rounded MT Bold" pitchFamily="34" charset="0"/>
                <a:ea typeface="Times New Roman" pitchFamily="18" charset="0"/>
                <a:cs typeface="Times New Roman" pitchFamily="18" charset="0"/>
              </a:rPr>
              <a:t>- </a:t>
            </a:r>
            <a:r>
              <a:rPr kumimoji="0" lang="ru-RU" sz="4400" b="1"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просить</a:t>
            </a:r>
            <a:endParaRPr kumimoji="0" lang="ru-RU" sz="4400" b="1" i="0" u="none" strike="noStrike" cap="none" normalizeH="0" baseline="0" dirty="0" smtClean="0">
              <a:ln>
                <a:noFill/>
              </a:ln>
              <a:solidFill>
                <a:schemeClr val="tx1"/>
              </a:solidFill>
              <a:effectLst/>
              <a:latin typeface="Arial" pitchFamily="34" charset="0"/>
            </a:endParaRPr>
          </a:p>
          <a:p>
            <a:pPr marL="0" marR="0" lvl="0" indent="0" algn="ctr" defTabSz="914400" rtl="0" eaLnBrk="0" fontAlgn="base" latinLnBrk="0" hangingPunct="0">
              <a:lnSpc>
                <a:spcPct val="150000"/>
              </a:lnSpc>
              <a:spcBef>
                <a:spcPct val="0"/>
              </a:spcBef>
              <a:spcAft>
                <a:spcPct val="0"/>
              </a:spcAft>
              <a:buClrTx/>
              <a:buSzTx/>
              <a:buFontTx/>
              <a:buNone/>
              <a:tabLst/>
            </a:pPr>
            <a:r>
              <a:rPr kumimoji="0" lang="en-US" sz="4400" b="0" i="0" u="none" strike="noStrike" cap="none" normalizeH="0" baseline="0" dirty="0" smtClean="0">
                <a:ln>
                  <a:noFill/>
                </a:ln>
                <a:solidFill>
                  <a:schemeClr val="tx1"/>
                </a:solidFill>
                <a:effectLst/>
                <a:latin typeface="Arial Rounded MT Bold" pitchFamily="34" charset="0"/>
                <a:ea typeface="Times New Roman" pitchFamily="18" charset="0"/>
                <a:cs typeface="Times New Roman" pitchFamily="18" charset="0"/>
              </a:rPr>
              <a:t>make do </a:t>
            </a:r>
            <a:r>
              <a:rPr kumimoji="0" lang="en-US" sz="4400" b="0" i="0" u="none" strike="noStrike" cap="none" normalizeH="0" baseline="0" dirty="0" err="1" smtClean="0">
                <a:ln>
                  <a:noFill/>
                </a:ln>
                <a:solidFill>
                  <a:schemeClr val="tx1"/>
                </a:solidFill>
                <a:effectLst/>
                <a:latin typeface="Arial Rounded MT Bold" pitchFamily="34" charset="0"/>
                <a:ea typeface="Times New Roman" pitchFamily="18" charset="0"/>
                <a:cs typeface="Times New Roman" pitchFamily="18" charset="0"/>
              </a:rPr>
              <a:t>smth</a:t>
            </a:r>
            <a:r>
              <a:rPr kumimoji="0" lang="en-US" sz="4400" b="0" i="0" u="none" strike="noStrike" cap="none" normalizeH="0" baseline="0" dirty="0" smtClean="0">
                <a:ln>
                  <a:noFill/>
                </a:ln>
                <a:solidFill>
                  <a:schemeClr val="tx1"/>
                </a:solidFill>
                <a:effectLst/>
                <a:latin typeface="Arial Rounded MT Bold" pitchFamily="34" charset="0"/>
                <a:ea typeface="Times New Roman" pitchFamily="18" charset="0"/>
                <a:cs typeface="Times New Roman" pitchFamily="18" charset="0"/>
              </a:rPr>
              <a:t>. - </a:t>
            </a:r>
            <a:r>
              <a:rPr kumimoji="0" lang="ru-RU" sz="4400" b="1"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заставлять</a:t>
            </a:r>
            <a:endParaRPr kumimoji="0" lang="ru-RU" sz="4400" b="1" i="0" u="none" strike="noStrike" cap="none" normalizeH="0" baseline="0" dirty="0" smtClean="0">
              <a:ln>
                <a:noFill/>
              </a:ln>
              <a:solidFill>
                <a:schemeClr val="tx1"/>
              </a:solidFill>
              <a:effectLst/>
              <a:latin typeface="Arial" pitchFamily="34" charset="0"/>
            </a:endParaRPr>
          </a:p>
          <a:p>
            <a:pPr marL="0" marR="0" lvl="0" indent="0" algn="ctr" defTabSz="914400" rtl="0" eaLnBrk="0" fontAlgn="base" latinLnBrk="0" hangingPunct="0">
              <a:lnSpc>
                <a:spcPct val="150000"/>
              </a:lnSpc>
              <a:spcBef>
                <a:spcPct val="0"/>
              </a:spcBef>
              <a:spcAft>
                <a:spcPct val="0"/>
              </a:spcAft>
              <a:buClrTx/>
              <a:buSzTx/>
              <a:buFontTx/>
              <a:buNone/>
              <a:tabLst/>
            </a:pPr>
            <a:r>
              <a:rPr kumimoji="0" lang="en-US" sz="4400" b="0" i="0" u="none" strike="noStrike" cap="none" normalizeH="0" baseline="0" dirty="0" smtClean="0">
                <a:ln>
                  <a:noFill/>
                </a:ln>
                <a:solidFill>
                  <a:schemeClr val="tx1"/>
                </a:solidFill>
                <a:effectLst/>
                <a:latin typeface="Arial Rounded MT Bold" pitchFamily="34" charset="0"/>
                <a:ea typeface="Times New Roman" pitchFamily="18" charset="0"/>
                <a:cs typeface="Times New Roman" pitchFamily="18" charset="0"/>
              </a:rPr>
              <a:t>forbid to do </a:t>
            </a:r>
            <a:r>
              <a:rPr kumimoji="0" lang="en-US" sz="4400" b="0" i="0" u="none" strike="noStrike" cap="none" normalizeH="0" baseline="0" dirty="0" err="1" smtClean="0">
                <a:ln>
                  <a:noFill/>
                </a:ln>
                <a:solidFill>
                  <a:schemeClr val="tx1"/>
                </a:solidFill>
                <a:effectLst/>
                <a:latin typeface="Arial Rounded MT Bold" pitchFamily="34" charset="0"/>
                <a:ea typeface="Times New Roman" pitchFamily="18" charset="0"/>
                <a:cs typeface="Times New Roman" pitchFamily="18" charset="0"/>
              </a:rPr>
              <a:t>smth</a:t>
            </a:r>
            <a:r>
              <a:rPr kumimoji="0" lang="en-US" sz="4400" b="0" i="0" u="none" strike="noStrike" cap="none" normalizeH="0" baseline="0" dirty="0" smtClean="0">
                <a:ln>
                  <a:noFill/>
                </a:ln>
                <a:solidFill>
                  <a:schemeClr val="tx1"/>
                </a:solidFill>
                <a:effectLst/>
                <a:latin typeface="Arial Rounded MT Bold" pitchFamily="34" charset="0"/>
                <a:ea typeface="Times New Roman" pitchFamily="18" charset="0"/>
                <a:cs typeface="Times New Roman" pitchFamily="18" charset="0"/>
              </a:rPr>
              <a:t>. -</a:t>
            </a:r>
            <a:r>
              <a:rPr kumimoji="0" lang="ru-RU" sz="4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a:t>
            </a:r>
            <a:r>
              <a:rPr kumimoji="0" lang="ru-RU" sz="4400" b="1"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запрещать</a:t>
            </a:r>
            <a:endParaRPr kumimoji="0" lang="ru-RU" sz="4400" b="1" i="0" u="none" strike="noStrike" cap="none" normalizeH="0" baseline="0" dirty="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Содержимое 2"/>
          <p:cNvSpPr>
            <a:spLocks noGrp="1"/>
          </p:cNvSpPr>
          <p:nvPr>
            <p:ph idx="1"/>
          </p:nvPr>
        </p:nvSpPr>
        <p:spPr/>
        <p:txBody>
          <a:bodyPr/>
          <a:lstStyle/>
          <a:p>
            <a:endParaRPr lang="ru-RU"/>
          </a:p>
        </p:txBody>
      </p:sp>
      <p:pic>
        <p:nvPicPr>
          <p:cNvPr id="4" name="Рисунок 3" descr="http://www.greenpeace.org/international/Global/international/artwork/toxics/2012/detox/Peope_power_os.jpg">
            <a:hlinkClick r:id="rId2"/>
          </p:cNvPr>
          <p:cNvPicPr/>
          <p:nvPr/>
        </p:nvPicPr>
        <p:blipFill>
          <a:blip r:embed="rId3" cstate="print"/>
          <a:srcRect/>
          <a:stretch>
            <a:fillRect/>
          </a:stretch>
        </p:blipFill>
        <p:spPr bwMode="auto">
          <a:xfrm>
            <a:off x="3286116" y="357166"/>
            <a:ext cx="4816475" cy="1071570"/>
          </a:xfrm>
          <a:prstGeom prst="rect">
            <a:avLst/>
          </a:prstGeom>
          <a:noFill/>
          <a:ln w="9525">
            <a:noFill/>
            <a:miter lim="800000"/>
            <a:headEnd/>
            <a:tailEnd/>
          </a:ln>
        </p:spPr>
      </p:pic>
      <p:pic>
        <p:nvPicPr>
          <p:cNvPr id="1027" name="Рисунок 18" descr="Will brooms and shovels clean up the Arctic?">
            <a:hlinkClick r:id="rId4" tooltip="&quot;Will brooms and shovels clean up the Arctic?&quot;"/>
          </p:cNvPr>
          <p:cNvPicPr>
            <a:picLocks noChangeAspect="1" noChangeArrowheads="1"/>
          </p:cNvPicPr>
          <p:nvPr/>
        </p:nvPicPr>
        <p:blipFill>
          <a:blip r:embed="rId5" cstate="print"/>
          <a:srcRect/>
          <a:stretch>
            <a:fillRect/>
          </a:stretch>
        </p:blipFill>
        <p:spPr bwMode="auto">
          <a:xfrm>
            <a:off x="285720" y="1571612"/>
            <a:ext cx="1665236" cy="1114427"/>
          </a:xfrm>
          <a:prstGeom prst="rect">
            <a:avLst/>
          </a:prstGeom>
          <a:noFill/>
        </p:spPr>
      </p:pic>
      <p:pic>
        <p:nvPicPr>
          <p:cNvPr id="1026" name="Рисунок 19" descr="Newsflash: #PeoplePower is challenging corporate madness, and winning!">
            <a:hlinkClick r:id="rId6" tooltip="&quot;Newsflash: #PeoplePower is challenging corporate madness, and winning!&quot;"/>
          </p:cNvPr>
          <p:cNvPicPr>
            <a:picLocks noChangeAspect="1" noChangeArrowheads="1"/>
          </p:cNvPicPr>
          <p:nvPr/>
        </p:nvPicPr>
        <p:blipFill>
          <a:blip r:embed="rId7" cstate="print"/>
          <a:srcRect/>
          <a:stretch>
            <a:fillRect/>
          </a:stretch>
        </p:blipFill>
        <p:spPr bwMode="auto">
          <a:xfrm>
            <a:off x="500034" y="3429000"/>
            <a:ext cx="1466850" cy="828675"/>
          </a:xfrm>
          <a:prstGeom prst="rect">
            <a:avLst/>
          </a:prstGeom>
          <a:noFill/>
        </p:spPr>
      </p:pic>
      <p:pic>
        <p:nvPicPr>
          <p:cNvPr id="1025" name="Рисунок 20" descr="Mega coal mines threaten Great Barrier Reef">
            <a:hlinkClick r:id="rId8" tooltip="&quot;Mega coal mines threaten Great Barrier Reef&quot;"/>
          </p:cNvPr>
          <p:cNvPicPr>
            <a:picLocks noChangeAspect="1" noChangeArrowheads="1"/>
          </p:cNvPicPr>
          <p:nvPr/>
        </p:nvPicPr>
        <p:blipFill>
          <a:blip r:embed="rId9" cstate="print"/>
          <a:srcRect/>
          <a:stretch>
            <a:fillRect/>
          </a:stretch>
        </p:blipFill>
        <p:spPr bwMode="auto">
          <a:xfrm>
            <a:off x="285720" y="5572140"/>
            <a:ext cx="1238250" cy="828675"/>
          </a:xfrm>
          <a:prstGeom prst="rect">
            <a:avLst/>
          </a:prstGeom>
          <a:noFill/>
        </p:spPr>
      </p:pic>
      <p:sp>
        <p:nvSpPr>
          <p:cNvPr id="1028"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1029" name="Rectangle 5"/>
          <p:cNvSpPr>
            <a:spLocks noChangeArrowheads="1"/>
          </p:cNvSpPr>
          <p:nvPr/>
        </p:nvSpPr>
        <p:spPr bwMode="auto">
          <a:xfrm rot="10800000" flipV="1">
            <a:off x="2285984" y="1500174"/>
            <a:ext cx="6357982" cy="160043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dirty="0" smtClean="0">
                <a:ln>
                  <a:noFill/>
                </a:ln>
                <a:solidFill>
                  <a:srgbClr val="58B006"/>
                </a:solidFill>
                <a:effectLst/>
                <a:latin typeface="Verdana" pitchFamily="34" charset="0"/>
                <a:ea typeface="Times New Roman" pitchFamily="18" charset="0"/>
                <a:hlinkClick r:id="rId4" tooltip="Will brooms and shovels clean up the Arctic?"/>
              </a:rPr>
              <a:t>Will brooms and shovels clean up the Arctic?</a:t>
            </a:r>
            <a:endParaRPr kumimoji="0" lang="ru-RU" sz="1600" b="1"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1600" b="1" i="0" u="none" strike="noStrike" cap="none" normalizeH="0" baseline="0" dirty="0" smtClean="0">
                <a:ln>
                  <a:noFill/>
                </a:ln>
                <a:solidFill>
                  <a:srgbClr val="9A9A9A"/>
                </a:solidFill>
                <a:effectLst/>
                <a:latin typeface="Verdana" pitchFamily="34" charset="0"/>
                <a:ea typeface="Times New Roman" pitchFamily="18" charset="0"/>
              </a:rPr>
              <a:t>Blog entry by </a:t>
            </a:r>
            <a:r>
              <a:rPr kumimoji="0" lang="en-GB" sz="1600" b="1" i="0" u="none" strike="noStrike" cap="none" normalizeH="0" baseline="0" dirty="0" err="1" smtClean="0">
                <a:ln>
                  <a:noFill/>
                </a:ln>
                <a:solidFill>
                  <a:srgbClr val="9A9A9A"/>
                </a:solidFill>
                <a:effectLst/>
                <a:latin typeface="Verdana" pitchFamily="34" charset="0"/>
                <a:ea typeface="Times New Roman" pitchFamily="18" charset="0"/>
              </a:rPr>
              <a:t>JulietteH</a:t>
            </a:r>
            <a:r>
              <a:rPr kumimoji="0" lang="en-GB" sz="1600" b="1" i="0" u="none" strike="noStrike" cap="none" normalizeH="0" baseline="0" dirty="0" smtClean="0">
                <a:ln>
                  <a:noFill/>
                </a:ln>
                <a:solidFill>
                  <a:srgbClr val="9A9A9A"/>
                </a:solidFill>
                <a:effectLst/>
                <a:latin typeface="Verdana" pitchFamily="34" charset="0"/>
                <a:ea typeface="Times New Roman" pitchFamily="18" charset="0"/>
              </a:rPr>
              <a:t> | March 16, 2012 </a:t>
            </a:r>
            <a:r>
              <a:rPr kumimoji="0" lang="en-GB" sz="1600" b="1" i="0" u="none" strike="noStrike" cap="none" normalizeH="0" baseline="0" dirty="0" smtClean="0">
                <a:ln>
                  <a:noFill/>
                </a:ln>
                <a:solidFill>
                  <a:srgbClr val="0E0F0E"/>
                </a:solidFill>
                <a:effectLst/>
                <a:latin typeface="Verdana" pitchFamily="34" charset="0"/>
                <a:ea typeface="Times New Roman" pitchFamily="18" charset="0"/>
                <a:hlinkClick r:id="rId4" tooltip="1 comment"/>
              </a:rPr>
              <a:t>1 comment</a:t>
            </a:r>
            <a:r>
              <a:rPr kumimoji="0" lang="en-GB" sz="1600" b="1" i="0" u="none" strike="noStrike" cap="none" normalizeH="0" baseline="0" dirty="0" smtClean="0">
                <a:ln>
                  <a:noFill/>
                </a:ln>
                <a:solidFill>
                  <a:schemeClr val="tx1"/>
                </a:solidFill>
                <a:effectLst/>
                <a:latin typeface="Verdana" pitchFamily="34" charset="0"/>
                <a:ea typeface="Times New Roman" pitchFamily="18" charset="0"/>
              </a:rPr>
              <a:t> </a:t>
            </a:r>
            <a:endParaRPr kumimoji="0" lang="ru-RU" sz="1600" b="1"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1600" b="1" i="0" u="none" strike="noStrike" cap="none" normalizeH="0" baseline="0" dirty="0" smtClean="0">
                <a:ln>
                  <a:noFill/>
                </a:ln>
                <a:solidFill>
                  <a:srgbClr val="333333"/>
                </a:solidFill>
                <a:effectLst/>
                <a:latin typeface="Verdana" pitchFamily="34" charset="0"/>
                <a:ea typeface="Times New Roman" pitchFamily="18" charset="0"/>
              </a:rPr>
              <a:t>New Zealand and Finland are practically on opposite sides of the planet, and quite a long way away from Alaska.... </a:t>
            </a:r>
            <a:r>
              <a:rPr kumimoji="0" lang="en-GB" sz="1600" b="1" i="0" u="none" strike="noStrike" cap="none" normalizeH="0" baseline="0" dirty="0" smtClean="0">
                <a:ln>
                  <a:noFill/>
                </a:ln>
                <a:solidFill>
                  <a:srgbClr val="467F0D"/>
                </a:solidFill>
                <a:effectLst/>
                <a:latin typeface="Verdana" pitchFamily="34" charset="0"/>
                <a:ea typeface="Times New Roman" pitchFamily="18" charset="0"/>
                <a:hlinkClick r:id="rId4" tooltip="Read more &gt;"/>
              </a:rPr>
              <a:t>Read more &gt;</a:t>
            </a:r>
            <a:r>
              <a:rPr kumimoji="0" lang="en-GB" sz="1600" b="1" i="0" u="none" strike="noStrike" cap="none" normalizeH="0" baseline="0" dirty="0" smtClean="0">
                <a:ln>
                  <a:noFill/>
                </a:ln>
                <a:solidFill>
                  <a:srgbClr val="333333"/>
                </a:solidFill>
                <a:effectLst/>
                <a:latin typeface="Verdana" pitchFamily="34" charset="0"/>
                <a:ea typeface="Times New Roman" pitchFamily="18" charset="0"/>
              </a:rPr>
              <a:t> </a:t>
            </a:r>
            <a:endParaRPr kumimoji="0" lang="ru-RU" sz="1600" b="1"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endParaRPr>
          </a:p>
        </p:txBody>
      </p:sp>
      <p:sp>
        <p:nvSpPr>
          <p:cNvPr id="1030" name="Rectangle 6"/>
          <p:cNvSpPr>
            <a:spLocks noChangeArrowheads="1"/>
          </p:cNvSpPr>
          <p:nvPr/>
        </p:nvSpPr>
        <p:spPr bwMode="auto">
          <a:xfrm rot="10800000" flipV="1">
            <a:off x="2143108" y="2928934"/>
            <a:ext cx="6643734" cy="233910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800" b="0" i="0" u="none" strike="noStrike" cap="none" normalizeH="0" baseline="0" dirty="0" smtClean="0">
                <a:ln>
                  <a:noFill/>
                </a:ln>
                <a:solidFill>
                  <a:srgbClr val="58B006"/>
                </a:solidFill>
                <a:effectLst/>
                <a:latin typeface="Verdana" pitchFamily="34" charset="0"/>
                <a:ea typeface="Times New Roman" pitchFamily="18" charset="0"/>
                <a:hlinkClick r:id="rId6" tooltip="Newsflash: #PeoplePower is challenging corporate madness, and winning!"/>
              </a:rPr>
              <a:t>Newsflash: #</a:t>
            </a:r>
            <a:r>
              <a:rPr kumimoji="0" lang="en-GB" sz="800" b="0" i="0" u="none" strike="noStrike" cap="none" normalizeH="0" baseline="0" dirty="0" err="1" smtClean="0">
                <a:ln>
                  <a:noFill/>
                </a:ln>
                <a:solidFill>
                  <a:srgbClr val="58B006"/>
                </a:solidFill>
                <a:effectLst/>
                <a:latin typeface="Verdana" pitchFamily="34" charset="0"/>
                <a:ea typeface="Times New Roman" pitchFamily="18" charset="0"/>
                <a:hlinkClick r:id="rId6" tooltip="Newsflash: #PeoplePower is challenging corporate madness, and winning!"/>
              </a:rPr>
              <a:t>PeoplePower</a:t>
            </a:r>
            <a:r>
              <a:rPr kumimoji="0" lang="en-GB" sz="800" b="0" i="0" u="none" strike="noStrike" cap="none" normalizeH="0" baseline="0" dirty="0" smtClean="0">
                <a:ln>
                  <a:noFill/>
                </a:ln>
                <a:solidFill>
                  <a:srgbClr val="58B006"/>
                </a:solidFill>
                <a:effectLst/>
                <a:latin typeface="Verdana" pitchFamily="34" charset="0"/>
                <a:ea typeface="Times New Roman" pitchFamily="18" charset="0"/>
                <a:hlinkClick r:id="rId6" tooltip="Newsflash: #PeoplePower is challenging corporate madness, and winning!"/>
              </a:rPr>
              <a:t> is challenging corporate madness, and </a:t>
            </a:r>
            <a:r>
              <a:rPr kumimoji="0" lang="en-GB" sz="1600" b="1" i="0" u="none" strike="noStrike" cap="none" normalizeH="0" baseline="0" dirty="0" smtClean="0">
                <a:ln>
                  <a:noFill/>
                </a:ln>
                <a:solidFill>
                  <a:srgbClr val="58B006"/>
                </a:solidFill>
                <a:effectLst/>
                <a:latin typeface="Verdana" pitchFamily="34" charset="0"/>
                <a:ea typeface="Times New Roman" pitchFamily="18" charset="0"/>
                <a:hlinkClick r:id="rId6" tooltip="Newsflash: #PeoplePower is challenging corporate madness, and winning!"/>
              </a:rPr>
              <a:t>winning!</a:t>
            </a:r>
            <a:endParaRPr kumimoji="0" lang="ru-RU" sz="1600" b="1"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1600" b="1" i="0" u="none" strike="noStrike" cap="none" normalizeH="0" baseline="0" dirty="0" smtClean="0">
                <a:ln>
                  <a:noFill/>
                </a:ln>
                <a:solidFill>
                  <a:srgbClr val="9A9A9A"/>
                </a:solidFill>
                <a:effectLst/>
                <a:latin typeface="Verdana" pitchFamily="34" charset="0"/>
                <a:ea typeface="Times New Roman" pitchFamily="18" charset="0"/>
              </a:rPr>
              <a:t>Blog entry by Tommy Crawford | March 15, 2012 </a:t>
            </a:r>
            <a:r>
              <a:rPr kumimoji="0" lang="en-GB" sz="1600" b="1" i="0" u="none" strike="noStrike" cap="none" normalizeH="0" baseline="0" dirty="0" smtClean="0">
                <a:ln>
                  <a:noFill/>
                </a:ln>
                <a:solidFill>
                  <a:srgbClr val="0E0F0E"/>
                </a:solidFill>
                <a:effectLst/>
                <a:latin typeface="Verdana" pitchFamily="34" charset="0"/>
                <a:ea typeface="Times New Roman" pitchFamily="18" charset="0"/>
                <a:hlinkClick r:id="rId6" tooltip="7 comments"/>
              </a:rPr>
              <a:t>7 comments</a:t>
            </a:r>
            <a:r>
              <a:rPr kumimoji="0" lang="en-GB" sz="1600" b="1" i="0" u="none" strike="noStrike" cap="none" normalizeH="0" baseline="0" dirty="0" smtClean="0">
                <a:ln>
                  <a:noFill/>
                </a:ln>
                <a:solidFill>
                  <a:schemeClr val="tx1"/>
                </a:solidFill>
                <a:effectLst/>
                <a:latin typeface="Verdana" pitchFamily="34" charset="0"/>
                <a:ea typeface="Times New Roman" pitchFamily="18" charset="0"/>
              </a:rPr>
              <a:t> </a:t>
            </a:r>
            <a:endParaRPr kumimoji="0" lang="ru-RU" sz="1600" b="1"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1600" b="1" i="0" u="none" strike="noStrike" cap="none" normalizeH="0" baseline="0" dirty="0" smtClean="0">
                <a:ln>
                  <a:noFill/>
                </a:ln>
                <a:solidFill>
                  <a:srgbClr val="333333"/>
                </a:solidFill>
                <a:effectLst/>
                <a:latin typeface="Verdana" pitchFamily="34" charset="0"/>
                <a:ea typeface="Times New Roman" pitchFamily="18" charset="0"/>
              </a:rPr>
              <a:t>“Consumers by definition, include us all. They are the largest economic group, affecting and affected by almost every public and private economic decision. Yet they are the only important group... whose views are often not heard.” ... </a:t>
            </a:r>
            <a:r>
              <a:rPr kumimoji="0" lang="en-GB" sz="1600" b="1" i="0" u="none" strike="noStrike" cap="none" normalizeH="0" baseline="0" dirty="0" smtClean="0">
                <a:ln>
                  <a:noFill/>
                </a:ln>
                <a:solidFill>
                  <a:srgbClr val="467F0D"/>
                </a:solidFill>
                <a:effectLst/>
                <a:latin typeface="Verdana" pitchFamily="34" charset="0"/>
                <a:ea typeface="Times New Roman" pitchFamily="18" charset="0"/>
                <a:hlinkClick r:id="rId6" tooltip="Read more &gt;"/>
              </a:rPr>
              <a:t>Read more &gt;</a:t>
            </a:r>
            <a:r>
              <a:rPr kumimoji="0" lang="en-GB" sz="1600" b="1" i="0" u="none" strike="noStrike" cap="none" normalizeH="0" baseline="0" dirty="0" smtClean="0">
                <a:ln>
                  <a:noFill/>
                </a:ln>
                <a:solidFill>
                  <a:srgbClr val="333333"/>
                </a:solidFill>
                <a:effectLst/>
                <a:latin typeface="Verdana" pitchFamily="34" charset="0"/>
                <a:ea typeface="Times New Roman" pitchFamily="18" charset="0"/>
              </a:rPr>
              <a:t> </a:t>
            </a:r>
            <a:endParaRPr kumimoji="0" lang="ru-RU" sz="1600" b="1"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endParaRPr>
          </a:p>
        </p:txBody>
      </p:sp>
      <p:sp>
        <p:nvSpPr>
          <p:cNvPr id="1031" name="Rectangle 7"/>
          <p:cNvSpPr>
            <a:spLocks noChangeArrowheads="1"/>
          </p:cNvSpPr>
          <p:nvPr/>
        </p:nvSpPr>
        <p:spPr bwMode="auto">
          <a:xfrm>
            <a:off x="1500134" y="5288340"/>
            <a:ext cx="7643866"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dirty="0" smtClean="0">
                <a:ln>
                  <a:noFill/>
                </a:ln>
                <a:solidFill>
                  <a:srgbClr val="58B006"/>
                </a:solidFill>
                <a:effectLst/>
                <a:latin typeface="Verdana" pitchFamily="34" charset="0"/>
                <a:ea typeface="Times New Roman" pitchFamily="18" charset="0"/>
                <a:hlinkClick r:id="rId8" tooltip="Mega coal mines threaten Great Barrier Reef"/>
              </a:rPr>
              <a:t>Mega coal mines threaten Great Barrier Reef</a:t>
            </a:r>
            <a:endParaRPr kumimoji="0" lang="ru-RU" sz="1600" b="1"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1600" b="1" i="0" u="none" strike="noStrike" cap="none" normalizeH="0" baseline="0" dirty="0" smtClean="0">
                <a:ln>
                  <a:noFill/>
                </a:ln>
                <a:solidFill>
                  <a:srgbClr val="9A9A9A"/>
                </a:solidFill>
                <a:effectLst/>
                <a:latin typeface="Verdana" pitchFamily="34" charset="0"/>
                <a:ea typeface="Times New Roman" pitchFamily="18" charset="0"/>
              </a:rPr>
              <a:t>Blog entry by John Hepburn | March 14, 2012 </a:t>
            </a:r>
            <a:r>
              <a:rPr kumimoji="0" lang="en-GB" sz="1600" b="1" i="0" u="none" strike="noStrike" cap="none" normalizeH="0" baseline="0" dirty="0" smtClean="0">
                <a:ln>
                  <a:noFill/>
                </a:ln>
                <a:solidFill>
                  <a:srgbClr val="0E0F0E"/>
                </a:solidFill>
                <a:effectLst/>
                <a:latin typeface="Verdana" pitchFamily="34" charset="0"/>
                <a:ea typeface="Times New Roman" pitchFamily="18" charset="0"/>
                <a:hlinkClick r:id="rId8" tooltip="2 comments"/>
              </a:rPr>
              <a:t>2 comments</a:t>
            </a:r>
            <a:r>
              <a:rPr kumimoji="0" lang="en-GB" sz="1600" b="1" i="0" u="none" strike="noStrike" cap="none" normalizeH="0" baseline="0" dirty="0" smtClean="0">
                <a:ln>
                  <a:noFill/>
                </a:ln>
                <a:solidFill>
                  <a:schemeClr val="tx1"/>
                </a:solidFill>
                <a:effectLst/>
                <a:latin typeface="Verdana" pitchFamily="34" charset="0"/>
                <a:ea typeface="Times New Roman" pitchFamily="18" charset="0"/>
              </a:rPr>
              <a:t> </a:t>
            </a:r>
            <a:endParaRPr kumimoji="0" lang="ru-RU" sz="1600" b="1"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1600" b="1" i="0" u="none" strike="noStrike" cap="none" normalizeH="0" baseline="0" dirty="0" smtClean="0">
                <a:ln>
                  <a:noFill/>
                </a:ln>
                <a:solidFill>
                  <a:srgbClr val="333333"/>
                </a:solidFill>
                <a:effectLst/>
                <a:latin typeface="Verdana" pitchFamily="34" charset="0"/>
                <a:ea typeface="Times New Roman" pitchFamily="18" charset="0"/>
              </a:rPr>
              <a:t>© Tom Jefferson/Greenpeace In our campaign to stop dangerous climate change, Greenpeace is taking on one of the most urgent issues: the enormous expansion of coal mining and coal exports from Australia. </a:t>
            </a:r>
            <a:r>
              <a:rPr kumimoji="0" lang="en-GB" sz="1600" b="1" i="0" u="none" strike="noStrike" cap="none" normalizeH="0" baseline="0" dirty="0" smtClean="0">
                <a:ln>
                  <a:noFill/>
                </a:ln>
                <a:solidFill>
                  <a:srgbClr val="467F0D"/>
                </a:solidFill>
                <a:effectLst/>
                <a:latin typeface="Verdana" pitchFamily="34" charset="0"/>
                <a:ea typeface="Times New Roman" pitchFamily="18" charset="0"/>
                <a:hlinkClick r:id="rId8" tooltip="Read more &gt;"/>
              </a:rPr>
              <a:t>Read more &gt;</a:t>
            </a:r>
            <a:r>
              <a:rPr kumimoji="0" lang="en-GB" sz="1600" b="1" i="0" u="none" strike="noStrike" cap="none" normalizeH="0" baseline="0" dirty="0" smtClean="0">
                <a:ln>
                  <a:noFill/>
                </a:ln>
                <a:solidFill>
                  <a:srgbClr val="333333"/>
                </a:solidFill>
                <a:effectLst/>
                <a:latin typeface="Verdana" pitchFamily="34" charset="0"/>
                <a:ea typeface="Times New Roman" pitchFamily="18" charset="0"/>
              </a:rPr>
              <a:t> </a:t>
            </a:r>
            <a:endParaRPr kumimoji="0" lang="en-GB" sz="1600" b="1" i="0" u="none" strike="noStrike" cap="none" normalizeH="0" baseline="0" dirty="0" smtClean="0">
              <a:ln>
                <a:noFill/>
              </a:ln>
              <a:solidFill>
                <a:schemeClr val="tx1"/>
              </a:solidFill>
              <a:effectLst/>
              <a:latin typeface="Arial" pitchFamily="34" charset="0"/>
            </a:endParaRPr>
          </a:p>
        </p:txBody>
      </p:sp>
      <p:pic>
        <p:nvPicPr>
          <p:cNvPr id="5" name="Picture 2" descr="C:\Documents and Settings\Связной\Мои документы\Мои рисунки\iCAQ75G7M.jpg"/>
          <p:cNvPicPr>
            <a:picLocks noChangeAspect="1" noChangeArrowheads="1"/>
          </p:cNvPicPr>
          <p:nvPr/>
        </p:nvPicPr>
        <p:blipFill>
          <a:blip r:embed="rId10" cstate="print"/>
          <a:srcRect/>
          <a:stretch>
            <a:fillRect/>
          </a:stretch>
        </p:blipFill>
        <p:spPr bwMode="auto">
          <a:xfrm>
            <a:off x="928662" y="0"/>
            <a:ext cx="1928816" cy="1440183"/>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57158" y="2143116"/>
            <a:ext cx="8229600" cy="1143000"/>
          </a:xfrm>
        </p:spPr>
        <p:txBody>
          <a:bodyPr/>
          <a:lstStyle/>
          <a:p>
            <a:endParaRPr lang="ru-RU"/>
          </a:p>
        </p:txBody>
      </p:sp>
      <p:pic>
        <p:nvPicPr>
          <p:cNvPr id="5" name="Содержимое 4" descr="3705-1920x1200.jpg"/>
          <p:cNvPicPr>
            <a:picLocks noGrp="1" noChangeAspect="1"/>
          </p:cNvPicPr>
          <p:nvPr>
            <p:ph idx="1"/>
          </p:nvPr>
        </p:nvPicPr>
        <p:blipFill>
          <a:blip r:embed="rId2" cstate="print"/>
          <a:stretch>
            <a:fillRect/>
          </a:stretch>
        </p:blipFill>
        <p:spPr>
          <a:xfrm>
            <a:off x="1" y="0"/>
            <a:ext cx="9144000" cy="6858000"/>
          </a:xfrm>
        </p:spPr>
      </p:pic>
      <p:sp>
        <p:nvSpPr>
          <p:cNvPr id="1025" name="Rectangle 1"/>
          <p:cNvSpPr>
            <a:spLocks noChangeArrowheads="1"/>
          </p:cNvSpPr>
          <p:nvPr/>
        </p:nvSpPr>
        <p:spPr bwMode="auto">
          <a:xfrm>
            <a:off x="1071538" y="285728"/>
            <a:ext cx="7429552" cy="387798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lang="ru-RU" sz="6600" b="1" dirty="0" smtClean="0">
                <a:solidFill>
                  <a:srgbClr val="FF0000"/>
                </a:solidFill>
                <a:latin typeface="Monotype Corsiva" pitchFamily="66" charset="0"/>
                <a:ea typeface="Calibri" pitchFamily="34" charset="0"/>
                <a:cs typeface="Times New Roman" pitchFamily="18" charset="0"/>
              </a:rPr>
              <a:t>«</a:t>
            </a:r>
            <a:r>
              <a:rPr kumimoji="0" lang="en-US" sz="6600" b="1" i="0" u="none" strike="noStrike" cap="none" normalizeH="0" baseline="0" dirty="0" smtClean="0">
                <a:ln>
                  <a:noFill/>
                </a:ln>
                <a:solidFill>
                  <a:srgbClr val="FF0000"/>
                </a:solidFill>
                <a:effectLst/>
                <a:latin typeface="Monotype Corsiva" pitchFamily="66" charset="0"/>
                <a:ea typeface="Calibri" pitchFamily="34" charset="0"/>
                <a:cs typeface="Times New Roman" pitchFamily="18" charset="0"/>
              </a:rPr>
              <a:t>If </a:t>
            </a:r>
            <a:r>
              <a:rPr kumimoji="0" lang="ru-RU" sz="6600" b="1" i="0" u="none" strike="noStrike" cap="none" normalizeH="0" baseline="0" dirty="0" smtClean="0">
                <a:ln>
                  <a:noFill/>
                </a:ln>
                <a:solidFill>
                  <a:srgbClr val="FF0000"/>
                </a:solidFill>
                <a:effectLst/>
                <a:latin typeface="Monotype Corsiva" pitchFamily="66" charset="0"/>
                <a:ea typeface="Calibri" pitchFamily="34" charset="0"/>
                <a:cs typeface="Times New Roman" pitchFamily="18" charset="0"/>
              </a:rPr>
              <a:t> </a:t>
            </a:r>
            <a:r>
              <a:rPr kumimoji="0" lang="en-US" sz="6600" b="1" i="0" u="none" strike="noStrike" cap="none" normalizeH="0" baseline="0" dirty="0" smtClean="0">
                <a:ln>
                  <a:noFill/>
                </a:ln>
                <a:solidFill>
                  <a:srgbClr val="FF0000"/>
                </a:solidFill>
                <a:effectLst/>
                <a:latin typeface="Monotype Corsiva" pitchFamily="66" charset="0"/>
                <a:ea typeface="Calibri" pitchFamily="34" charset="0"/>
                <a:cs typeface="Times New Roman" pitchFamily="18" charset="0"/>
              </a:rPr>
              <a:t>you don`t </a:t>
            </a:r>
            <a:r>
              <a:rPr kumimoji="0" lang="ru-RU" sz="6600" b="1" i="0" u="none" strike="noStrike" cap="none" normalizeH="0" baseline="0" dirty="0" smtClean="0">
                <a:ln>
                  <a:noFill/>
                </a:ln>
                <a:solidFill>
                  <a:srgbClr val="FF0000"/>
                </a:solidFill>
                <a:effectLst/>
                <a:latin typeface="Monotype Corsiva" pitchFamily="66" charset="0"/>
                <a:ea typeface="Calibri" pitchFamily="34" charset="0"/>
                <a:cs typeface="Times New Roman" pitchFamily="18" charset="0"/>
              </a:rPr>
              <a:t> </a:t>
            </a:r>
            <a:r>
              <a:rPr kumimoji="0" lang="en-US" sz="6600" b="1" i="0" u="none" strike="noStrike" cap="none" normalizeH="0" baseline="0" dirty="0" smtClean="0">
                <a:ln>
                  <a:noFill/>
                </a:ln>
                <a:solidFill>
                  <a:srgbClr val="FF0000"/>
                </a:solidFill>
                <a:effectLst/>
                <a:latin typeface="Monotype Corsiva" pitchFamily="66" charset="0"/>
                <a:ea typeface="Calibri" pitchFamily="34" charset="0"/>
                <a:cs typeface="Times New Roman" pitchFamily="18" charset="0"/>
              </a:rPr>
              <a:t>think</a:t>
            </a:r>
            <a:endParaRPr kumimoji="0" lang="ru-RU" sz="6600" b="1" i="0" u="none" strike="noStrike" cap="none" normalizeH="0" baseline="0" dirty="0" smtClean="0">
              <a:ln>
                <a:noFill/>
              </a:ln>
              <a:solidFill>
                <a:srgbClr val="FF0000"/>
              </a:solidFill>
              <a:effectLst/>
              <a:latin typeface="Monotype Corsiva" pitchFamily="66" charset="0"/>
              <a:ea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6600" b="1" i="0" u="none" strike="noStrike" cap="none" normalizeH="0" baseline="0" dirty="0" smtClean="0">
                <a:ln>
                  <a:noFill/>
                </a:ln>
                <a:solidFill>
                  <a:srgbClr val="FF0000"/>
                </a:solidFill>
                <a:effectLst/>
                <a:latin typeface="Monotype Corsiva" pitchFamily="66" charset="0"/>
                <a:ea typeface="Calibri" pitchFamily="34" charset="0"/>
                <a:cs typeface="Times New Roman" pitchFamily="18" charset="0"/>
              </a:rPr>
              <a:t> about </a:t>
            </a:r>
            <a:r>
              <a:rPr kumimoji="0" lang="ru-RU" sz="6600" b="1" i="0" u="none" strike="noStrike" cap="none" normalizeH="0" baseline="0" dirty="0" smtClean="0">
                <a:ln>
                  <a:noFill/>
                </a:ln>
                <a:solidFill>
                  <a:srgbClr val="FF0000"/>
                </a:solidFill>
                <a:effectLst/>
                <a:latin typeface="Monotype Corsiva" pitchFamily="66" charset="0"/>
                <a:ea typeface="Calibri" pitchFamily="34" charset="0"/>
                <a:cs typeface="Times New Roman" pitchFamily="18" charset="0"/>
              </a:rPr>
              <a:t> </a:t>
            </a:r>
            <a:r>
              <a:rPr kumimoji="0" lang="en-US" sz="6600" b="1" i="0" u="none" strike="noStrike" cap="none" normalizeH="0" baseline="0" dirty="0" smtClean="0">
                <a:ln>
                  <a:noFill/>
                </a:ln>
                <a:solidFill>
                  <a:srgbClr val="FF0000"/>
                </a:solidFill>
                <a:effectLst/>
                <a:latin typeface="Monotype Corsiva" pitchFamily="66" charset="0"/>
                <a:ea typeface="Calibri" pitchFamily="34" charset="0"/>
                <a:cs typeface="Times New Roman" pitchFamily="18" charset="0"/>
              </a:rPr>
              <a:t>the </a:t>
            </a:r>
            <a:r>
              <a:rPr kumimoji="0" lang="ru-RU" sz="6600" b="1" i="0" u="none" strike="noStrike" cap="none" normalizeH="0" baseline="0" dirty="0" smtClean="0">
                <a:ln>
                  <a:noFill/>
                </a:ln>
                <a:solidFill>
                  <a:srgbClr val="FF0000"/>
                </a:solidFill>
                <a:effectLst/>
                <a:latin typeface="Monotype Corsiva" pitchFamily="66" charset="0"/>
                <a:ea typeface="Calibri" pitchFamily="34" charset="0"/>
                <a:cs typeface="Times New Roman" pitchFamily="18" charset="0"/>
              </a:rPr>
              <a:t> </a:t>
            </a:r>
            <a:r>
              <a:rPr kumimoji="0" lang="en-US" sz="6600" b="1" i="0" u="none" strike="noStrike" cap="none" normalizeH="0" baseline="0" dirty="0" smtClean="0">
                <a:ln>
                  <a:noFill/>
                </a:ln>
                <a:solidFill>
                  <a:srgbClr val="FF0000"/>
                </a:solidFill>
                <a:effectLst/>
                <a:latin typeface="Monotype Corsiva" pitchFamily="66" charset="0"/>
                <a:ea typeface="Calibri" pitchFamily="34" charset="0"/>
                <a:cs typeface="Times New Roman" pitchFamily="18" charset="0"/>
              </a:rPr>
              <a:t>future </a:t>
            </a:r>
            <a:endParaRPr kumimoji="0" lang="ru-RU" sz="6600" b="1" i="0" u="none" strike="noStrike" cap="none" normalizeH="0" baseline="0" dirty="0" smtClean="0">
              <a:ln>
                <a:noFill/>
              </a:ln>
              <a:solidFill>
                <a:srgbClr val="FF0000"/>
              </a:solidFill>
              <a:effectLst/>
              <a:latin typeface="Monotype Corsiva" pitchFamily="66" charset="0"/>
              <a:ea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6600" b="1" i="0" u="none" strike="noStrike" cap="none" normalizeH="0" baseline="0" dirty="0" smtClean="0">
                <a:ln>
                  <a:noFill/>
                </a:ln>
                <a:solidFill>
                  <a:srgbClr val="FF0000"/>
                </a:solidFill>
                <a:effectLst/>
                <a:latin typeface="Monotype Corsiva" pitchFamily="66" charset="0"/>
                <a:ea typeface="Calibri" pitchFamily="34" charset="0"/>
                <a:cs typeface="Times New Roman" pitchFamily="18" charset="0"/>
              </a:rPr>
              <a:t>you </a:t>
            </a:r>
            <a:r>
              <a:rPr kumimoji="0" lang="ru-RU" sz="6600" b="1" i="0" u="none" strike="noStrike" cap="none" normalizeH="0" baseline="0" dirty="0" smtClean="0">
                <a:ln>
                  <a:noFill/>
                </a:ln>
                <a:solidFill>
                  <a:srgbClr val="FF0000"/>
                </a:solidFill>
                <a:effectLst/>
                <a:latin typeface="Monotype Corsiva" pitchFamily="66" charset="0"/>
                <a:ea typeface="Calibri" pitchFamily="34" charset="0"/>
                <a:cs typeface="Times New Roman" pitchFamily="18" charset="0"/>
              </a:rPr>
              <a:t> </a:t>
            </a:r>
            <a:r>
              <a:rPr kumimoji="0" lang="en-US" sz="6600" b="1" i="0" u="none" strike="noStrike" cap="none" normalizeH="0" baseline="0" dirty="0" smtClean="0">
                <a:ln>
                  <a:noFill/>
                </a:ln>
                <a:solidFill>
                  <a:srgbClr val="FF0000"/>
                </a:solidFill>
                <a:effectLst/>
                <a:latin typeface="Monotype Corsiva" pitchFamily="66" charset="0"/>
                <a:ea typeface="Calibri" pitchFamily="34" charset="0"/>
                <a:cs typeface="Times New Roman" pitchFamily="18" charset="0"/>
              </a:rPr>
              <a:t>will </a:t>
            </a:r>
            <a:r>
              <a:rPr kumimoji="0" lang="ru-RU" sz="6600" b="1" i="0" u="none" strike="noStrike" cap="none" normalizeH="0" baseline="0" dirty="0" smtClean="0">
                <a:ln>
                  <a:noFill/>
                </a:ln>
                <a:solidFill>
                  <a:srgbClr val="FF0000"/>
                </a:solidFill>
                <a:effectLst/>
                <a:latin typeface="Monotype Corsiva" pitchFamily="66" charset="0"/>
                <a:ea typeface="Calibri" pitchFamily="34" charset="0"/>
                <a:cs typeface="Times New Roman" pitchFamily="18" charset="0"/>
              </a:rPr>
              <a:t> </a:t>
            </a:r>
            <a:r>
              <a:rPr kumimoji="0" lang="en-US" sz="6600" b="1" i="0" u="none" strike="noStrike" cap="none" normalizeH="0" baseline="0" dirty="0" smtClean="0">
                <a:ln>
                  <a:noFill/>
                </a:ln>
                <a:solidFill>
                  <a:srgbClr val="FF0000"/>
                </a:solidFill>
                <a:effectLst/>
                <a:latin typeface="Monotype Corsiva" pitchFamily="66" charset="0"/>
                <a:ea typeface="Calibri" pitchFamily="34" charset="0"/>
                <a:cs typeface="Times New Roman" pitchFamily="18" charset="0"/>
              </a:rPr>
              <a:t>not </a:t>
            </a:r>
            <a:r>
              <a:rPr kumimoji="0" lang="ru-RU" sz="6600" b="1" i="0" u="none" strike="noStrike" cap="none" normalizeH="0" baseline="0" dirty="0" smtClean="0">
                <a:ln>
                  <a:noFill/>
                </a:ln>
                <a:solidFill>
                  <a:srgbClr val="FF0000"/>
                </a:solidFill>
                <a:effectLst/>
                <a:latin typeface="Monotype Corsiva" pitchFamily="66" charset="0"/>
                <a:ea typeface="Calibri" pitchFamily="34" charset="0"/>
                <a:cs typeface="Times New Roman" pitchFamily="18" charset="0"/>
              </a:rPr>
              <a:t> </a:t>
            </a:r>
            <a:r>
              <a:rPr kumimoji="0" lang="en-US" sz="6600" b="1" i="0" u="none" strike="noStrike" cap="none" normalizeH="0" baseline="0" dirty="0" smtClean="0">
                <a:ln>
                  <a:noFill/>
                </a:ln>
                <a:solidFill>
                  <a:srgbClr val="FF0000"/>
                </a:solidFill>
                <a:effectLst/>
                <a:latin typeface="Monotype Corsiva" pitchFamily="66" charset="0"/>
                <a:ea typeface="Calibri" pitchFamily="34" charset="0"/>
                <a:cs typeface="Times New Roman" pitchFamily="18" charset="0"/>
              </a:rPr>
              <a:t>have </a:t>
            </a:r>
            <a:r>
              <a:rPr kumimoji="0" lang="ru-RU" sz="6600" b="1" i="0" u="none" strike="noStrike" cap="none" normalizeH="0" baseline="0" dirty="0" smtClean="0">
                <a:ln>
                  <a:noFill/>
                </a:ln>
                <a:solidFill>
                  <a:srgbClr val="FF0000"/>
                </a:solidFill>
                <a:effectLst/>
                <a:latin typeface="Monotype Corsiva" pitchFamily="66" charset="0"/>
                <a:ea typeface="Calibri" pitchFamily="34" charset="0"/>
                <a:cs typeface="Times New Roman" pitchFamily="18" charset="0"/>
              </a:rPr>
              <a:t> </a:t>
            </a:r>
            <a:r>
              <a:rPr kumimoji="0" lang="en-US" sz="6600" b="1" i="0" u="none" strike="noStrike" cap="none" normalizeH="0" baseline="0" dirty="0" smtClean="0">
                <a:ln>
                  <a:noFill/>
                </a:ln>
                <a:solidFill>
                  <a:srgbClr val="FF0000"/>
                </a:solidFill>
                <a:effectLst/>
                <a:latin typeface="Monotype Corsiva" pitchFamily="66" charset="0"/>
                <a:ea typeface="Calibri" pitchFamily="34" charset="0"/>
                <a:cs typeface="Times New Roman" pitchFamily="18" charset="0"/>
              </a:rPr>
              <a:t>it</a:t>
            </a:r>
            <a:r>
              <a:rPr kumimoji="0" lang="ru-RU" sz="6600" b="1" i="0" u="none" strike="noStrike" cap="none" normalizeH="0" baseline="0" dirty="0" smtClean="0">
                <a:ln>
                  <a:noFill/>
                </a:ln>
                <a:solidFill>
                  <a:srgbClr val="FF0000"/>
                </a:solidFill>
                <a:effectLst/>
                <a:latin typeface="Monotype Corsiva" pitchFamily="66" charset="0"/>
                <a:ea typeface="Calibri" pitchFamily="34" charset="0"/>
                <a:cs typeface="Times New Roman" pitchFamily="18" charset="0"/>
              </a:rPr>
              <a:t>»</a:t>
            </a:r>
          </a:p>
          <a:p>
            <a:pPr algn="r" fontAlgn="base">
              <a:spcBef>
                <a:spcPct val="0"/>
              </a:spcBef>
              <a:spcAft>
                <a:spcPct val="0"/>
              </a:spcAft>
            </a:pPr>
            <a:r>
              <a:rPr lang="ru-RU" sz="4800" b="1" dirty="0" smtClean="0">
                <a:solidFill>
                  <a:srgbClr val="FF0000"/>
                </a:solidFill>
                <a:latin typeface="Monotype Corsiva" pitchFamily="66" charset="0"/>
              </a:rPr>
              <a:t>(</a:t>
            </a:r>
            <a:r>
              <a:rPr lang="en-US" sz="4800" b="1" dirty="0" smtClean="0">
                <a:solidFill>
                  <a:srgbClr val="FF0000"/>
                </a:solidFill>
                <a:latin typeface="Monotype Corsiva" pitchFamily="66" charset="0"/>
              </a:rPr>
              <a:t>John Galsworthy </a:t>
            </a:r>
            <a:r>
              <a:rPr lang="ru-RU" sz="4800" b="1" dirty="0" smtClean="0">
                <a:solidFill>
                  <a:srgbClr val="FF0000"/>
                </a:solidFill>
                <a:latin typeface="Monotype Corsiva" pitchFamily="66" charset="0"/>
              </a:rPr>
              <a:t>)</a:t>
            </a:r>
            <a:endParaRPr kumimoji="0" lang="en-US" sz="4800" b="1" i="0" u="none" strike="noStrike" cap="none" normalizeH="0" baseline="0" dirty="0" smtClean="0">
              <a:ln>
                <a:noFill/>
              </a:ln>
              <a:solidFill>
                <a:srgbClr val="FF0000"/>
              </a:solidFill>
              <a:effectLst/>
              <a:latin typeface="Monotype Corsiva" pitchFamily="66" charset="0"/>
            </a:endParaRPr>
          </a:p>
        </p:txBody>
      </p:sp>
      <p:pic>
        <p:nvPicPr>
          <p:cNvPr id="1026" name="Picture 2" descr="C:\Documents and Settings\Связной\Мои документы\Мои рисунки\John_galsworthy.jpg"/>
          <p:cNvPicPr>
            <a:picLocks noChangeAspect="1" noChangeArrowheads="1"/>
          </p:cNvPicPr>
          <p:nvPr/>
        </p:nvPicPr>
        <p:blipFill>
          <a:blip r:embed="rId3" cstate="print"/>
          <a:srcRect/>
          <a:stretch>
            <a:fillRect/>
          </a:stretch>
        </p:blipFill>
        <p:spPr bwMode="auto">
          <a:xfrm>
            <a:off x="1785918" y="3511550"/>
            <a:ext cx="2286000" cy="3346450"/>
          </a:xfrm>
          <a:prstGeom prst="rect">
            <a:avLst/>
          </a:prstGeom>
          <a:noFill/>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Начальная">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188</TotalTime>
  <Words>286</Words>
  <Application>Microsoft Office PowerPoint</Application>
  <PresentationFormat>Экран (4:3)</PresentationFormat>
  <Paragraphs>49</Paragraphs>
  <Slides>7</Slides>
  <Notes>0</Notes>
  <HiddenSlides>0</HiddenSlides>
  <MMClips>1</MMClips>
  <ScaleCrop>false</ScaleCrop>
  <HeadingPairs>
    <vt:vector size="4" baseType="variant">
      <vt:variant>
        <vt:lpstr>Тема</vt:lpstr>
      </vt:variant>
      <vt:variant>
        <vt:i4>1</vt:i4>
      </vt:variant>
      <vt:variant>
        <vt:lpstr>Заголовки слайдов</vt:lpstr>
      </vt:variant>
      <vt:variant>
        <vt:i4>7</vt:i4>
      </vt:variant>
    </vt:vector>
  </HeadingPairs>
  <TitlesOfParts>
    <vt:vector size="8" baseType="lpstr">
      <vt:lpstr>Тема Office</vt:lpstr>
      <vt:lpstr>Слайд 1</vt:lpstr>
      <vt:lpstr>Слайд 2</vt:lpstr>
      <vt:lpstr>Match the problem and the sign</vt:lpstr>
      <vt:lpstr>Слайд 4</vt:lpstr>
      <vt:lpstr>Слайд 5</vt:lpstr>
      <vt:lpstr>Слайд 6</vt:lpstr>
      <vt:lpstr>Слайд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cp:lastModifiedBy>Valued Acer Customer</cp:lastModifiedBy>
  <cp:revision>11</cp:revision>
  <dcterms:modified xsi:type="dcterms:W3CDTF">2012-03-18T13:28:41Z</dcterms:modified>
</cp:coreProperties>
</file>