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68E657-39DC-4645-9C33-6B8647AD1D6A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FFC0AE-6B90-4160-A4F8-2A8910DEC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Словообразование наречий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1. Суффиксальный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2. Приставочно-суффиксальный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3. Приставочный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4. Сложение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C000"/>
                </a:solidFill>
              </a:rPr>
              <a:t>Запомните! 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Наречие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-  неизменяемая часть речи, и она не имеет окончания.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Суффиксальный способ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Образуются наречия при помощи суффиксов: </a:t>
            </a:r>
            <a:r>
              <a:rPr lang="ru-RU" b="1" dirty="0" smtClean="0">
                <a:solidFill>
                  <a:srgbClr val="00B050"/>
                </a:solidFill>
              </a:rPr>
              <a:t>О, Е, И, ЖДЫ, НИБУДЬ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C000"/>
                </a:solidFill>
              </a:rPr>
              <a:t>Скучный      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C000"/>
                </a:solidFill>
              </a:rPr>
              <a:t>скучн</a:t>
            </a:r>
            <a:r>
              <a:rPr lang="ru-RU" b="1" dirty="0" smtClean="0">
                <a:solidFill>
                  <a:srgbClr val="92D050"/>
                </a:solidFill>
              </a:rPr>
              <a:t>о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Лучший  </a:t>
            </a:r>
            <a:r>
              <a:rPr lang="ru-RU" dirty="0" smtClean="0"/>
              <a:t>        </a:t>
            </a:r>
            <a:r>
              <a:rPr lang="ru-RU" dirty="0" smtClean="0">
                <a:solidFill>
                  <a:srgbClr val="FFC000"/>
                </a:solidFill>
              </a:rPr>
              <a:t>лучш</a:t>
            </a:r>
            <a:r>
              <a:rPr lang="ru-RU" b="1" dirty="0" smtClean="0">
                <a:solidFill>
                  <a:srgbClr val="92D050"/>
                </a:solidFill>
              </a:rPr>
              <a:t>е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Творческий</a:t>
            </a:r>
            <a:r>
              <a:rPr lang="ru-RU" dirty="0" smtClean="0"/>
              <a:t>              </a:t>
            </a:r>
            <a:r>
              <a:rPr lang="ru-RU" dirty="0" smtClean="0">
                <a:solidFill>
                  <a:srgbClr val="FFC000"/>
                </a:solidFill>
              </a:rPr>
              <a:t>творческ</a:t>
            </a:r>
            <a:r>
              <a:rPr lang="ru-RU" b="1" dirty="0" smtClean="0">
                <a:solidFill>
                  <a:srgbClr val="92D050"/>
                </a:solidFill>
              </a:rPr>
              <a:t>и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Четыре</a:t>
            </a:r>
            <a:r>
              <a:rPr lang="ru-RU" dirty="0" smtClean="0"/>
              <a:t>                      </a:t>
            </a:r>
            <a:r>
              <a:rPr lang="ru-RU" dirty="0" smtClean="0">
                <a:solidFill>
                  <a:srgbClr val="FFC000"/>
                </a:solidFill>
              </a:rPr>
              <a:t>четыре</a:t>
            </a:r>
            <a:r>
              <a:rPr lang="ru-RU" b="1" dirty="0" smtClean="0">
                <a:solidFill>
                  <a:srgbClr val="92D050"/>
                </a:solidFill>
              </a:rPr>
              <a:t>жды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Где </a:t>
            </a:r>
            <a:r>
              <a:rPr lang="ru-RU" dirty="0" smtClean="0"/>
              <a:t>                </a:t>
            </a:r>
            <a:r>
              <a:rPr lang="ru-RU" dirty="0" err="1" smtClean="0">
                <a:solidFill>
                  <a:srgbClr val="FFC000"/>
                </a:solidFill>
              </a:rPr>
              <a:t>где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92D050"/>
                </a:solidFill>
              </a:rPr>
              <a:t>- </a:t>
            </a:r>
            <a:r>
              <a:rPr lang="ru-RU" b="1" dirty="0" err="1" smtClean="0">
                <a:solidFill>
                  <a:srgbClr val="92D050"/>
                </a:solidFill>
              </a:rPr>
              <a:t>нибудь</a:t>
            </a:r>
            <a:endParaRPr lang="ru-RU" b="1" dirty="0">
              <a:solidFill>
                <a:srgbClr val="92D05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928926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86050" y="414338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428992" y="471488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43174" y="521495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071670" y="578645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Приставочно-суффиксальный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Образуются наречия при помощи приставок </a:t>
            </a:r>
            <a:r>
              <a:rPr lang="ru-RU" b="1" dirty="0" smtClean="0">
                <a:solidFill>
                  <a:srgbClr val="FF0000"/>
                </a:solidFill>
              </a:rPr>
              <a:t>ДО, ЗА, НА, С, ИЗ, В, ВО </a:t>
            </a:r>
            <a:r>
              <a:rPr lang="ru-RU" dirty="0" smtClean="0">
                <a:solidFill>
                  <a:srgbClr val="FFC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суффиксов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А, О, У, ЕМ, ЫХ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Сухой </a:t>
            </a:r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FF0000"/>
                </a:solidFill>
              </a:rPr>
              <a:t>до</a:t>
            </a:r>
            <a:r>
              <a:rPr lang="ru-RU" dirty="0" smtClean="0">
                <a:solidFill>
                  <a:srgbClr val="FFC000"/>
                </a:solidFill>
              </a:rPr>
              <a:t>сух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Темный</a:t>
            </a: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за</a:t>
            </a:r>
            <a:r>
              <a:rPr lang="ru-RU" dirty="0" smtClean="0">
                <a:solidFill>
                  <a:srgbClr val="FFC000"/>
                </a:solidFill>
              </a:rPr>
              <a:t>темн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Изнанка</a:t>
            </a:r>
            <a:r>
              <a:rPr lang="ru-RU" dirty="0" smtClean="0"/>
              <a:t>         </a:t>
            </a:r>
            <a:r>
              <a:rPr lang="ru-RU" b="1" dirty="0" smtClean="0">
                <a:solidFill>
                  <a:srgbClr val="FF0000"/>
                </a:solidFill>
              </a:rPr>
              <a:t>на</a:t>
            </a:r>
            <a:r>
              <a:rPr lang="ru-RU" dirty="0" smtClean="0">
                <a:solidFill>
                  <a:srgbClr val="FFC000"/>
                </a:solidFill>
              </a:rPr>
              <a:t>изнанк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Верх  </a:t>
            </a:r>
            <a:r>
              <a:rPr lang="ru-RU" dirty="0" smtClean="0"/>
              <a:t>              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C000"/>
                </a:solidFill>
              </a:rPr>
              <a:t>верх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Давний </a:t>
            </a:r>
            <a:r>
              <a:rPr lang="ru-RU" dirty="0" smtClean="0"/>
              <a:t>         </a:t>
            </a:r>
            <a:r>
              <a:rPr lang="ru-RU" b="1" dirty="0" smtClean="0">
                <a:solidFill>
                  <a:srgbClr val="FF0000"/>
                </a:solidFill>
              </a:rPr>
              <a:t>из</a:t>
            </a:r>
            <a:r>
              <a:rPr lang="ru-RU" dirty="0" smtClean="0">
                <a:solidFill>
                  <a:srgbClr val="FFC000"/>
                </a:solidFill>
              </a:rPr>
              <a:t>давн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Трое</a:t>
            </a:r>
            <a:r>
              <a:rPr lang="ru-RU" dirty="0" smtClean="0"/>
              <a:t>                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>
                <a:solidFill>
                  <a:srgbClr val="FFC000"/>
                </a:solidFill>
              </a:rPr>
              <a:t>тро</a:t>
            </a:r>
            <a:r>
              <a:rPr lang="ru-RU" b="1" dirty="0" smtClean="0">
                <a:solidFill>
                  <a:srgbClr val="FF0000"/>
                </a:solidFill>
              </a:rPr>
              <a:t>ем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Первый </a:t>
            </a:r>
            <a:r>
              <a:rPr lang="ru-RU" dirty="0" smtClean="0"/>
              <a:t>         </a:t>
            </a:r>
            <a:r>
              <a:rPr lang="ru-RU" b="1" dirty="0" smtClean="0">
                <a:solidFill>
                  <a:srgbClr val="FF0000"/>
                </a:solidFill>
              </a:rPr>
              <a:t>во</a:t>
            </a:r>
            <a:r>
              <a:rPr lang="ru-RU" dirty="0" smtClean="0">
                <a:solidFill>
                  <a:srgbClr val="FF0000"/>
                </a:solidFill>
              </a:rPr>
              <a:t> - </a:t>
            </a:r>
            <a:r>
              <a:rPr lang="ru-RU" dirty="0" smtClean="0">
                <a:solidFill>
                  <a:srgbClr val="FFC000"/>
                </a:solidFill>
              </a:rPr>
              <a:t>перв</a:t>
            </a:r>
            <a:r>
              <a:rPr lang="ru-RU" b="1" dirty="0" smtClean="0">
                <a:solidFill>
                  <a:srgbClr val="FF0000"/>
                </a:solidFill>
              </a:rPr>
              <a:t>ых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57422" y="321468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714612" y="378619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14612" y="421481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43108" y="471488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43174" y="521495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143108" y="557214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643174" y="607220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Приставочный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Образуются наречия при помощи приставок </a:t>
            </a:r>
            <a:r>
              <a:rPr lang="ru-RU" b="1" dirty="0" smtClean="0">
                <a:solidFill>
                  <a:srgbClr val="00B050"/>
                </a:solidFill>
              </a:rPr>
              <a:t>НЕ, НИ, НА, КОЕ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и другие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C000"/>
                </a:solidFill>
              </a:rPr>
              <a:t>Плохо </a:t>
            </a:r>
            <a:r>
              <a:rPr lang="ru-RU" dirty="0" smtClean="0"/>
              <a:t>         </a:t>
            </a:r>
            <a:r>
              <a:rPr lang="ru-RU" b="1" dirty="0" smtClean="0">
                <a:solidFill>
                  <a:srgbClr val="00B050"/>
                </a:solidFill>
              </a:rPr>
              <a:t>не</a:t>
            </a:r>
            <a:r>
              <a:rPr lang="ru-RU" dirty="0" smtClean="0">
                <a:solidFill>
                  <a:srgbClr val="FFC000"/>
                </a:solidFill>
              </a:rPr>
              <a:t>плохо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Откуда</a:t>
            </a:r>
            <a:r>
              <a:rPr lang="ru-RU" dirty="0" smtClean="0"/>
              <a:t>         </a:t>
            </a:r>
            <a:r>
              <a:rPr lang="ru-RU" b="1" dirty="0" smtClean="0">
                <a:solidFill>
                  <a:srgbClr val="00B050"/>
                </a:solidFill>
              </a:rPr>
              <a:t>ни</a:t>
            </a:r>
            <a:r>
              <a:rPr lang="ru-RU" dirty="0" smtClean="0">
                <a:solidFill>
                  <a:srgbClr val="FFC000"/>
                </a:solidFill>
              </a:rPr>
              <a:t>откуда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Зло</a:t>
            </a: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на</a:t>
            </a:r>
            <a:r>
              <a:rPr lang="ru-RU" dirty="0" smtClean="0">
                <a:solidFill>
                  <a:srgbClr val="FFC000"/>
                </a:solidFill>
              </a:rPr>
              <a:t>зло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Где </a:t>
            </a:r>
            <a:r>
              <a:rPr lang="ru-RU" dirty="0" smtClean="0"/>
              <a:t>                </a:t>
            </a:r>
            <a:r>
              <a:rPr lang="ru-RU" b="1" dirty="0" smtClean="0">
                <a:solidFill>
                  <a:srgbClr val="00B050"/>
                </a:solidFill>
              </a:rPr>
              <a:t>кое</a:t>
            </a:r>
            <a:r>
              <a:rPr lang="ru-RU" dirty="0" smtClean="0">
                <a:solidFill>
                  <a:srgbClr val="00B050"/>
                </a:solidFill>
              </a:rPr>
              <a:t>-</a:t>
            </a:r>
            <a:r>
              <a:rPr lang="ru-RU" dirty="0" smtClean="0">
                <a:solidFill>
                  <a:srgbClr val="FFC000"/>
                </a:solidFill>
              </a:rPr>
              <a:t>где</a:t>
            </a: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71736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714612" y="421481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000232" y="471488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57356" y="528638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Сложение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Способов сложение несколько: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rgbClr val="00B0F0"/>
                </a:solidFill>
              </a:rPr>
              <a:t>сложение слов</a:t>
            </a:r>
            <a:r>
              <a:rPr lang="ru-RU" dirty="0" smtClean="0">
                <a:solidFill>
                  <a:srgbClr val="00B0F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чуть, чуть        </a:t>
            </a:r>
            <a:r>
              <a:rPr lang="ru-RU" dirty="0" err="1" smtClean="0">
                <a:solidFill>
                  <a:srgbClr val="FFFF00"/>
                </a:solidFill>
              </a:rPr>
              <a:t>чуть</a:t>
            </a:r>
            <a:r>
              <a:rPr lang="ru-RU" dirty="0" smtClean="0">
                <a:solidFill>
                  <a:srgbClr val="FFFF00"/>
                </a:solidFill>
              </a:rPr>
              <a:t> – </a:t>
            </a:r>
            <a:r>
              <a:rPr lang="ru-RU" dirty="0" err="1" smtClean="0">
                <a:solidFill>
                  <a:srgbClr val="FFFF00"/>
                </a:solidFill>
              </a:rPr>
              <a:t>чуть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</a:t>
            </a:r>
            <a:r>
              <a:rPr lang="ru-RU" dirty="0" smtClean="0">
                <a:solidFill>
                  <a:srgbClr val="FFC000"/>
                </a:solidFill>
              </a:rPr>
              <a:t>быстро, быстро       </a:t>
            </a:r>
            <a:r>
              <a:rPr lang="ru-RU" dirty="0" smtClean="0">
                <a:solidFill>
                  <a:srgbClr val="FFC000"/>
                </a:solidFill>
              </a:rPr>
              <a:t>      </a:t>
            </a:r>
            <a:r>
              <a:rPr lang="ru-RU" dirty="0" err="1" smtClean="0">
                <a:solidFill>
                  <a:srgbClr val="FFFF00"/>
                </a:solidFill>
              </a:rPr>
              <a:t>быстро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 err="1" smtClean="0">
                <a:solidFill>
                  <a:srgbClr val="FFFF00"/>
                </a:solidFill>
              </a:rPr>
              <a:t>быстро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F0"/>
                </a:solidFill>
              </a:rPr>
              <a:t>Сложение с элементом </a:t>
            </a:r>
            <a:r>
              <a:rPr lang="ru-RU" b="1" dirty="0" smtClean="0">
                <a:solidFill>
                  <a:srgbClr val="00B0F0"/>
                </a:solidFill>
              </a:rPr>
              <a:t>полу-</a:t>
            </a:r>
            <a:r>
              <a:rPr lang="ru-RU" dirty="0" smtClean="0">
                <a:solidFill>
                  <a:srgbClr val="00B0F0"/>
                </a:solidFill>
              </a:rPr>
              <a:t>: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FFFF00"/>
                </a:solidFill>
              </a:rPr>
              <a:t>полу</a:t>
            </a:r>
            <a:r>
              <a:rPr lang="ru-RU" dirty="0" smtClean="0">
                <a:solidFill>
                  <a:srgbClr val="FFC000"/>
                </a:solidFill>
              </a:rPr>
              <a:t>сидя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FF00"/>
                </a:solidFill>
              </a:rPr>
              <a:t>полу</a:t>
            </a:r>
            <a:r>
              <a:rPr lang="ru-RU" dirty="0" smtClean="0">
                <a:solidFill>
                  <a:srgbClr val="FFC000"/>
                </a:solidFill>
              </a:rPr>
              <a:t>шутя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F0"/>
                </a:solidFill>
              </a:rPr>
              <a:t>Сложение с присоединением </a:t>
            </a:r>
            <a:r>
              <a:rPr lang="ru-RU" b="1" dirty="0" smtClean="0">
                <a:solidFill>
                  <a:srgbClr val="00B0F0"/>
                </a:solidFill>
              </a:rPr>
              <a:t>суффикса</a:t>
            </a:r>
            <a:r>
              <a:rPr lang="ru-RU" dirty="0" smtClean="0">
                <a:solidFill>
                  <a:srgbClr val="00B0F0"/>
                </a:solidFill>
              </a:rPr>
              <a:t>: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C000"/>
                </a:solidFill>
              </a:rPr>
              <a:t>мимо ходить       мимоход</a:t>
            </a:r>
            <a:r>
              <a:rPr lang="ru-RU" b="1" dirty="0" smtClean="0">
                <a:solidFill>
                  <a:srgbClr val="FFFF00"/>
                </a:solidFill>
              </a:rPr>
              <a:t>ом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F0"/>
                </a:solidFill>
              </a:rPr>
              <a:t>Сложение с присоединением </a:t>
            </a:r>
            <a:r>
              <a:rPr lang="ru-RU" b="1" dirty="0" smtClean="0">
                <a:solidFill>
                  <a:srgbClr val="00B0F0"/>
                </a:solidFill>
              </a:rPr>
              <a:t>приставки и суффикса</a:t>
            </a:r>
            <a:r>
              <a:rPr lang="ru-RU" dirty="0" smtClean="0">
                <a:solidFill>
                  <a:srgbClr val="00B0F0"/>
                </a:solidFill>
              </a:rPr>
              <a:t>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C000"/>
                </a:solidFill>
              </a:rPr>
              <a:t>пол, уха 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     </a:t>
            </a:r>
            <a:r>
              <a:rPr lang="ru-RU" b="1" dirty="0" smtClean="0">
                <a:solidFill>
                  <a:srgbClr val="FFFF00"/>
                </a:solidFill>
              </a:rPr>
              <a:t>в</a:t>
            </a:r>
            <a:r>
              <a:rPr lang="ru-RU" dirty="0" smtClean="0">
                <a:solidFill>
                  <a:srgbClr val="FFC000"/>
                </a:solidFill>
              </a:rPr>
              <a:t>полух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C000"/>
                </a:solidFill>
              </a:rPr>
              <a:t>крепко, крепко</a:t>
            </a:r>
            <a:r>
              <a:rPr lang="ru-RU" dirty="0" smtClean="0"/>
              <a:t>            </a:t>
            </a:r>
            <a:r>
              <a:rPr lang="ru-RU" dirty="0" err="1" smtClean="0">
                <a:solidFill>
                  <a:srgbClr val="FFC000"/>
                </a:solidFill>
              </a:rPr>
              <a:t>крепко</a:t>
            </a:r>
            <a:r>
              <a:rPr lang="ru-RU" dirty="0" smtClean="0">
                <a:solidFill>
                  <a:srgbClr val="FFC000"/>
                </a:solidFill>
              </a:rPr>
              <a:t> - </a:t>
            </a:r>
            <a:r>
              <a:rPr lang="ru-RU" b="1" dirty="0" smtClean="0">
                <a:solidFill>
                  <a:srgbClr val="FFFF00"/>
                </a:solidFill>
              </a:rPr>
              <a:t>на</a:t>
            </a:r>
            <a:r>
              <a:rPr lang="ru-RU" dirty="0" smtClean="0">
                <a:solidFill>
                  <a:srgbClr val="FFC000"/>
                </a:solidFill>
              </a:rPr>
              <a:t>крепк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>
                <a:solidFill>
                  <a:srgbClr val="FFC000"/>
                </a:solidFill>
              </a:rPr>
              <a:t>     </a:t>
            </a: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929190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00562" y="250030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28926" y="421481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214546" y="542926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14678" y="585789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</TotalTime>
  <Words>185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Словообразование наречий</vt:lpstr>
      <vt:lpstr>Суффиксальный способ</vt:lpstr>
      <vt:lpstr>Приставочно-суффиксальный</vt:lpstr>
      <vt:lpstr>Приставочный</vt:lpstr>
      <vt:lpstr>Сложение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 наречий</dc:title>
  <dc:creator>Кавайная Няка</dc:creator>
  <cp:lastModifiedBy>Кавайная Няка</cp:lastModifiedBy>
  <cp:revision>7</cp:revision>
  <dcterms:created xsi:type="dcterms:W3CDTF">2010-11-29T14:59:06Z</dcterms:created>
  <dcterms:modified xsi:type="dcterms:W3CDTF">2010-11-29T17:37:49Z</dcterms:modified>
</cp:coreProperties>
</file>