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16" r:id="rId2"/>
    <p:sldId id="430" r:id="rId3"/>
    <p:sldId id="433" r:id="rId4"/>
    <p:sldId id="431" r:id="rId5"/>
    <p:sldId id="435" r:id="rId6"/>
    <p:sldId id="432" r:id="rId7"/>
    <p:sldId id="418" r:id="rId8"/>
    <p:sldId id="434" r:id="rId9"/>
    <p:sldId id="419" r:id="rId10"/>
    <p:sldId id="425" r:id="rId11"/>
    <p:sldId id="444" r:id="rId12"/>
    <p:sldId id="439" r:id="rId13"/>
    <p:sldId id="426" r:id="rId14"/>
    <p:sldId id="436" r:id="rId15"/>
    <p:sldId id="438" r:id="rId16"/>
    <p:sldId id="440" r:id="rId17"/>
    <p:sldId id="443" r:id="rId18"/>
    <p:sldId id="442" r:id="rId19"/>
    <p:sldId id="441" r:id="rId20"/>
    <p:sldId id="422" r:id="rId21"/>
    <p:sldId id="421" r:id="rId22"/>
    <p:sldId id="423" r:id="rId23"/>
    <p:sldId id="355" r:id="rId24"/>
    <p:sldId id="382" r:id="rId25"/>
    <p:sldId id="409" r:id="rId26"/>
    <p:sldId id="404" r:id="rId27"/>
    <p:sldId id="410" r:id="rId28"/>
    <p:sldId id="370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5F7"/>
    <a:srgbClr val="DA694A"/>
    <a:srgbClr val="800000"/>
    <a:srgbClr val="A50021"/>
    <a:srgbClr val="615D4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BE6DC631-08A2-443B-8EB1-1BD5F20BFC72}" type="datetimeFigureOut">
              <a:rPr lang="ru-RU"/>
              <a:pPr/>
              <a:t>23.12.2013</a:t>
            </a:fld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4B426F4-CECA-44A3-80D6-77CCD384E99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426F4-CECA-44A3-80D6-77CCD384E99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pitchFamily="34" charset="0"/>
              </a:rPr>
              <a:t>В-третьих, образ Христа, идущего впереди этих красноармейцев (в конце поэмы), вызывает  ассоциации с двенадцатью апостолами. Возникает следующий вопрос. Почему Христос? Что значит этот образ в поэме?</a:t>
            </a:r>
          </a:p>
          <a:p>
            <a:r>
              <a:rPr lang="ru-RU">
                <a:latin typeface="Arial" pitchFamily="34" charset="0"/>
              </a:rPr>
              <a:t>              Одни воспринимают образ Христа как попытку освятить дело революции, другие - как кощунство. Появление Христа, может быть, залог будущего света, символ лучшего, справедливости, любви, знак веры. Он  «и от пули невредим», и он мертвый - «в белом венчике из роз». «Двенадцать  стреляют в него, пусть «невидимого». </a:t>
            </a:r>
          </a:p>
          <a:p>
            <a:r>
              <a:rPr lang="ru-RU">
                <a:latin typeface="Arial" pitchFamily="34" charset="0"/>
              </a:rPr>
              <a:t>              «Христос в  поэме - антитеза «псу» как воплощению зла, центральному «знаку» старого мира, - самая светлая нота поэмы, традиционный образ добра и справедливости» (Л. Долгополов).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«Блок ввел Христа не как образ церковной традиции, а народного, незамутненного церковью и государством представления о бесхитростной  божьей правде. Блок вовсе не «благословлял» революцию этим заимствованным атрибутом народной веры, а лишь утверждал историческую преем­ственность. Революция принимала в наследство этическую веру народа!» (А. Горелов).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«Когда я кончил, Я сам удивился: почему Христос? Но чем больше я вглядывался, тем яснее видел Христа. И тогда же я записал у себя: «К сожа­лению, Христос». Что Христос идет перед ними - несомненно. Дело не в том, достойны ли они его, а страшно то, что опять он с ними и другого пока нет, а надо другого?» - писал сам Блок.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Композиция, отражающая стихию революции, определяет стилевое разнообразие поэмы. «Слушайте музыку революции», - призывал Блок.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В поэме и звучит эта музыка.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	 </a:t>
            </a:r>
          </a:p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               Прежде всего, «музыка» у Блока - метафора, выражение «духа»,  звучание стихии жизни. Музыка эта отражена в ритмическом, лексическом, жанровом разнообразии поэмы. Традиционные ямб и хорей сочетаются с раз­ностопными размерами, иногда с нерифмованным стихом.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>
                <a:latin typeface="Arial" pitchFamily="34" charset="0"/>
              </a:rPr>
              <a:t>Композиция, отражающая стихию революции, определяет стилевое разнообразие поэмы. «Слушайте музыку революции», - призывал Блок. </a:t>
            </a:r>
          </a:p>
          <a:p>
            <a:r>
              <a:rPr lang="ru-RU">
                <a:latin typeface="Arial" pitchFamily="34" charset="0"/>
              </a:rPr>
              <a:t>В поэме и звучит эта музыка. </a:t>
            </a:r>
          </a:p>
          <a:p>
            <a:r>
              <a:rPr lang="ru-RU">
                <a:latin typeface="Arial" pitchFamily="34" charset="0"/>
              </a:rPr>
              <a:t>	 </a:t>
            </a:r>
          </a:p>
          <a:p>
            <a:r>
              <a:rPr lang="ru-RU">
                <a:latin typeface="Arial" pitchFamily="34" charset="0"/>
              </a:rPr>
              <a:t>               Прежде всего, «музыка» у Блока - метафора, выражение «духа»,  звучание стихии жизни. Музыка эта отражена в ритмическом, лексическом, жанровом разнообразии поэмы. Традиционные ямб и хорей сочетаются с раз­ностопными размерами, иногда с нерифмованным стихом.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 поэме звучат интонации марша: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 очи бьется 	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Красный флаг.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Раздается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Мерный шаг.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Вот - проснется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Лютый враг. (гл.ll)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Слышен городской романс. Он интересно обыгрывается: начало знакомое а дальше - пошел разгул: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Нe слышно шуму городского,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Над невской башней тишина,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И больше нет городового ­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Гуляй, ребята, без вина!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Часто встречается частушечный мотив: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Запирайте етажи!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Нынче будут грабежи!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Отмыкайте погреба ­-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Гуляет нынче голытьба!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 Прямо процитирована революционная песня: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Вперед, вперед,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Рабочий народ!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  Кроме того, в поэме бросаются в глаза лозунги: «Вся власть Учредитель­ному Собранию!», доносятся обрывки разговоров: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…И  у нас было собрание ...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... Вот в этом здании ...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ru-RU" sz="900">
                <a:latin typeface="Arial" pitchFamily="34" charset="0"/>
              </a:rPr>
              <a:t>                 Вся эта разноголосица, какофония, треск выстрелов («Трах-тарарах­-тах-тах-тах!») сливаются в единое целое.</a:t>
            </a:r>
            <a:r>
              <a:rPr lang="ru-RU" sz="900"/>
              <a:t> 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ru-RU">
                <a:latin typeface="Arial" pitchFamily="34" charset="0"/>
              </a:rPr>
              <a:t>Ветер, вьюга, снег - постоянные блоковские мотивы; символика цвета «Черный вечер. / Белый снег», кровавый флаг; число «двенадцать», «пес безродный», Христос.</a:t>
            </a:r>
            <a:r>
              <a:rPr lang="ru-RU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5B5E1-20DB-4246-84F2-FFD20A54F916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279CE-6178-4DB3-9694-1AE56C5E0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FD5EE-C4B1-4CE3-991C-DCB0AA944FE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C9863-6E0A-4218-A905-22AC69490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DA94D-4842-4438-BA8D-12FCBDA96BAB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F00D8-F617-49E4-A245-2C1931DD2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CDB97-5809-4BC2-B3D8-B57C15BA4C02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53976-6748-4330-95F0-52464D2C7F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0CEC5-A941-435F-8A21-36CB7E9541C7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880691-49C6-4E53-9CB8-A9A9A0B59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269A4-CA7E-4D8F-9C27-AE32B57B3653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718DC-9B02-4C13-8561-D349683CE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A4658-81C8-468D-A947-0CD2F8D37DE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3831-608E-4706-8AA8-FE27E2EA67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98241-C7DF-4B8E-871E-2D298E12F51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3D239-31EA-4AD2-93E4-A47E68387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C1E19-7230-4559-8158-D4EAA6E01793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9DAB-E3D5-4477-9AA4-2B38A0018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0D423-1098-4E39-A3E4-282A39C8021C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1D261-7358-44C5-B50B-B27990ED84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39290-2E98-43C7-A23C-E2AF7DC37BFF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CEFAD-7860-4838-9316-150E1F4E3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11AA2-6982-4123-AAE4-B19F6F4DAEB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B7D84-39EC-4C15-8EC3-C0A548396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AA963-722E-4BCE-8E9A-57921706709E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B6D93-D045-4C82-BB12-36BA184EFD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3328A-4A59-4263-BA1B-A55221648015}" type="datetimeFigureOut">
              <a:rPr lang="ru-RU"/>
              <a:pPr>
                <a:defRPr/>
              </a:pPr>
              <a:t>23.12.2013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D9C82A-1CBA-4A6E-B597-561B69D22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taday.ru/data/511/653/1234/D1%F1%F2%F0%E0%F6%E8%FF%20%EA%20%EF%EE%FD%EC%E5%20%C4%E2%E5%ED%E0%E4%F6%E0%F2%FC,%201918%20%E3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visualrian.ru/storage/PreviewWM/0959/79/095979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tarasik.ru/gpics/small/dvenadzat.jp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staratel.com/pictures/ruspaint/big/35-1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az.lib.ru/img/b/blok_a_a/text_0020/12_3.jpg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1"/>
            <a:ext cx="7772400" cy="1142984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Основные образы поэмы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214414" y="1071546"/>
            <a:ext cx="6929486" cy="2714644"/>
          </a:xfrm>
          <a:noFill/>
          <a:ln/>
        </p:spPr>
        <p:txBody>
          <a:bodyPr rtlCol="0">
            <a:prstTxWarp prst="textArchUpPour">
              <a:avLst/>
            </a:prstTxWarp>
            <a:normAutofit/>
            <a:scene3d>
              <a:camera prst="isometricOffAxis2Left"/>
              <a:lightRig rig="threePt" dir="t"/>
            </a:scene3d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12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3364" name="Picture 2" descr="http://t1.gstatic.com/images?q=tbn:ANd9GcQzrIdQExv-8ZFulgn5RxvXykWGK2JSSBt3VZpAa5NOSsPWSCoO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/>
          <a:stretch>
            <a:fillRect/>
          </a:stretch>
        </p:blipFill>
        <p:spPr bwMode="auto">
          <a:xfrm rot="600000">
            <a:off x="2590184" y="1696314"/>
            <a:ext cx="3487043" cy="46315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4357718" cy="5715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первой главе мы слышим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многоголосие: 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«- Ох, Матушка Заступница!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Ох, большевики загонят в гроб!..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Предатели!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Погибла Россия…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-Уж мы плакали, плакали…» </a:t>
            </a:r>
          </a:p>
        </p:txBody>
      </p:sp>
      <p:pic>
        <p:nvPicPr>
          <p:cNvPr id="4" name="Picture 2" descr="Картинка 7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28604"/>
            <a:ext cx="4274560" cy="45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10000" contrast="10000"/>
          </a:blip>
          <a:srcRect/>
          <a:stretch>
            <a:fillRect/>
          </a:stretch>
        </p:blipFill>
        <p:spPr bwMode="auto">
          <a:xfrm>
            <a:off x="4786314" y="214290"/>
            <a:ext cx="4103687" cy="6434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Картинка 7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642918"/>
            <a:ext cx="4274560" cy="4571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3" descr="1228561082_01_jpeg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5000628" y="285728"/>
            <a:ext cx="3577537" cy="428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одержимое 4" descr="annen12_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00034" y="285728"/>
            <a:ext cx="3810000" cy="4219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71438" y="4562475"/>
            <a:ext cx="8929687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Старушка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(символизирует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обывательское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сознание),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Буржуй на перекрестке, оставшийся «с носом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Писатель – вития (красноречивый оратор), говорящий вполголоса «Предатели! Погибла Россия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!»,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Товарищ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поп, Барыня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каракуле, со своими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спутницами, 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Бродяга – «Эх, бедняга».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00000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750602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285728"/>
            <a:ext cx="3113088" cy="5429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Содержимое 10" descr="image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786182" y="785794"/>
            <a:ext cx="5099046" cy="3725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415637" y="4786322"/>
            <a:ext cx="57283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здания к зданию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Протянут  канат.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канате – плакат: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«Вся власть Учредительному Собранию!»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4643470" cy="4857784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последней главе тоже раздаются реплики, но они принадлежат только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«двенадцати»: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«- Кто еще там? Выходи!..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Кто в сугробе – выходи!..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Отвяжись ты, шелудивый, Я штыком пощекочу!..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Последняя реплика обращена к «псу голодному», который появился еще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первой главе. Интересно, что из всех героев первой главы – старушка,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барыня в каракуле, поэт, поп, буржуй, проститутки, бродяга – только  пёс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появляется в заключительной главе. Попробуем разобраться, почему.</a:t>
            </a: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После первой главы пес появится в девятой: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«Стоит буржуй на перекрестке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 в воротник упрятал нос.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 рядом жмется шерстью жесткой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Поджавший хвост паршивый пес».</a:t>
            </a:r>
            <a:r>
              <a:rPr lang="ru-RU" sz="8000" dirty="0" smtClean="0"/>
              <a:t/>
            </a:r>
            <a:br>
              <a:rPr lang="ru-RU" sz="8000" dirty="0" smtClean="0"/>
            </a:br>
            <a:endParaRPr lang="ru-RU" sz="8000" dirty="0"/>
          </a:p>
        </p:txBody>
      </p:sp>
      <p:pic>
        <p:nvPicPr>
          <p:cNvPr id="6" name="Picture 2" descr="Картинка 29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500042"/>
            <a:ext cx="3686221" cy="468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714728"/>
            <a:ext cx="8643998" cy="3143272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Блок делает пса спутником буржуя, таким образом, можно сказать, что пес и буржуй – это своеобразные символы старого, немузыкального мира. Однако было бы неверным ограничиться только таким истолкованием. Дело в том, что в финальной главе поэмы возникает диссонансная рифма: пес – Христос. Художественное пространство поэмы размыкается, разыгравшаяся вьюга заставляет пса потерять свои реальные очертания, и он на глазах становится фигурой воистину символической.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2" descr="http://t1.gstatic.com/images?q=tbn:ANd9GcQeSVTBWbl-138x8HWvWy8H3I58VNhZ9Tr2DWMhM_uPXNhtGk2-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5527567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Картинка 13 из 2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6624638" cy="48291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785786" y="5429264"/>
            <a:ext cx="741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буржуй на перекрестке 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воротник упрятал нос…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Картинка 11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642918"/>
            <a:ext cx="5742005" cy="4891099"/>
          </a:xfrm>
          <a:prstGeom prst="rect">
            <a:avLst/>
          </a:prstGeom>
          <a:ln w="1905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11188" y="5589588"/>
            <a:ext cx="72739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00496" y="0"/>
            <a:ext cx="1514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Катька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1670" y="4929198"/>
            <a:ext cx="47863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Из-за удали бедовой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огневых её очах,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Из-за родинки пунцовой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Возле правого плеча…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Картинка 13 из 11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57166"/>
            <a:ext cx="4932360" cy="53039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2357422" y="5786454"/>
            <a:ext cx="47582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А  Ванька с Катькой – в кабаке…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У ей керенки есть в чулке!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179388"/>
            <a:ext cx="3889375" cy="65008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57158" y="1428736"/>
            <a:ext cx="41767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Снег крутит, лихач кричит,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Ванька с Катькою летит – </a:t>
            </a:r>
          </a:p>
          <a:p>
            <a:pPr>
              <a:spcBef>
                <a:spcPts val="0"/>
              </a:spcBef>
            </a:pPr>
            <a:r>
              <a:rPr lang="ru-RU" sz="2400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Елекстрический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фонарик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оглобельках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Bef>
                <a:spcPts val="0"/>
              </a:spcBef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Ах, ах, пади!..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2"/>
          <a:srcRect l="3159" t="6162" r="2070" b="4484"/>
          <a:stretch>
            <a:fillRect/>
          </a:stretch>
        </p:blipFill>
        <p:spPr bwMode="auto">
          <a:xfrm>
            <a:off x="428596" y="785794"/>
            <a:ext cx="3786214" cy="414340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428596" y="5357826"/>
            <a:ext cx="41434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«А Катька где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 –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Мертва, мертва! Простреленная голова!»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3860824" cy="4595704"/>
          </a:xfrm>
          <a:prstGeom prst="rect">
            <a:avLst/>
          </a:prstGeom>
          <a:ln w="1905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857752" y="5429264"/>
            <a:ext cx="38576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Что, Катька, рада? – Ни гу-гу…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Лежи ты, падаль, на снегу!..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7"/>
          <p:cNvSpPr txBox="1">
            <a:spLocks noChangeArrowheads="1"/>
          </p:cNvSpPr>
          <p:nvPr/>
        </p:nvSpPr>
        <p:spPr bwMode="auto">
          <a:xfrm>
            <a:off x="2143108" y="214290"/>
            <a:ext cx="485778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 smtClean="0">
                <a:latin typeface="Monotype Corsiva" pitchFamily="66" charset="0"/>
                <a:cs typeface="Times New Roman" pitchFamily="18" charset="0"/>
              </a:rPr>
              <a:t>Система образов</a:t>
            </a:r>
            <a:endParaRPr lang="ru-RU" sz="4400" b="1" dirty="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71934" y="1000108"/>
            <a:ext cx="628648" cy="857256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8596" y="2500306"/>
            <a:ext cx="1857356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2143108" y="1643050"/>
            <a:ext cx="1928826" cy="107157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43438" y="1571612"/>
            <a:ext cx="2286016" cy="928694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714348" y="2857496"/>
            <a:ext cx="1643074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464315" y="3178967"/>
            <a:ext cx="2000264" cy="135732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464315" y="3750471"/>
            <a:ext cx="2643206" cy="71438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571472" y="4214818"/>
            <a:ext cx="3214710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750199" y="3321843"/>
            <a:ext cx="2000264" cy="214314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6200000" flipH="1">
            <a:off x="2428860" y="2786058"/>
            <a:ext cx="1643074" cy="78581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5400000">
            <a:off x="4214810" y="3071810"/>
            <a:ext cx="2357454" cy="7143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16200000" flipH="1">
            <a:off x="5393537" y="2750339"/>
            <a:ext cx="1571636" cy="35719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14282" y="1928802"/>
            <a:ext cx="1437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Экспозиция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1428736"/>
            <a:ext cx="1497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Старый мир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5720" y="3429000"/>
            <a:ext cx="956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Катька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4857760"/>
            <a:ext cx="1237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Писатель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85786" y="5429264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500166" y="5929330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Паршивый пёс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500430" y="3571876"/>
            <a:ext cx="1295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Старушка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5984" y="4429132"/>
            <a:ext cx="1258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Барыня в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каракуле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72132" y="1285860"/>
            <a:ext cx="13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Новый мир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58082" y="2428868"/>
            <a:ext cx="123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Будущее?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429124" y="4500570"/>
            <a:ext cx="1894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Иисус Христос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500826" y="3500438"/>
            <a:ext cx="200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12, идущие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«державным шагом»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сканирование0001"/>
          <p:cNvPicPr>
            <a:picLocks noChangeAspect="1" noChangeArrowheads="1"/>
          </p:cNvPicPr>
          <p:nvPr/>
        </p:nvPicPr>
        <p:blipFill>
          <a:blip r:embed="rId3" cstate="screen">
            <a:lum bright="-6000" contrast="6000"/>
          </a:blip>
          <a:srcRect/>
          <a:stretch>
            <a:fillRect/>
          </a:stretch>
        </p:blipFill>
        <p:spPr bwMode="auto">
          <a:xfrm>
            <a:off x="571472" y="1285860"/>
            <a:ext cx="3076575" cy="468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6739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Образ Христа</a:t>
            </a:r>
            <a:r>
              <a:rPr lang="ru-RU" dirty="0" smtClean="0">
                <a:latin typeface="Monotype Corsiva" pitchFamily="66" charset="0"/>
              </a:rPr>
              <a:t> </a:t>
            </a:r>
          </a:p>
        </p:txBody>
      </p:sp>
      <p:sp>
        <p:nvSpPr>
          <p:cNvPr id="116740" name="Rectangle 4"/>
          <p:cNvSpPr>
            <a:spLocks noGrp="1"/>
          </p:cNvSpPr>
          <p:nvPr>
            <p:ph type="body" sz="half" idx="2"/>
          </p:nvPr>
        </p:nvSpPr>
        <p:spPr>
          <a:xfrm>
            <a:off x="4214810" y="1500174"/>
            <a:ext cx="4038600" cy="4525963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Появление Христа, может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быть, залог будущего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света, символ лучшего,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справедливости, любви,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знак веры. Он  «и от пули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невредим», и он мертвый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– «в белом венчике из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роз».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«Двенадцать  стреляют в </a:t>
            </a:r>
          </a:p>
          <a:p>
            <a:pPr>
              <a:buFont typeface="Arial" pitchFamily="34" charset="0"/>
              <a:buNone/>
            </a:pPr>
            <a:r>
              <a:rPr lang="ru-RU" sz="2400" dirty="0" smtClean="0">
                <a:latin typeface="Times New Roman" pitchFamily="18" charset="0"/>
              </a:rPr>
              <a:t>него, пусть «невидимого».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6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500"/>
                                        <p:tgtEl>
                                          <p:spTgt spid="116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16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116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167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167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1167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1167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1167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6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6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1167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1167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/>
      <p:bldP spid="11674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4071934" y="785794"/>
            <a:ext cx="4857783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Блок увидел Христа в вихре снега, вьюги, бури, символизирующим стихию жизни, стихию революции.</a:t>
            </a:r>
          </a:p>
          <a:p>
            <a:pPr algn="ctr">
              <a:spcBef>
                <a:spcPct val="50000"/>
              </a:spcBef>
            </a:pPr>
            <a:r>
              <a:rPr lang="ru-RU" sz="2800" b="1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Христос является воплощением того нравственного, духовного идеала, чистоты и света, к которому должны прийти в итоге двенадцать – апостолы новой веры.</a:t>
            </a:r>
          </a:p>
        </p:txBody>
      </p:sp>
      <p:pic>
        <p:nvPicPr>
          <p:cNvPr id="3" name="Рисунок 2" descr="pbbemaex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3946963" cy="5153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93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3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2928934"/>
            <a:ext cx="4714908" cy="2000264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  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</a:rPr>
              <a:t>«Блок вовсе не «благословлял» революцию этим заимствованным атрибутом народной веры, а лишь утверждал историческую преемственность. Революция принимала в наследство этическую веру народа!»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</a:rPr>
              <a:t> 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</a:rPr>
              <a:t>(А. Горелов). </a:t>
            </a:r>
          </a:p>
        </p:txBody>
      </p:sp>
      <p:pic>
        <p:nvPicPr>
          <p:cNvPr id="171011" name="Содержимое 5" descr="jesusface1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214414" y="214290"/>
            <a:ext cx="2000264" cy="276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2"/>
          <p:cNvSpPr txBox="1">
            <a:spLocks/>
          </p:cNvSpPr>
          <p:nvPr/>
        </p:nvSpPr>
        <p:spPr>
          <a:xfrm>
            <a:off x="4143372" y="214290"/>
            <a:ext cx="5000628" cy="79690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otype Corsiva" pitchFamily="66" charset="0"/>
                <a:ea typeface="+mj-ea"/>
                <a:cs typeface="+mj-cs"/>
              </a:rPr>
              <a:t>«…почему Христос?»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5" name="Picture 4" descr="сканирование0002"/>
          <p:cNvPicPr>
            <a:picLocks noChangeAspect="1" noChangeArrowheads="1"/>
          </p:cNvPicPr>
          <p:nvPr/>
        </p:nvPicPr>
        <p:blipFill>
          <a:blip r:embed="rId4"/>
          <a:srcRect l="-2"/>
          <a:stretch>
            <a:fillRect/>
          </a:stretch>
        </p:blipFill>
        <p:spPr>
          <a:xfrm>
            <a:off x="4929190" y="1071546"/>
            <a:ext cx="3784600" cy="4752975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71472" y="0"/>
            <a:ext cx="7772400" cy="1470025"/>
          </a:xfrm>
        </p:spPr>
        <p:txBody>
          <a:bodyPr/>
          <a:lstStyle/>
          <a:p>
            <a:r>
              <a:rPr lang="ru-RU" b="1" dirty="0" smtClean="0">
                <a:latin typeface="Monotype Corsiva" pitchFamily="66" charset="0"/>
              </a:rPr>
              <a:t>Изобразительно-выразительные средства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000100" y="1714488"/>
            <a:ext cx="6543676" cy="1928826"/>
          </a:xfrm>
          <a:noFill/>
          <a:ln/>
        </p:spPr>
        <p:txBody>
          <a:bodyPr rtlCol="0">
            <a:prstTxWarp prst="textArchUpPour">
              <a:avLst/>
            </a:prstTxWarp>
            <a:normAutofit/>
            <a:scene3d>
              <a:camera prst="isometricOffAxis2Left"/>
              <a:lightRig rig="threePt" dir="t"/>
            </a:scene3d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rgbClr val="FF0000"/>
                </a:solidFill>
              </a:rPr>
              <a:t>12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42340" name="Picture 2" descr="http://t1.gstatic.com/images?q=tbn:ANd9GcQzrIdQExv-8ZFulgn5RxvXykWGK2JSSBt3VZpAa5NOSsPWSC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600000">
            <a:off x="2512617" y="2569755"/>
            <a:ext cx="2766986" cy="36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2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1285852" y="214290"/>
            <a:ext cx="64801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400" b="1" dirty="0" smtClean="0">
                <a:latin typeface="Monotype Corsiva" pitchFamily="66" charset="0"/>
              </a:rPr>
              <a:t>Изобразительно-выразительные средства</a:t>
            </a:r>
            <a:endParaRPr lang="ru-RU" sz="4400" dirty="0">
              <a:latin typeface="Monotype Corsiva" pitchFamily="66" charset="0"/>
            </a:endParaRPr>
          </a:p>
        </p:txBody>
      </p:sp>
      <p:pic>
        <p:nvPicPr>
          <p:cNvPr id="135172" name="Picture 4"/>
          <p:cNvPicPr>
            <a:picLocks noChangeAspect="1" noChangeArrowheads="1"/>
          </p:cNvPicPr>
          <p:nvPr/>
        </p:nvPicPr>
        <p:blipFill>
          <a:blip r:embed="rId2"/>
          <a:srcRect r="5790"/>
          <a:stretch>
            <a:fillRect/>
          </a:stretch>
        </p:blipFill>
        <p:spPr bwMode="auto">
          <a:xfrm>
            <a:off x="357158" y="1928802"/>
            <a:ext cx="8286808" cy="3616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5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60000"/>
                <a:lumOff val="4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3429000"/>
            <a:ext cx="4714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«Мир и братство  народов – вот   знак, под которым проходит русская  революция. Вот о чем ревет ее поток. Вот музыка, которую имеющий уши должен слышать».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А.Блок.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lum bright="-18000" contrast="18000"/>
          </a:blip>
          <a:srcRect/>
          <a:stretch>
            <a:fillRect/>
          </a:stretch>
        </p:blipFill>
        <p:spPr bwMode="auto">
          <a:xfrm>
            <a:off x="214282" y="785794"/>
            <a:ext cx="3973648" cy="5324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6" descr="2883.jpg"/>
          <p:cNvPicPr>
            <a:picLocks noChangeAspect="1"/>
          </p:cNvPicPr>
          <p:nvPr/>
        </p:nvPicPr>
        <p:blipFill>
          <a:blip r:embed="rId5">
            <a:lum bright="30000"/>
          </a:blip>
          <a:srcRect/>
          <a:stretch>
            <a:fillRect/>
          </a:stretch>
        </p:blipFill>
        <p:spPr bwMode="auto">
          <a:xfrm rot="981216">
            <a:off x="3940473" y="919534"/>
            <a:ext cx="4757737" cy="1779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214290"/>
            <a:ext cx="8229600" cy="725470"/>
          </a:xfrm>
        </p:spPr>
        <p:txBody>
          <a:bodyPr/>
          <a:lstStyle/>
          <a:p>
            <a:r>
              <a:rPr lang="ru-RU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«Музыка революции»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4282" y="1071546"/>
            <a:ext cx="4929222" cy="4608513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itchFamily="18" charset="0"/>
              </a:rPr>
              <a:t>  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Слушайте музыку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революции</a:t>
            </a:r>
            <a:r>
              <a:rPr lang="ru-RU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»,</a:t>
            </a: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− призывал Блок.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 поэме и звучит эта музыка.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Прежде всего, «музыка» у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Блока – метафора, выражение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«духа», звучание стихии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жизни.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Традиционные ямб и хорей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сочетаются с разностопными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размерами, иногда с </a:t>
            </a:r>
          </a:p>
          <a:p>
            <a:pPr>
              <a:lnSpc>
                <a:spcPct val="80000"/>
              </a:lnSpc>
              <a:buFont typeface="Arial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нерифмованным стихом. </a:t>
            </a:r>
          </a:p>
        </p:txBody>
      </p:sp>
      <p:pic>
        <p:nvPicPr>
          <p:cNvPr id="120836" name="Picture 6"/>
          <p:cNvPicPr>
            <a:picLocks noChangeAspect="1" noChangeArrowheads="1"/>
          </p:cNvPicPr>
          <p:nvPr/>
        </p:nvPicPr>
        <p:blipFill>
          <a:blip r:embed="rId4" cstate="screen">
            <a:lum contrast="20000"/>
          </a:blip>
          <a:srcRect/>
          <a:stretch>
            <a:fillRect/>
          </a:stretch>
        </p:blipFill>
        <p:spPr bwMode="auto">
          <a:xfrm>
            <a:off x="5143504" y="1142984"/>
            <a:ext cx="3722897" cy="4300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43306" y="1000108"/>
            <a:ext cx="5143536" cy="4608513"/>
          </a:xfrm>
        </p:spPr>
        <p:txBody>
          <a:bodyPr/>
          <a:lstStyle/>
          <a:p>
            <a:r>
              <a:rPr lang="ru-RU" sz="2800" dirty="0" smtClean="0">
                <a:latin typeface="Bookman Old Style" pitchFamily="18" charset="0"/>
              </a:rPr>
              <a:t>В </a:t>
            </a:r>
            <a:r>
              <a:rPr lang="ru-RU" sz="2800" dirty="0" smtClean="0">
                <a:latin typeface="Times New Roman" pitchFamily="18" charset="0"/>
              </a:rPr>
              <a:t>поэме звучат интонации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марша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Слышен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городской романс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Есть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интонация плача.</a:t>
            </a:r>
          </a:p>
          <a:p>
            <a:r>
              <a:rPr lang="ru-RU" sz="2800" dirty="0" smtClean="0">
                <a:latin typeface="Times New Roman" pitchFamily="18" charset="0"/>
              </a:rPr>
              <a:t>Часто встречается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частушечный мотив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Прямо процитирована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революционная песня</a:t>
            </a:r>
            <a:r>
              <a:rPr lang="ru-RU" sz="2800" dirty="0" smtClean="0">
                <a:latin typeface="Times New Roman" pitchFamily="18" charset="0"/>
              </a:rPr>
              <a:t>.</a:t>
            </a:r>
          </a:p>
          <a:p>
            <a:r>
              <a:rPr lang="ru-RU" sz="2800" dirty="0" smtClean="0">
                <a:latin typeface="Times New Roman" pitchFamily="18" charset="0"/>
              </a:rPr>
              <a:t>Бросаются в глаза </a:t>
            </a:r>
            <a:r>
              <a:rPr lang="ru-RU" sz="2800" b="1" i="1" dirty="0" smtClean="0">
                <a:latin typeface="Times New Roman" pitchFamily="18" charset="0"/>
              </a:rPr>
              <a:t>лозунги</a:t>
            </a:r>
            <a:r>
              <a:rPr lang="ru-RU" sz="2800" dirty="0" smtClean="0">
                <a:latin typeface="Times New Roman" pitchFamily="18" charset="0"/>
              </a:rPr>
              <a:t>: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Вся власть Учредительному Собранию!»</a:t>
            </a:r>
          </a:p>
          <a:p>
            <a:endParaRPr lang="ru-RU" sz="2400" b="1" i="1" dirty="0" smtClean="0">
              <a:solidFill>
                <a:srgbClr val="FFFF99"/>
              </a:solidFill>
              <a:latin typeface="Times New Roman" pitchFamily="18" charset="0"/>
            </a:endParaRPr>
          </a:p>
        </p:txBody>
      </p:sp>
      <p:pic>
        <p:nvPicPr>
          <p:cNvPr id="177155" name="Рисунок 8" descr="mus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692184">
            <a:off x="315755" y="1268142"/>
            <a:ext cx="3772712" cy="301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654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«Музыка революции»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77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77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77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77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77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771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8596" y="0"/>
            <a:ext cx="8229600" cy="806450"/>
          </a:xfrm>
        </p:spPr>
        <p:txBody>
          <a:bodyPr/>
          <a:lstStyle/>
          <a:p>
            <a:r>
              <a:rPr lang="ru-RU" sz="4000" b="1" dirty="0" smtClean="0">
                <a:latin typeface="Monotype Corsiva" pitchFamily="66" charset="0"/>
              </a:rPr>
              <a:t>Образы - символы</a:t>
            </a:r>
          </a:p>
        </p:txBody>
      </p:sp>
      <p:pic>
        <p:nvPicPr>
          <p:cNvPr id="164867" name="Содержимое 5" descr="750601.jpg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lum bright="10000"/>
          </a:blip>
          <a:srcRect/>
          <a:stretch>
            <a:fillRect/>
          </a:stretch>
        </p:blipFill>
        <p:spPr>
          <a:xfrm>
            <a:off x="148108" y="1285860"/>
            <a:ext cx="3236441" cy="46831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486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00430" y="765175"/>
            <a:ext cx="5643570" cy="51117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Bookman Old Style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</a:rPr>
              <a:t>Ветер, вьюга, снег –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постоянные </a:t>
            </a:r>
            <a:r>
              <a:rPr lang="ru-RU" sz="2800" dirty="0" err="1" smtClean="0">
                <a:latin typeface="Times New Roman" pitchFamily="18" charset="0"/>
              </a:rPr>
              <a:t>блоковские</a:t>
            </a:r>
            <a:r>
              <a:rPr lang="ru-RU" sz="2800" dirty="0" smtClean="0"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мотивы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    Символика: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цвет</a:t>
            </a:r>
            <a:r>
              <a:rPr lang="ru-RU" sz="2800" dirty="0" smtClean="0">
                <a:latin typeface="Times New Roman" pitchFamily="18" charset="0"/>
              </a:rPr>
              <a:t>: «</a:t>
            </a:r>
            <a:r>
              <a:rPr lang="ru-RU" sz="2800" u="sng" dirty="0" smtClean="0">
                <a:latin typeface="Times New Roman" pitchFamily="18" charset="0"/>
              </a:rPr>
              <a:t>Черный</a:t>
            </a:r>
            <a:r>
              <a:rPr lang="ru-RU" sz="2800" dirty="0" smtClean="0">
                <a:latin typeface="Times New Roman" pitchFamily="18" charset="0"/>
              </a:rPr>
              <a:t> вечер. /</a:t>
            </a:r>
            <a:r>
              <a:rPr lang="ru-RU" sz="2800" u="sng" dirty="0" smtClean="0">
                <a:latin typeface="Times New Roman" pitchFamily="18" charset="0"/>
              </a:rPr>
              <a:t>Белый </a:t>
            </a:r>
            <a:r>
              <a:rPr lang="ru-RU" sz="2800" dirty="0" smtClean="0">
                <a:latin typeface="Times New Roman" pitchFamily="18" charset="0"/>
              </a:rPr>
              <a:t>снег», </a:t>
            </a:r>
            <a:r>
              <a:rPr lang="ru-RU" sz="2800" u="sng" dirty="0" smtClean="0">
                <a:latin typeface="Times New Roman" pitchFamily="18" charset="0"/>
              </a:rPr>
              <a:t>кровавый флаг</a:t>
            </a:r>
            <a:r>
              <a:rPr lang="ru-RU" sz="2800" dirty="0" smtClean="0">
                <a:latin typeface="Times New Roman" pitchFamily="18" charset="0"/>
              </a:rPr>
              <a:t>;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число</a:t>
            </a:r>
            <a:r>
              <a:rPr lang="ru-RU" sz="2800" dirty="0" smtClean="0">
                <a:latin typeface="Times New Roman" pitchFamily="18" charset="0"/>
              </a:rPr>
              <a:t> – «двенадцать»;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старый мир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– «пес безродный»;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</a:rPr>
              <a:t>новый мир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</a:rPr>
              <a:t>– двенадцать </a:t>
            </a:r>
          </a:p>
          <a:p>
            <a:pPr>
              <a:buFont typeface="Wingdings" pitchFamily="2" charset="2"/>
              <a:buNone/>
            </a:pPr>
            <a:r>
              <a:rPr lang="ru-RU" sz="2800" dirty="0" smtClean="0">
                <a:latin typeface="Times New Roman" pitchFamily="18" charset="0"/>
              </a:rPr>
              <a:t>красногвардейцев, образ Христа.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4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4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4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4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4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4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4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64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64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64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lum bright="-10000"/>
          </a:blip>
          <a:srcRect b="2204"/>
          <a:stretch>
            <a:fillRect/>
          </a:stretch>
        </p:blipFill>
        <p:spPr bwMode="auto">
          <a:xfrm>
            <a:off x="2071670" y="285728"/>
            <a:ext cx="4992688" cy="485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900113" y="5589588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solidFill>
                  <a:srgbClr val="800000"/>
                </a:solidFill>
              </a:rPr>
              <a:t> </a:t>
            </a:r>
            <a:endParaRPr lang="ru-RU" sz="2400" dirty="0">
              <a:solidFill>
                <a:srgbClr val="8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5786454"/>
            <a:ext cx="3706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Гуляет ветер, порхает снег.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Идут двенадцать человек.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5786454"/>
            <a:ext cx="39117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Винтовок чёрные ремни,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Кругом – огни, огни, огни…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4429124" y="214290"/>
            <a:ext cx="434498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4000504"/>
            <a:ext cx="54292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Товарищ, винтовку держи,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трусь!</a:t>
            </a:r>
          </a:p>
          <a:p>
            <a:pPr>
              <a:spcBef>
                <a:spcPts val="0"/>
              </a:spcBef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Пальнем-ка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пулей в святую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1">
          <a:gsLst>
            <a:gs pos="0">
              <a:schemeClr val="accent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48" y="500042"/>
            <a:ext cx="4610100" cy="5661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357158" y="785794"/>
            <a:ext cx="3600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Революционный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отряд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214282" y="2928934"/>
            <a:ext cx="41767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 Как пошли наши ребята</a:t>
            </a: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красной гвардии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служить –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красной гвардии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служить –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Буйну голову сложить!»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A694A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57422" y="285728"/>
            <a:ext cx="4105275" cy="61198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14290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atin typeface="Monotype Corsiva" pitchFamily="66" charset="0"/>
                <a:cs typeface="Times New Roman" pitchFamily="18" charset="0"/>
              </a:rPr>
              <a:t>Образ красноармейцев</a:t>
            </a:r>
            <a:endParaRPr lang="ru-RU" sz="4800" b="1" dirty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Содержимое 3" descr="67654825421050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42910" y="1357298"/>
            <a:ext cx="26416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15.gif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1357298"/>
            <a:ext cx="3644900" cy="4525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786050" y="5929330"/>
            <a:ext cx="35267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опять идут двенадцать,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плечами – ружьеца.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A694A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28604"/>
            <a:ext cx="7000924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8596" y="5286388"/>
            <a:ext cx="832170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Красногвардейский патруль в Петрограде.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28596" y="6000768"/>
            <a:ext cx="7921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«…ко всему готовы, ничего не жаль…»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0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00034" y="285728"/>
            <a:ext cx="7772400" cy="571483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Характеристика двенадцати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4294967295"/>
          </p:nvPr>
        </p:nvSpPr>
        <p:spPr>
          <a:xfrm>
            <a:off x="214282" y="1428736"/>
            <a:ext cx="8572500" cy="4786346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глава 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похожи на каторжников (цигарка, бубновый туз), неприятие религии; ими движет желание найти врага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глава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рваное пальтишко, австрийское ружье. Разрушить все: себя, мир – главная цель.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глава 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нет имени святого, ничего не жаль, они закалены в борьбе с врагом.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4200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глава </a:t>
            </a:r>
            <a:r>
              <a:rPr lang="ru-RU" sz="42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</a:t>
            </a:r>
            <a:r>
              <a:rPr lang="ru-RU" sz="4200" b="1" u="sng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«идут державным шагом»</a:t>
            </a: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1229</Words>
  <Application>Microsoft Office PowerPoint</Application>
  <PresentationFormat>Экран (4:3)</PresentationFormat>
  <Paragraphs>172</Paragraphs>
  <Slides>28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Основные образы поэмы</vt:lpstr>
      <vt:lpstr>Слайд 2</vt:lpstr>
      <vt:lpstr>Слайд 3</vt:lpstr>
      <vt:lpstr>Слайд 4</vt:lpstr>
      <vt:lpstr>Слайд 5</vt:lpstr>
      <vt:lpstr>Слайд 6</vt:lpstr>
      <vt:lpstr>Образ красноармейцев</vt:lpstr>
      <vt:lpstr>Слайд 8</vt:lpstr>
      <vt:lpstr>Характеристика двенадцати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Образ Христа </vt:lpstr>
      <vt:lpstr>Слайд 21</vt:lpstr>
      <vt:lpstr>Слайд 22</vt:lpstr>
      <vt:lpstr>Изобразительно-выразительные средства</vt:lpstr>
      <vt:lpstr>Слайд 24</vt:lpstr>
      <vt:lpstr>Слайд 25</vt:lpstr>
      <vt:lpstr>«Музыка революции»</vt:lpstr>
      <vt:lpstr>Слайд 27</vt:lpstr>
      <vt:lpstr>Образы - символы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Поэма Двенадцать</dc:title>
  <dc:creator>User</dc:creator>
  <cp:lastModifiedBy>1</cp:lastModifiedBy>
  <cp:revision>57</cp:revision>
  <dcterms:created xsi:type="dcterms:W3CDTF">2011-12-08T18:44:37Z</dcterms:created>
  <dcterms:modified xsi:type="dcterms:W3CDTF">2013-12-23T14:44:47Z</dcterms:modified>
</cp:coreProperties>
</file>