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9" r:id="rId14"/>
    <p:sldId id="268" r:id="rId15"/>
    <p:sldId id="271"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16.11.2020</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16.11.2020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16.11.2020</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16.11.2020</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16.11.2020</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первое направление</a:t>
            </a:r>
            <a:endParaRPr lang="ru-RU" dirty="0"/>
          </a:p>
        </p:txBody>
      </p:sp>
      <p:sp>
        <p:nvSpPr>
          <p:cNvPr id="3" name="Подзаголовок 2"/>
          <p:cNvSpPr>
            <a:spLocks noGrp="1"/>
          </p:cNvSpPr>
          <p:nvPr>
            <p:ph type="subTitle" idx="1"/>
          </p:nvPr>
        </p:nvSpPr>
        <p:spPr/>
        <p:txBody>
          <a:bodyPr/>
          <a:lstStyle/>
          <a:p>
            <a:r>
              <a:rPr lang="ru-RU" dirty="0" smtClean="0"/>
              <a:t>2020-2021 </a:t>
            </a:r>
            <a:endParaRPr lang="ru-RU" dirty="0"/>
          </a:p>
        </p:txBody>
      </p:sp>
    </p:spTree>
    <p:extLst>
      <p:ext uri="{BB962C8B-B14F-4D97-AF65-F5344CB8AC3E}">
        <p14:creationId xmlns:p14="http://schemas.microsoft.com/office/powerpoint/2010/main" val="406361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548680"/>
            <a:ext cx="7776864" cy="5904656"/>
          </a:xfrm>
        </p:spPr>
        <p:txBody>
          <a:bodyPr>
            <a:normAutofit/>
          </a:bodyPr>
          <a:lstStyle/>
          <a:p>
            <a:r>
              <a:rPr lang="ru-RU" sz="3200" dirty="0"/>
              <a:t>Спор </a:t>
            </a:r>
            <a:r>
              <a:rPr lang="ru-RU" sz="3200" dirty="0" err="1"/>
              <a:t>Ксендзова</a:t>
            </a:r>
            <a:r>
              <a:rPr lang="ru-RU" sz="3200" dirty="0"/>
              <a:t> и бывшего партизанского комиссара Ткачука разгорелся в день похорон </a:t>
            </a:r>
            <a:r>
              <a:rPr lang="ru-RU" sz="3200" dirty="0" err="1"/>
              <a:t>Миклашевича</a:t>
            </a:r>
            <a:r>
              <a:rPr lang="ru-RU" sz="3200" dirty="0"/>
              <a:t>, который, как Мороз, учительствовал в сельской школе и уже одним этим доказал свою верность памяти Алеся Ивановича.</a:t>
            </a:r>
            <a:endParaRPr lang="ru-RU" sz="3200" dirty="0"/>
          </a:p>
        </p:txBody>
      </p:sp>
    </p:spTree>
    <p:extLst>
      <p:ext uri="{BB962C8B-B14F-4D97-AF65-F5344CB8AC3E}">
        <p14:creationId xmlns:p14="http://schemas.microsoft.com/office/powerpoint/2010/main" val="49232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8064896" cy="5832648"/>
          </a:xfrm>
        </p:spPr>
        <p:txBody>
          <a:bodyPr>
            <a:noAutofit/>
          </a:bodyPr>
          <a:lstStyle/>
          <a:p>
            <a:r>
              <a:rPr lang="ru-RU" sz="2800" dirty="0" smtClean="0"/>
              <a:t>Борьба </a:t>
            </a:r>
            <a:r>
              <a:rPr lang="ru-RU" sz="2800" dirty="0"/>
              <a:t>за души подростков продолжается и во время оккупации.</a:t>
            </a:r>
          </a:p>
          <a:p>
            <a:r>
              <a:rPr lang="ru-RU" sz="2800" dirty="0"/>
              <a:t>Борьбу эту учитель Мороз вел до самого последнего своего часа. Он понимал, что обещание фашистов освободить ребят, устроивших диверсию на дороге, если явится их учитель, — ложь. Но не сомневался в другом: если не явится, враги используют этот факт против него, дискредитируют все, чему он учил детей.</a:t>
            </a:r>
            <a:r>
              <a:rPr lang="ru-RU" sz="2800" dirty="0"/>
              <a:t/>
            </a:r>
            <a:br>
              <a:rPr lang="ru-RU" sz="2800" dirty="0"/>
            </a:br>
            <a:endParaRPr lang="ru-RU" sz="2800" dirty="0"/>
          </a:p>
        </p:txBody>
      </p:sp>
    </p:spTree>
    <p:extLst>
      <p:ext uri="{BB962C8B-B14F-4D97-AF65-F5344CB8AC3E}">
        <p14:creationId xmlns:p14="http://schemas.microsoft.com/office/powerpoint/2010/main" val="937041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548680"/>
            <a:ext cx="8064896" cy="5904656"/>
          </a:xfrm>
        </p:spPr>
        <p:txBody>
          <a:bodyPr>
            <a:normAutofit/>
          </a:bodyPr>
          <a:lstStyle/>
          <a:p>
            <a:r>
              <a:rPr lang="ru-RU" sz="2800" dirty="0"/>
              <a:t>И он пошел на верную смерть. Знал, что казнят всех – и его, и ребят. И такой была нравственная сила его подвига, что Павлик </a:t>
            </a:r>
            <a:r>
              <a:rPr lang="ru-RU" sz="2800" dirty="0" err="1"/>
              <a:t>Миклашевич</a:t>
            </a:r>
            <a:r>
              <a:rPr lang="ru-RU" sz="2800" dirty="0"/>
              <a:t>, единственный уцелевший из этих ребят, пронес идеи своего учителя через все жизненные испытания. Став учителем, он передал </a:t>
            </a:r>
            <a:r>
              <a:rPr lang="ru-RU" sz="2800" dirty="0" err="1"/>
              <a:t>морозовскую</a:t>
            </a:r>
            <a:r>
              <a:rPr lang="ru-RU" sz="2800" dirty="0"/>
              <a:t> «закваску» своим ученикам. Ткачук, узнав, что один из них Витька, недавно помог поймать бандита, удовлетворенно заметил: «Я так и знал. </a:t>
            </a:r>
            <a:r>
              <a:rPr lang="ru-RU" sz="2800" dirty="0" err="1"/>
              <a:t>Миклашевич</a:t>
            </a:r>
            <a:r>
              <a:rPr lang="ru-RU" sz="2800" dirty="0"/>
              <a:t> умел учить. Еще та закваска, сразу видать».</a:t>
            </a:r>
            <a:endParaRPr lang="ru-RU" sz="2800" dirty="0"/>
          </a:p>
        </p:txBody>
      </p:sp>
    </p:spTree>
    <p:extLst>
      <p:ext uri="{BB962C8B-B14F-4D97-AF65-F5344CB8AC3E}">
        <p14:creationId xmlns:p14="http://schemas.microsoft.com/office/powerpoint/2010/main" val="2181069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293096"/>
            <a:ext cx="7024744" cy="1143000"/>
          </a:xfrm>
        </p:spPr>
        <p:txBody>
          <a:bodyPr>
            <a:normAutofit fontScale="90000"/>
          </a:bodyPr>
          <a:lstStyle/>
          <a:p>
            <a:r>
              <a:rPr lang="ru-RU" dirty="0"/>
              <a:t>В повести намечены пути трех поколений: Мороза, </a:t>
            </a:r>
            <a:r>
              <a:rPr lang="ru-RU" dirty="0" err="1"/>
              <a:t>Миклашевича</a:t>
            </a:r>
            <a:r>
              <a:rPr lang="ru-RU" dirty="0"/>
              <a:t>, Витьки. Каждое из них достойно совершает свой героический путь, не всегда явно видимый, не всегда всеми признанный.</a:t>
            </a:r>
            <a:endParaRPr lang="ru-RU" dirty="0"/>
          </a:p>
        </p:txBody>
      </p:sp>
    </p:spTree>
    <p:extLst>
      <p:ext uri="{BB962C8B-B14F-4D97-AF65-F5344CB8AC3E}">
        <p14:creationId xmlns:p14="http://schemas.microsoft.com/office/powerpoint/2010/main" val="3198047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136904" cy="5976664"/>
          </a:xfrm>
        </p:spPr>
        <p:txBody>
          <a:bodyPr>
            <a:normAutofit/>
          </a:bodyPr>
          <a:lstStyle/>
          <a:p>
            <a:r>
              <a:rPr lang="ru-RU" dirty="0"/>
              <a:t>Писатель заставляет задуматься над смыслом героизма и подвига, не похожего на обычный, помогает вникнуть в нравственные истоки героического поступка. Перед Морозом, когда он шел из партизанского отряда в фашистскую комендатуру, перед </a:t>
            </a:r>
            <a:r>
              <a:rPr lang="ru-RU" dirty="0" err="1"/>
              <a:t>Миклашевичем</a:t>
            </a:r>
            <a:r>
              <a:rPr lang="ru-RU" dirty="0"/>
              <a:t>, когда он добивался реабилитации своего учителя, перед Витькой, когда он бросился защищать девушку, была возможность выбора. Возможность формального оправдания их не устраивала. Каждый из них действовал, руководствуясь судом собственной совести. Такой человек, как Ксендзов, предпочел бы скорее всего устраниться.</a:t>
            </a:r>
            <a:endParaRPr lang="ru-RU" dirty="0"/>
          </a:p>
        </p:txBody>
      </p:sp>
    </p:spTree>
    <p:extLst>
      <p:ext uri="{BB962C8B-B14F-4D97-AF65-F5344CB8AC3E}">
        <p14:creationId xmlns:p14="http://schemas.microsoft.com/office/powerpoint/2010/main" val="1837638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221088"/>
            <a:ext cx="7024744" cy="1143000"/>
          </a:xfrm>
        </p:spPr>
        <p:txBody>
          <a:bodyPr>
            <a:normAutofit fontScale="90000"/>
          </a:bodyPr>
          <a:lstStyle/>
          <a:p>
            <a:r>
              <a:rPr lang="ru-RU" dirty="0"/>
              <a:t>Спор, который ведется в повести «Обелиск», помогает понять преемственность героизма, самоотверженности, истинной доброты.</a:t>
            </a:r>
            <a:br>
              <a:rPr lang="ru-RU" dirty="0"/>
            </a:br>
            <a:r>
              <a:rPr lang="ru-RU" dirty="0"/>
              <a:t/>
            </a:r>
            <a:br>
              <a:rPr lang="ru-RU" dirty="0"/>
            </a:br>
            <a:endParaRPr lang="ru-RU" dirty="0"/>
          </a:p>
        </p:txBody>
      </p:sp>
    </p:spTree>
    <p:extLst>
      <p:ext uri="{BB962C8B-B14F-4D97-AF65-F5344CB8AC3E}">
        <p14:creationId xmlns:p14="http://schemas.microsoft.com/office/powerpoint/2010/main" val="2050221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1340768"/>
            <a:ext cx="7488832" cy="4824536"/>
          </a:xfrm>
        </p:spPr>
        <p:txBody>
          <a:bodyPr/>
          <a:lstStyle/>
          <a:p>
            <a:r>
              <a:rPr lang="ru-RU" i="1" dirty="0"/>
              <a:t>Сам Ткачук говорит, что Мороз был учителем с большой буквы. Он непрестанно заботился о ребятах, при необходимости провожал до дома, заступался перед родителями, а </a:t>
            </a:r>
            <a:r>
              <a:rPr lang="ru-RU" i="1" dirty="0" err="1"/>
              <a:t>Миклашевича</a:t>
            </a:r>
            <a:r>
              <a:rPr lang="ru-RU" i="1" dirty="0"/>
              <a:t>, которого постоянно избивал отец, оставил жить у себя. Мороз старался сделать из учеников настоящих людей.</a:t>
            </a:r>
            <a:endParaRPr lang="ru-RU" dirty="0"/>
          </a:p>
        </p:txBody>
      </p:sp>
    </p:spTree>
    <p:extLst>
      <p:ext uri="{BB962C8B-B14F-4D97-AF65-F5344CB8AC3E}">
        <p14:creationId xmlns:p14="http://schemas.microsoft.com/office/powerpoint/2010/main" val="2939832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548680"/>
            <a:ext cx="7024744" cy="720080"/>
          </a:xfrm>
        </p:spPr>
        <p:txBody>
          <a:bodyPr/>
          <a:lstStyle/>
          <a:p>
            <a:r>
              <a:rPr lang="ru-RU" dirty="0"/>
              <a:t>Забвению не подлежит</a:t>
            </a:r>
          </a:p>
        </p:txBody>
      </p:sp>
      <p:sp>
        <p:nvSpPr>
          <p:cNvPr id="3" name="Объект 2"/>
          <p:cNvSpPr>
            <a:spLocks noGrp="1"/>
          </p:cNvSpPr>
          <p:nvPr>
            <p:ph idx="1"/>
          </p:nvPr>
        </p:nvSpPr>
        <p:spPr>
          <a:xfrm>
            <a:off x="683568" y="1340768"/>
            <a:ext cx="7704856" cy="5040560"/>
          </a:xfrm>
        </p:spPr>
        <p:txBody>
          <a:bodyPr/>
          <a:lstStyle/>
          <a:p>
            <a:r>
              <a:rPr lang="ru-RU" sz="3200" dirty="0"/>
              <a:t>Без </a:t>
            </a:r>
            <a:r>
              <a:rPr lang="ru-RU" sz="3200" b="1" dirty="0"/>
              <a:t>памяти</a:t>
            </a:r>
            <a:r>
              <a:rPr lang="ru-RU" sz="3200" dirty="0"/>
              <a:t> –</a:t>
            </a:r>
            <a:r>
              <a:rPr lang="ru-RU" sz="3200" b="1" dirty="0"/>
              <a:t> нет традиций</a:t>
            </a:r>
            <a:r>
              <a:rPr lang="ru-RU" sz="3200" dirty="0"/>
              <a:t>, без традиций – нет культуры. Без культуры – нет воспитания, без воспитания – нет духовности. Без </a:t>
            </a:r>
            <a:r>
              <a:rPr lang="ru-RU" sz="3200" b="1" dirty="0"/>
              <a:t>духовности</a:t>
            </a:r>
            <a:r>
              <a:rPr lang="ru-RU" sz="3200" dirty="0"/>
              <a:t> – </a:t>
            </a:r>
            <a:r>
              <a:rPr lang="ru-RU" sz="3200" b="1" dirty="0"/>
              <a:t>нет личности</a:t>
            </a:r>
            <a:r>
              <a:rPr lang="ru-RU" sz="3200" dirty="0"/>
              <a:t>, без личности – нет </a:t>
            </a:r>
            <a:r>
              <a:rPr lang="ru-RU" sz="3200" dirty="0" smtClean="0"/>
              <a:t>народа.</a:t>
            </a:r>
          </a:p>
          <a:p>
            <a:endParaRPr lang="ru-RU" sz="3200" dirty="0"/>
          </a:p>
          <a:p>
            <a:endParaRPr lang="ru-RU" sz="3200" dirty="0" smtClean="0"/>
          </a:p>
          <a:p>
            <a:r>
              <a:rPr lang="ru-RU" dirty="0" smtClean="0"/>
              <a:t>Академик Г. Н. Волков</a:t>
            </a:r>
            <a:endParaRPr lang="ru-RU" dirty="0"/>
          </a:p>
        </p:txBody>
      </p:sp>
    </p:spTree>
    <p:extLst>
      <p:ext uri="{BB962C8B-B14F-4D97-AF65-F5344CB8AC3E}">
        <p14:creationId xmlns:p14="http://schemas.microsoft.com/office/powerpoint/2010/main" val="159610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692696"/>
            <a:ext cx="7344816" cy="5688632"/>
          </a:xfrm>
        </p:spPr>
        <p:txBody>
          <a:bodyPr>
            <a:normAutofit lnSpcReduction="10000"/>
          </a:bodyPr>
          <a:lstStyle/>
          <a:p>
            <a:r>
              <a:rPr lang="ru-RU" b="1" dirty="0"/>
              <a:t>Список книг к направлению</a:t>
            </a:r>
            <a:r>
              <a:rPr lang="ru-RU" dirty="0"/>
              <a:t> </a:t>
            </a:r>
            <a:r>
              <a:rPr lang="ru-RU" b="1" dirty="0"/>
              <a:t>"Забвению не подлежит"</a:t>
            </a:r>
            <a:endParaRPr lang="ru-RU" dirty="0"/>
          </a:p>
          <a:p>
            <a:r>
              <a:rPr lang="ru-RU" dirty="0"/>
              <a:t>«Слово о полку Игореве»</a:t>
            </a:r>
          </a:p>
          <a:p>
            <a:r>
              <a:rPr lang="ru-RU" dirty="0"/>
              <a:t>А.С. Пушкин «Капитанская дочка»</a:t>
            </a:r>
          </a:p>
          <a:p>
            <a:r>
              <a:rPr lang="ru-RU" dirty="0"/>
              <a:t>Л.Н. Толстой «Война и мир»</a:t>
            </a:r>
          </a:p>
          <a:p>
            <a:r>
              <a:rPr lang="ru-RU" dirty="0"/>
              <a:t>Б.Л. Васильев «А зори здесь тихие»,</a:t>
            </a:r>
          </a:p>
          <a:p>
            <a:r>
              <a:rPr lang="ru-RU" dirty="0"/>
              <a:t>В.П. Астафьев «Фотография, на которой меня нет».</a:t>
            </a:r>
          </a:p>
          <a:p>
            <a:r>
              <a:rPr lang="ru-RU" dirty="0"/>
              <a:t>М.А. Шолохов «Судьба человека»</a:t>
            </a:r>
          </a:p>
          <a:p>
            <a:r>
              <a:rPr lang="ru-RU" dirty="0"/>
              <a:t>Алексей Толстой «Русский характер»</a:t>
            </a:r>
          </a:p>
          <a:p>
            <a:r>
              <a:rPr lang="ru-RU" dirty="0"/>
              <a:t>В.В. Быков «Обелиск»</a:t>
            </a:r>
          </a:p>
          <a:p>
            <a:r>
              <a:rPr lang="ru-RU" dirty="0"/>
              <a:t>А.П. Платонов «Возвращение</a:t>
            </a:r>
            <a:r>
              <a:rPr lang="ru-RU" dirty="0" smtClean="0"/>
              <a:t>»</a:t>
            </a:r>
          </a:p>
          <a:p>
            <a:r>
              <a:rPr lang="ru-RU" dirty="0" smtClean="0"/>
              <a:t>Д.С. Лихачев «Письма о добром и прекрасном»</a:t>
            </a:r>
            <a:endParaRPr lang="ru-RU" dirty="0"/>
          </a:p>
          <a:p>
            <a:endParaRPr lang="ru-RU" dirty="0"/>
          </a:p>
        </p:txBody>
      </p:sp>
    </p:spTree>
    <p:extLst>
      <p:ext uri="{BB962C8B-B14F-4D97-AF65-F5344CB8AC3E}">
        <p14:creationId xmlns:p14="http://schemas.microsoft.com/office/powerpoint/2010/main" val="1842249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7992888" cy="6192688"/>
          </a:xfrm>
        </p:spPr>
        <p:txBody>
          <a:bodyPr>
            <a:normAutofit fontScale="77500" lnSpcReduction="20000"/>
          </a:bodyPr>
          <a:lstStyle/>
          <a:p>
            <a:r>
              <a:rPr lang="ru-RU" b="1" dirty="0"/>
              <a:t>Цитаты к направлению</a:t>
            </a:r>
            <a:r>
              <a:rPr lang="ru-RU" dirty="0"/>
              <a:t> </a:t>
            </a:r>
            <a:r>
              <a:rPr lang="ru-RU" b="1" dirty="0"/>
              <a:t>"Забвению не подлежит"</a:t>
            </a:r>
            <a:endParaRPr lang="ru-RU" dirty="0"/>
          </a:p>
          <a:p>
            <a:r>
              <a:rPr lang="ru-RU" dirty="0"/>
              <a:t>В забвении есть измена, предание вечности потоку времени. (Н. Бердяев)</a:t>
            </a:r>
          </a:p>
          <a:p>
            <a:r>
              <a:rPr lang="ru-RU" dirty="0"/>
              <a:t>Мы вопрошаем и допрашиваем прошедшее, чтобы оно объяснило нам наше настоящее и намекнуло о нашем будущем. (В.Г. Белинский)</a:t>
            </a:r>
          </a:p>
          <a:p>
            <a:r>
              <a:rPr lang="ru-RU" dirty="0"/>
              <a:t>Время уходит — память остается. (пословица)</a:t>
            </a:r>
          </a:p>
          <a:p>
            <a:r>
              <a:rPr lang="ru-RU" dirty="0"/>
              <a:t>Есть такие понятия: духовная память и духовный опыт человека, которые должны присутствовать в каждом из нас, независимо от нашего возраста. (Валентин Григорьевич Распутин)</a:t>
            </a:r>
          </a:p>
          <a:p>
            <a:r>
              <a:rPr lang="ru-RU" dirty="0"/>
              <a:t>Единственное сокровище человека - это его память. Лишь в ней - его богатство или бедность. (Адам Смит)</a:t>
            </a:r>
          </a:p>
          <a:p>
            <a:r>
              <a:rPr lang="ru-RU" dirty="0"/>
              <a:t>Знание прошлого никогда не убивает, убивает незнание прошлого. Медленно, но неотвратимо, потому что меняет личность человека. (Б. Васильев)</a:t>
            </a:r>
          </a:p>
          <a:p>
            <a:r>
              <a:rPr lang="ru-RU" dirty="0"/>
              <a:t>Стать личностью означает определить себя во времени и пространстве, выйти из толпы, не выходя из нее. (Б. Васильев)</a:t>
            </a:r>
          </a:p>
          <a:p>
            <a:r>
              <a:rPr lang="ru-RU" dirty="0"/>
              <a:t>Человек не умирает до тех пор, пока живут знавшие его. (Чингиз Айтматов)</a:t>
            </a:r>
          </a:p>
          <a:p>
            <a:r>
              <a:rPr lang="ru-RU" dirty="0"/>
              <a:t>Человек не подозревает, как много он способен забыть. Это и великое благо и страшное зло. (Э.М. Ремарк)</a:t>
            </a:r>
          </a:p>
          <a:p>
            <a:endParaRPr lang="ru-RU" dirty="0"/>
          </a:p>
          <a:p>
            <a:endParaRPr lang="ru-RU" dirty="0"/>
          </a:p>
        </p:txBody>
      </p:sp>
    </p:spTree>
    <p:extLst>
      <p:ext uri="{BB962C8B-B14F-4D97-AF65-F5344CB8AC3E}">
        <p14:creationId xmlns:p14="http://schemas.microsoft.com/office/powerpoint/2010/main" val="137580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136904" cy="6264696"/>
          </a:xfrm>
        </p:spPr>
        <p:txBody>
          <a:bodyPr>
            <a:normAutofit fontScale="92500" lnSpcReduction="10000"/>
          </a:bodyPr>
          <a:lstStyle/>
          <a:p>
            <a:r>
              <a:rPr lang="ru-RU" dirty="0"/>
              <a:t>Темы по направлению ЗАБВЕНИЮ НЕ ПОДЛЕЖИТ</a:t>
            </a:r>
          </a:p>
          <a:p>
            <a:r>
              <a:rPr lang="ru-RU" dirty="0"/>
              <a:t>1. Почему важно сохранять памятники культуры, созданные нашими предками? (41,42,43,27,37 письма; Слово о полку Игореве)</a:t>
            </a:r>
          </a:p>
          <a:p>
            <a:r>
              <a:rPr lang="ru-RU" dirty="0"/>
              <a:t>2. «Жизнь мертвых продолжается в памяти живых»(Цицерон) (Летят мои кони</a:t>
            </a:r>
            <a:r>
              <a:rPr lang="ru-RU" dirty="0" smtClean="0"/>
              <a:t>…, Юшка)</a:t>
            </a:r>
            <a:endParaRPr lang="ru-RU" dirty="0"/>
          </a:p>
          <a:p>
            <a:r>
              <a:rPr lang="ru-RU" dirty="0"/>
              <a:t>3</a:t>
            </a:r>
            <a:r>
              <a:rPr lang="ru-RU" b="1" dirty="0"/>
              <a:t>. Как исторические события влияют на судьбы людей? </a:t>
            </a:r>
            <a:r>
              <a:rPr lang="ru-RU" dirty="0"/>
              <a:t>(Война и мир, Матерь человеческая, Капитанская дочка, Обелиск, Ночевала тучка </a:t>
            </a:r>
            <a:r>
              <a:rPr lang="ru-RU" dirty="0" smtClean="0"/>
              <a:t>золотая, Возвращение, Судьба человека)</a:t>
            </a:r>
            <a:endParaRPr lang="ru-RU" dirty="0"/>
          </a:p>
          <a:p>
            <a:r>
              <a:rPr lang="ru-RU" dirty="0"/>
              <a:t>4. Почему нельзя забывать историю своего народа? (</a:t>
            </a:r>
            <a:r>
              <a:rPr lang="ru-RU" dirty="0" smtClean="0"/>
              <a:t>40, 39, 37 письма)</a:t>
            </a:r>
            <a:endParaRPr lang="ru-RU" dirty="0"/>
          </a:p>
          <a:p>
            <a:r>
              <a:rPr lang="ru-RU" dirty="0"/>
              <a:t>5. Как произведения искусства становятся бессмертными?</a:t>
            </a:r>
          </a:p>
          <a:p>
            <a:r>
              <a:rPr lang="ru-RU" dirty="0"/>
              <a:t>6. Какие личности остаются в истории?</a:t>
            </a:r>
          </a:p>
          <a:p>
            <a:r>
              <a:rPr lang="ru-RU" dirty="0"/>
              <a:t>7. Как связано забвение с утратой ценностей?</a:t>
            </a:r>
          </a:p>
          <a:p>
            <a:r>
              <a:rPr lang="ru-RU" dirty="0"/>
              <a:t>8. Почему важно помнить прошлое?</a:t>
            </a:r>
          </a:p>
          <a:p>
            <a:endParaRPr lang="ru-RU" dirty="0"/>
          </a:p>
        </p:txBody>
      </p:sp>
    </p:spTree>
    <p:extLst>
      <p:ext uri="{BB962C8B-B14F-4D97-AF65-F5344CB8AC3E}">
        <p14:creationId xmlns:p14="http://schemas.microsoft.com/office/powerpoint/2010/main" val="447502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692696"/>
            <a:ext cx="7024744" cy="1143000"/>
          </a:xfrm>
        </p:spPr>
        <p:txBody>
          <a:bodyPr/>
          <a:lstStyle/>
          <a:p>
            <a:r>
              <a:rPr lang="ru-RU" dirty="0" smtClean="0"/>
              <a:t>В. Быков «Обелиск»</a:t>
            </a:r>
            <a:endParaRPr lang="ru-RU" dirty="0"/>
          </a:p>
        </p:txBody>
      </p:sp>
      <p:sp>
        <p:nvSpPr>
          <p:cNvPr id="3" name="Объект 2"/>
          <p:cNvSpPr>
            <a:spLocks noGrp="1"/>
          </p:cNvSpPr>
          <p:nvPr>
            <p:ph idx="1"/>
          </p:nvPr>
        </p:nvSpPr>
        <p:spPr>
          <a:xfrm>
            <a:off x="683568" y="1916832"/>
            <a:ext cx="7704856" cy="4464496"/>
          </a:xfrm>
        </p:spPr>
        <p:txBody>
          <a:bodyPr/>
          <a:lstStyle/>
          <a:p>
            <a:r>
              <a:rPr lang="ru-RU" dirty="0"/>
              <a:t>«Обелиск» — исторически бессмертная повесть Василя </a:t>
            </a:r>
            <a:r>
              <a:rPr lang="ru-RU" dirty="0" err="1"/>
              <a:t>Быкова.В</a:t>
            </a:r>
            <a:r>
              <a:rPr lang="ru-RU" dirty="0"/>
              <a:t> произведении </a:t>
            </a:r>
            <a:r>
              <a:rPr lang="ru-RU" dirty="0" smtClean="0"/>
              <a:t>затронута </a:t>
            </a:r>
            <a:r>
              <a:rPr lang="ru-RU" dirty="0"/>
              <a:t>глобальная тема преемственности поколений, верности традиций отца, деда.</a:t>
            </a:r>
          </a:p>
          <a:p>
            <a:r>
              <a:rPr lang="ru-RU" dirty="0"/>
              <a:t>С самого начала повести раскрывается основная тема — уважение современниками фронтовиков, чтение их памяти. Рассказ ведется журналистом, который так и не встретился с человеком</a:t>
            </a:r>
            <a:r>
              <a:rPr lang="ru-RU" dirty="0" smtClean="0"/>
              <a:t>, прошедшим </a:t>
            </a:r>
            <a:r>
              <a:rPr lang="ru-RU" dirty="0"/>
              <a:t>войну</a:t>
            </a:r>
          </a:p>
          <a:p>
            <a:endParaRPr lang="ru-RU" dirty="0"/>
          </a:p>
        </p:txBody>
      </p:sp>
    </p:spTree>
    <p:extLst>
      <p:ext uri="{BB962C8B-B14F-4D97-AF65-F5344CB8AC3E}">
        <p14:creationId xmlns:p14="http://schemas.microsoft.com/office/powerpoint/2010/main" val="294374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93304"/>
            <a:ext cx="8280920" cy="6264696"/>
          </a:xfrm>
        </p:spPr>
        <p:txBody>
          <a:bodyPr>
            <a:normAutofit/>
          </a:bodyPr>
          <a:lstStyle/>
          <a:p>
            <a:r>
              <a:rPr lang="ru-RU" dirty="0"/>
              <a:t>Рассказчик хочет восстановить справедливость и повествует об учителе Алесе Морозе. Он до самого конца остается верен и предан своей профессии. В годы войны этот учитель помогал детям, одевал их, обувал, заступался за мальчишек перед строгими отцами. На протяжении войны распространял сводки информбюро среди местных граждан</a:t>
            </a:r>
            <a:r>
              <a:rPr lang="ru-RU" dirty="0" smtClean="0"/>
              <a:t>. Учитель </a:t>
            </a:r>
            <a:r>
              <a:rPr lang="ru-RU" dirty="0"/>
              <a:t>попал в плен немцев, чтобы спасти своих учеников, но был повешен вместе с ними. В повести восстановлена историческая справедливость. Имя учителя Алеся Мороза и одновременно героя войны прописано на обелиске в селе Сельцо.</a:t>
            </a:r>
            <a:endParaRPr lang="ru-RU" dirty="0"/>
          </a:p>
        </p:txBody>
      </p:sp>
    </p:spTree>
    <p:extLst>
      <p:ext uri="{BB962C8B-B14F-4D97-AF65-F5344CB8AC3E}">
        <p14:creationId xmlns:p14="http://schemas.microsoft.com/office/powerpoint/2010/main" val="20373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764704"/>
            <a:ext cx="7776864" cy="5616624"/>
          </a:xfrm>
        </p:spPr>
        <p:txBody>
          <a:bodyPr>
            <a:noAutofit/>
          </a:bodyPr>
          <a:lstStyle/>
          <a:p>
            <a:pPr marL="68580" indent="0">
              <a:buNone/>
            </a:pPr>
            <a:r>
              <a:rPr lang="ru-RU" sz="2800" dirty="0"/>
              <a:t/>
            </a:r>
            <a:br>
              <a:rPr lang="ru-RU" sz="2800" dirty="0"/>
            </a:br>
            <a:endParaRPr lang="ru-RU" sz="2800" dirty="0"/>
          </a:p>
        </p:txBody>
      </p:sp>
      <p:sp>
        <p:nvSpPr>
          <p:cNvPr id="4" name="TextBox 3"/>
          <p:cNvSpPr txBox="1"/>
          <p:nvPr/>
        </p:nvSpPr>
        <p:spPr>
          <a:xfrm>
            <a:off x="467544" y="620688"/>
            <a:ext cx="8208912" cy="5693866"/>
          </a:xfrm>
          <a:prstGeom prst="rect">
            <a:avLst/>
          </a:prstGeom>
          <a:noFill/>
        </p:spPr>
        <p:txBody>
          <a:bodyPr wrap="square" rtlCol="0">
            <a:spAutoFit/>
          </a:bodyPr>
          <a:lstStyle/>
          <a:p>
            <a:r>
              <a:rPr lang="ru-RU" sz="2800" dirty="0"/>
              <a:t>Повесть «Обелиск» была впервые опубликована в 1972 году и сразу вызвала поток писем, приведших к дискуссии, развернувшейся в печати. Речь шла о нравственной стороне поступка героя повести Алеся Морозова; один из участников дискуссии рассматривал его как подвиг, другие как необдуманное решение. Дискуссия позволила проникнуть в самое существо героизма как идейно-нравственного понятия, позволила постичь многообразие проявлений героического не только в годы войны, но и в мирное время.</a:t>
            </a:r>
            <a:endParaRPr lang="ru-RU" sz="2800" dirty="0"/>
          </a:p>
        </p:txBody>
      </p:sp>
    </p:spTree>
    <p:extLst>
      <p:ext uri="{BB962C8B-B14F-4D97-AF65-F5344CB8AC3E}">
        <p14:creationId xmlns:p14="http://schemas.microsoft.com/office/powerpoint/2010/main" val="1383306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548680"/>
            <a:ext cx="8208912" cy="5976664"/>
          </a:xfrm>
        </p:spPr>
        <p:txBody>
          <a:bodyPr>
            <a:normAutofit lnSpcReduction="10000"/>
          </a:bodyPr>
          <a:lstStyle/>
          <a:p>
            <a:r>
              <a:rPr lang="ru-RU" dirty="0"/>
              <a:t>На первый взгляд, учитель не совершил подвига. За войну он не убил ни одного фашиста. Он работал при оккупантах, учил, как и до войны, ребят в школе. Но это только на первый взгляд. Учитель явился к гитлеровцам, когда те арестовали пятерых его учеников и потребовали его прихода. В этом и есть подвиг. Правда, в самой повести автор не дает однозначного ответа на этот вопрос. Он просто вводит две политические позиции: </a:t>
            </a:r>
            <a:r>
              <a:rPr lang="ru-RU" dirty="0" err="1"/>
              <a:t>Ксендзова</a:t>
            </a:r>
            <a:r>
              <a:rPr lang="ru-RU" dirty="0"/>
              <a:t> и Ткачука. Ксендзов как раз убежден, что подвига не было, что учитель Мороз не герой и, значит, зря его ученик Павел </a:t>
            </a:r>
            <a:r>
              <a:rPr lang="ru-RU" dirty="0" err="1"/>
              <a:t>Миклашевич</a:t>
            </a:r>
            <a:r>
              <a:rPr lang="ru-RU" dirty="0"/>
              <a:t>, чудом спасшийся в те дни арестов и казней, чуть ли не всю оставшуюся жизнь потратил на то, чтобы имя Мороза было запечатлено на обелиске над именами пятерых погибших учеников.</a:t>
            </a:r>
            <a:endParaRPr lang="ru-RU" dirty="0"/>
          </a:p>
        </p:txBody>
      </p:sp>
    </p:spTree>
    <p:extLst>
      <p:ext uri="{BB962C8B-B14F-4D97-AF65-F5344CB8AC3E}">
        <p14:creationId xmlns:p14="http://schemas.microsoft.com/office/powerpoint/2010/main" val="192833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54</TotalTime>
  <Words>893</Words>
  <Application>Microsoft Office PowerPoint</Application>
  <PresentationFormat>Экран (4:3)</PresentationFormat>
  <Paragraphs>52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Остин</vt:lpstr>
      <vt:lpstr>первое направление</vt:lpstr>
      <vt:lpstr>Забвению не подлежит</vt:lpstr>
      <vt:lpstr>Презентация PowerPoint</vt:lpstr>
      <vt:lpstr>Презентация PowerPoint</vt:lpstr>
      <vt:lpstr>Презентация PowerPoint</vt:lpstr>
      <vt:lpstr>В. Быков «Обелиск»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 повести намечены пути трех поколений: Мороза, Миклашевича, Витьки. Каждое из них достойно совершает свой героический путь, не всегда явно видимый, не всегда всеми признанный.</vt:lpstr>
      <vt:lpstr>Презентация PowerPoint</vt:lpstr>
      <vt:lpstr>Спор, который ведется в повести «Обелиск», помогает понять преемственность героизма, самоотверженности, истинной доброты.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NoutBook-L</dc:creator>
  <cp:lastModifiedBy>NoutBook-L</cp:lastModifiedBy>
  <cp:revision>25</cp:revision>
  <dcterms:created xsi:type="dcterms:W3CDTF">2020-11-16T15:35:56Z</dcterms:created>
  <dcterms:modified xsi:type="dcterms:W3CDTF">2020-11-16T16:31:25Z</dcterms:modified>
</cp:coreProperties>
</file>