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63" r:id="rId5"/>
    <p:sldId id="259" r:id="rId6"/>
    <p:sldId id="261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26876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dirty="0">
                <a:effectLst/>
              </a:rPr>
              <a:t>Акмеизм в литературе Серебряного века</a:t>
            </a:r>
            <a:r>
              <a:rPr lang="ru-RU" sz="6600" dirty="0"/>
              <a:t/>
            </a:r>
            <a:br>
              <a:rPr lang="ru-RU" sz="6600" dirty="0"/>
            </a:br>
            <a:r>
              <a:rPr lang="ru-RU" sz="6600" dirty="0"/>
              <a:t/>
            </a:r>
            <a:br>
              <a:rPr lang="ru-RU" sz="6600" dirty="0"/>
            </a:b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07212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352928" cy="604867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400" dirty="0"/>
              <a:t>Поэзия акмеистов замечательна тем, что она «преодолела символизм» и вернулась к точному и ясному слову, достигла сдержанности и лаконичности стиля, строгости и стройности поэтической структуры.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67568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352928" cy="626469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/>
              <a:t>В стихах </a:t>
            </a:r>
            <a:r>
              <a:rPr lang="ru-RU" sz="3600" b="1" dirty="0" smtClean="0"/>
              <a:t>расширяется  </a:t>
            </a:r>
            <a:r>
              <a:rPr lang="ru-RU" sz="3600" b="1" dirty="0"/>
              <a:t>смысловое пространство т</a:t>
            </a:r>
            <a:r>
              <a:rPr lang="ru-RU" sz="3600" dirty="0"/>
              <a:t>екста. </a:t>
            </a:r>
            <a:endParaRPr lang="ru-RU" sz="3600" dirty="0" smtClean="0"/>
          </a:p>
          <a:p>
            <a:pPr marL="45720" indent="0">
              <a:buNone/>
            </a:pPr>
            <a:r>
              <a:rPr lang="ru-RU" sz="3600" b="1" dirty="0" smtClean="0"/>
              <a:t>Сказано </a:t>
            </a:r>
            <a:r>
              <a:rPr lang="ru-RU" sz="3600" b="1" dirty="0"/>
              <a:t>очень мало</a:t>
            </a:r>
            <a:r>
              <a:rPr lang="ru-RU" sz="3600" dirty="0"/>
              <a:t>, но то, что угадывается за живописными деталями, что скрыто между строк, </a:t>
            </a:r>
            <a:endParaRPr lang="ru-RU" sz="3600" dirty="0" smtClean="0"/>
          </a:p>
          <a:p>
            <a:pPr marL="45720" indent="0">
              <a:buNone/>
            </a:pPr>
            <a:r>
              <a:rPr lang="ru-RU" sz="3600" b="1" dirty="0" smtClean="0"/>
              <a:t>обширно </a:t>
            </a:r>
            <a:r>
              <a:rPr lang="ru-RU" sz="3600" b="1" dirty="0"/>
              <a:t>по своему содержанию</a:t>
            </a:r>
            <a:r>
              <a:rPr lang="ru-RU" sz="3600" dirty="0"/>
              <a:t>, </a:t>
            </a:r>
            <a:r>
              <a:rPr lang="ru-RU" sz="3600" b="1" dirty="0"/>
              <a:t>по вызываемым чувствам и эмоциям, </a:t>
            </a:r>
            <a:r>
              <a:rPr lang="ru-RU" sz="3600" dirty="0"/>
              <a:t>что читатель замирает в изумлении и восхищении.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67714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0" dirty="0" smtClean="0">
                <a:effectLst/>
              </a:rPr>
              <a:t>Стихотворение </a:t>
            </a:r>
            <a:r>
              <a:rPr lang="ru-RU" sz="2000" b="0" dirty="0">
                <a:effectLst/>
              </a:rPr>
              <a:t>Анны Ахматовой «Песня последней встречи»  (1911).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3015" y="836712"/>
            <a:ext cx="4570993" cy="460851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 беспомощно грудь холодела,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 шаги мои были легки.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 на правую руку надела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Перчатку с левой руки.</a:t>
            </a:r>
          </a:p>
          <a:p>
            <a:pPr marL="45720" indent="0">
              <a:buNone/>
            </a:pP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Показалось, что много ступеней,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я знала – их только три!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Между кленов шепот осенний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Попросил: “Со мною умри!</a:t>
            </a:r>
          </a:p>
          <a:p>
            <a:pPr marL="45720" indent="0">
              <a:buNone/>
            </a:pPr>
            <a:endParaRPr lang="ru-RU" sz="4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6119336"/>
            <a:ext cx="88569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чёткое и ясное предметное изображение</a:t>
            </a:r>
            <a:r>
              <a:rPr lang="ru-RU" dirty="0" smtClean="0"/>
              <a:t>,</a:t>
            </a:r>
            <a:r>
              <a:rPr lang="ru-RU" dirty="0"/>
              <a:t> много не выражено словесно, но угадывается, додумывается. Это – акмеизм.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355976" y="836712"/>
            <a:ext cx="46085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>
              <a:buNone/>
            </a:pP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 обманут моей унылой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Переменчивой, злой судьбой”.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 ответила: “Милый, милый –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я тоже. Умру с тобой!”</a:t>
            </a:r>
          </a:p>
          <a:p>
            <a:pPr marL="45720" indent="0">
              <a:buNone/>
            </a:pP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песня последней встречи.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 взглянула на темный дом.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Только в спальне горели свечи</a:t>
            </a:r>
            <a:b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Равнодушно-желтым огнем.</a:t>
            </a:r>
          </a:p>
          <a:p>
            <a:endParaRPr lang="ru-RU" sz="24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30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568952" cy="6336704"/>
          </a:xfrm>
        </p:spPr>
        <p:txBody>
          <a:bodyPr>
            <a:normAutofit fontScale="85000" lnSpcReduction="10000"/>
          </a:bodyPr>
          <a:lstStyle/>
          <a:p>
            <a:pPr marL="45720" indent="0" algn="ctr">
              <a:buNone/>
            </a:pPr>
            <a:r>
              <a:rPr lang="ru-RU" sz="4400" b="1" dirty="0"/>
              <a:t>Особенности акмеизма </a:t>
            </a:r>
            <a:endParaRPr lang="ru-RU" sz="4400" b="1" dirty="0" smtClean="0"/>
          </a:p>
          <a:p>
            <a:r>
              <a:rPr lang="ru-RU" sz="3200" dirty="0" smtClean="0"/>
              <a:t>возврат </a:t>
            </a:r>
            <a:r>
              <a:rPr lang="ru-RU" sz="3200" dirty="0"/>
              <a:t>к первичному значению слова, к ясности и точности образов; </a:t>
            </a:r>
            <a:endParaRPr lang="ru-RU" sz="3200" dirty="0" smtClean="0"/>
          </a:p>
          <a:p>
            <a:r>
              <a:rPr lang="ru-RU" sz="3200" dirty="0" smtClean="0"/>
              <a:t>изображение </a:t>
            </a:r>
            <a:r>
              <a:rPr lang="ru-RU" sz="3200" dirty="0"/>
              <a:t>реального предметного мира, отказ от мистичности и туманности </a:t>
            </a:r>
            <a:r>
              <a:rPr lang="ru-RU" sz="3200" dirty="0" smtClean="0"/>
              <a:t>символизма;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увлечение предметностью, внимание к деталям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стилистическое равновесие, отточенность композиции; </a:t>
            </a:r>
            <a:endParaRPr lang="ru-RU" sz="3200" dirty="0" smtClean="0"/>
          </a:p>
          <a:p>
            <a:r>
              <a:rPr lang="ru-RU" sz="3200" dirty="0" smtClean="0"/>
              <a:t>обращение </a:t>
            </a:r>
            <a:r>
              <a:rPr lang="ru-RU" sz="3200" dirty="0"/>
              <a:t>к прошлым культурным эпохам, восприятие мировой культуры как общей памяти человечества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проповедь «земного» мироощущения, поэтизация мира первозданной природы.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7182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12968" cy="6480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Акмеисты отделились </a:t>
            </a:r>
            <a:r>
              <a:rPr lang="ru-RU" sz="2800" dirty="0"/>
              <a:t>от символистов и организовали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dirty="0" smtClean="0"/>
              <a:t>«</a:t>
            </a:r>
            <a:r>
              <a:rPr lang="ru-RU" sz="2800" dirty="0"/>
              <a:t>Цех поэтов», начали издавать свой журнал «Гиперборей».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  <a:p>
            <a:pPr marL="45720" indent="0">
              <a:buNone/>
            </a:pPr>
            <a:r>
              <a:rPr lang="ru-RU" sz="2800" dirty="0" smtClean="0"/>
              <a:t>На </a:t>
            </a:r>
            <a:r>
              <a:rPr lang="ru-RU" sz="2800" dirty="0"/>
              <a:t>одном из заседаний «Цеха поэтов» </a:t>
            </a:r>
            <a:r>
              <a:rPr lang="ru-RU" sz="2800" b="1" dirty="0"/>
              <a:t>в 1912 году </a:t>
            </a:r>
            <a:r>
              <a:rPr lang="ru-RU" sz="2800" dirty="0"/>
              <a:t>и было решено объявить о создании </a:t>
            </a:r>
            <a:r>
              <a:rPr lang="ru-RU" sz="2800" b="1" dirty="0"/>
              <a:t>нового поэтического течения. </a:t>
            </a:r>
            <a:endParaRPr lang="ru-RU" sz="2800" b="1" dirty="0" smtClean="0"/>
          </a:p>
          <a:p>
            <a:pPr marL="45720" indent="0">
              <a:buNone/>
            </a:pPr>
            <a:r>
              <a:rPr lang="ru-RU" sz="2800" b="1" dirty="0" smtClean="0"/>
              <a:t>Акмеизм (с греч.)</a:t>
            </a:r>
            <a:r>
              <a:rPr lang="ru-RU" sz="2800" dirty="0" smtClean="0"/>
              <a:t>«вершина</a:t>
            </a:r>
            <a:r>
              <a:rPr lang="ru-RU" sz="2800" dirty="0"/>
              <a:t>, высшая степень чего-либо».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dirty="0" smtClean="0"/>
              <a:t>Такой </a:t>
            </a:r>
            <a:r>
              <a:rPr lang="ru-RU" sz="2800" dirty="0"/>
              <a:t>вершиной акмеисты считали своё творчество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49602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424936" cy="6336704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4800" b="1" dirty="0" smtClean="0"/>
              <a:t>Поэты-акмеисты</a:t>
            </a:r>
          </a:p>
          <a:p>
            <a:pPr marL="45720" indent="0">
              <a:buNone/>
            </a:pPr>
            <a:r>
              <a:rPr lang="ru-RU" sz="4000" dirty="0" smtClean="0"/>
              <a:t>Николай Гумилёв</a:t>
            </a:r>
          </a:p>
          <a:p>
            <a:pPr marL="45720" indent="0">
              <a:buNone/>
            </a:pPr>
            <a:r>
              <a:rPr lang="ru-RU" sz="4000" dirty="0" smtClean="0"/>
              <a:t> </a:t>
            </a:r>
            <a:r>
              <a:rPr lang="ru-RU" sz="4000" dirty="0"/>
              <a:t>Анна </a:t>
            </a:r>
            <a:r>
              <a:rPr lang="ru-RU" sz="4000" dirty="0" smtClean="0"/>
              <a:t>Ахматова</a:t>
            </a:r>
          </a:p>
          <a:p>
            <a:pPr marL="45720" indent="0">
              <a:buNone/>
            </a:pPr>
            <a:r>
              <a:rPr lang="ru-RU" sz="4000" dirty="0" smtClean="0"/>
              <a:t> </a:t>
            </a:r>
            <a:r>
              <a:rPr lang="ru-RU" sz="4000" dirty="0"/>
              <a:t>Осип </a:t>
            </a:r>
            <a:r>
              <a:rPr lang="ru-RU" sz="4000" dirty="0" smtClean="0"/>
              <a:t>Мандельштам</a:t>
            </a:r>
          </a:p>
          <a:p>
            <a:pPr marL="45720" indent="0">
              <a:buNone/>
            </a:pPr>
            <a:r>
              <a:rPr lang="ru-RU" sz="4000" dirty="0" smtClean="0"/>
              <a:t> </a:t>
            </a:r>
            <a:r>
              <a:rPr lang="ru-RU" sz="4000" dirty="0"/>
              <a:t>Сергей </a:t>
            </a:r>
            <a:r>
              <a:rPr lang="ru-RU" sz="4000" dirty="0" smtClean="0"/>
              <a:t>Городецкий</a:t>
            </a:r>
          </a:p>
          <a:p>
            <a:pPr marL="45720" indent="0">
              <a:buNone/>
            </a:pPr>
            <a:r>
              <a:rPr lang="ru-RU" sz="4000" dirty="0" smtClean="0"/>
              <a:t> </a:t>
            </a:r>
            <a:r>
              <a:rPr lang="ru-RU" sz="4000" dirty="0"/>
              <a:t>Михаил </a:t>
            </a:r>
            <a:r>
              <a:rPr lang="ru-RU" sz="4000" dirty="0" smtClean="0"/>
              <a:t>Зенкевич</a:t>
            </a:r>
          </a:p>
          <a:p>
            <a:pPr marL="45720" indent="0">
              <a:buNone/>
            </a:pPr>
            <a:r>
              <a:rPr lang="ru-RU" sz="4000" dirty="0" smtClean="0"/>
              <a:t> </a:t>
            </a:r>
            <a:r>
              <a:rPr lang="ru-RU" sz="4000" dirty="0"/>
              <a:t>Михаил </a:t>
            </a:r>
            <a:r>
              <a:rPr lang="ru-RU" sz="4000" dirty="0" smtClean="0"/>
              <a:t>Лозинский</a:t>
            </a:r>
          </a:p>
          <a:p>
            <a:pPr marL="45720" indent="0">
              <a:buNone/>
            </a:pPr>
            <a:r>
              <a:rPr lang="ru-RU" sz="4000" dirty="0" smtClean="0"/>
              <a:t> </a:t>
            </a:r>
            <a:r>
              <a:rPr lang="ru-RU" sz="4000" dirty="0"/>
              <a:t>Владимир Нарбут и др.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041322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568952" cy="6480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Акмеизм раскололся к началу Первой мировой войны.</a:t>
            </a:r>
          </a:p>
          <a:p>
            <a:pPr marL="45720" indent="0">
              <a:buNone/>
            </a:pPr>
            <a:r>
              <a:rPr lang="ru-RU" sz="2800" dirty="0"/>
              <a:t>Акмеизм – литературное течение, характерное только для русской литературы.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Судьбы </a:t>
            </a:r>
            <a:r>
              <a:rPr lang="ru-RU" sz="2800" dirty="0"/>
              <a:t>и творчество </a:t>
            </a:r>
            <a:r>
              <a:rPr lang="ru-RU" sz="2800" dirty="0" smtClean="0"/>
              <a:t>поэтов-акмеистов оказали </a:t>
            </a:r>
            <a:r>
              <a:rPr lang="ru-RU" sz="2800" dirty="0"/>
              <a:t>огромное влияние на поэзию ХХ века.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Заслуга акмеистов в том, что они нашли особенные, тонкие способы передачи внутреннего мира лирического героя.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dirty="0" smtClean="0"/>
              <a:t>Часто </a:t>
            </a:r>
            <a:r>
              <a:rPr lang="ru-RU" sz="2800" dirty="0"/>
              <a:t>состояние души героя передавалось движением, жестом, перечислением вещей, которые порождали множество ассоциаций.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60189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640960" cy="648072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 smtClean="0"/>
              <a:t> </a:t>
            </a:r>
          </a:p>
          <a:p>
            <a:pPr marL="45720" indent="0">
              <a:buNone/>
            </a:pPr>
            <a:r>
              <a:rPr lang="ru-RU" sz="3600" b="1" dirty="0" smtClean="0"/>
              <a:t>«Материализация</a:t>
            </a:r>
            <a:r>
              <a:rPr lang="ru-RU" sz="3600" b="1" dirty="0"/>
              <a:t>» переживаний </a:t>
            </a:r>
            <a:r>
              <a:rPr lang="ru-RU" sz="3600" dirty="0"/>
              <a:t>характерна для многих стихов </a:t>
            </a:r>
            <a:r>
              <a:rPr lang="ru-RU" sz="3600" b="1" i="1" dirty="0">
                <a:solidFill>
                  <a:srgbClr val="002060"/>
                </a:solidFill>
              </a:rPr>
              <a:t>Анны Ахматовой</a:t>
            </a:r>
            <a:r>
              <a:rPr lang="ru-RU" sz="3600" b="1" i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None/>
            </a:pPr>
            <a:r>
              <a:rPr lang="ru-RU" sz="3600" b="1" dirty="0" smtClean="0"/>
              <a:t>Деталей рождают </a:t>
            </a:r>
            <a:r>
              <a:rPr lang="ru-RU" sz="3600" b="1" dirty="0"/>
              <a:t>смысловую глубину текста. </a:t>
            </a:r>
            <a:r>
              <a:rPr lang="ru-RU" sz="3600" b="1" dirty="0" smtClean="0"/>
              <a:t>Неожиданное соседство деталей. </a:t>
            </a:r>
          </a:p>
          <a:p>
            <a:pPr marL="45720" indent="0">
              <a:buNone/>
            </a:pPr>
            <a:r>
              <a:rPr lang="ru-RU" sz="3600" b="1" dirty="0" smtClean="0"/>
              <a:t>Наравне с действиями и чувствами </a:t>
            </a:r>
            <a:r>
              <a:rPr lang="ru-RU" sz="3600" dirty="0"/>
              <a:t>лирических героев </a:t>
            </a:r>
            <a:r>
              <a:rPr lang="ru-RU" sz="3600" dirty="0" smtClean="0"/>
              <a:t>идут </a:t>
            </a:r>
            <a:r>
              <a:rPr lang="ru-RU" sz="3600" b="1" dirty="0"/>
              <a:t>описания </a:t>
            </a:r>
            <a:r>
              <a:rPr lang="ru-RU" sz="3600" b="1" dirty="0" smtClean="0"/>
              <a:t>природы, </a:t>
            </a:r>
            <a:r>
              <a:rPr lang="ru-RU" sz="3600" b="1" dirty="0"/>
              <a:t>или пространства города с его архитектурой, образы мировой литературы, упоминания о событиях истории, об исторических героях</a:t>
            </a:r>
            <a:endParaRPr lang="ru-RU" sz="3600" b="1" dirty="0" smtClean="0"/>
          </a:p>
          <a:p>
            <a:pPr marL="4572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923505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</TotalTime>
  <Words>296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Акмеизм в литературе Серебряного века  </vt:lpstr>
      <vt:lpstr>Презентация PowerPoint</vt:lpstr>
      <vt:lpstr>Презентация PowerPoint</vt:lpstr>
      <vt:lpstr>Стихотворение Анны Ахматовой «Песня последней встречи»  (1911).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NoutBook-L</dc:creator>
  <cp:lastModifiedBy>NoutBook-L</cp:lastModifiedBy>
  <cp:revision>9</cp:revision>
  <dcterms:created xsi:type="dcterms:W3CDTF">2020-12-02T15:48:31Z</dcterms:created>
  <dcterms:modified xsi:type="dcterms:W3CDTF">2020-12-02T16:31:39Z</dcterms:modified>
</cp:coreProperties>
</file>