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63" r:id="rId3"/>
    <p:sldId id="279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CF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C0667-C08E-4DEC-838E-F59520DA84B2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79A3-7BE7-419F-A08D-58C3C8A2F5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Соревнуются три ряда, по цепочке записывая слова на доске. Победившая «команда» получает бонусы (каждый зарабатывае</a:t>
            </a:r>
            <a:r>
              <a:rPr lang="ru-RU" baseline="0" dirty="0" smtClean="0"/>
              <a:t>т балл к оценке </a:t>
            </a:r>
            <a:r>
              <a:rPr lang="ru-RU" baseline="0" smtClean="0"/>
              <a:t>за урок).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079A3-7BE7-419F-A08D-58C3C8A2F5F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8B61-1E74-4AA4-9741-92F21ACA5719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1CD3-CDB9-48D1-AC8F-B2D2F4E43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64704"/>
            <a:ext cx="8786842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14480" y="1857364"/>
            <a:ext cx="29289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Буквы Ы-И в корне после приставок</a:t>
            </a:r>
            <a:endParaRPr lang="ru-RU" sz="4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Правила: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r>
              <a:rPr lang="ru-RU" dirty="0" smtClean="0"/>
              <a:t>1.</a:t>
            </a:r>
            <a:r>
              <a:rPr lang="ru-RU" sz="3200" dirty="0" smtClean="0"/>
              <a:t>Буква </a:t>
            </a:r>
            <a:r>
              <a:rPr lang="ru-RU" sz="3200" b="1" dirty="0" smtClean="0"/>
              <a:t>И</a:t>
            </a:r>
            <a:r>
              <a:rPr lang="ru-RU" sz="3200" dirty="0" smtClean="0"/>
              <a:t> сохраняется после приставок на гласные: </a:t>
            </a:r>
            <a:r>
              <a:rPr lang="ru-RU" sz="3200" i="1" dirty="0" smtClean="0">
                <a:solidFill>
                  <a:srgbClr val="FF0000"/>
                </a:solidFill>
              </a:rPr>
              <a:t>за</a:t>
            </a:r>
            <a:r>
              <a:rPr lang="ru-RU" sz="3200" b="1" i="1" dirty="0" smtClean="0"/>
              <a:t>и</a:t>
            </a:r>
            <a:r>
              <a:rPr lang="ru-RU" sz="3200" i="1" dirty="0" smtClean="0"/>
              <a:t>нтересовать, </a:t>
            </a:r>
            <a:r>
              <a:rPr lang="ru-RU" sz="3200" i="1" dirty="0" smtClean="0">
                <a:solidFill>
                  <a:srgbClr val="FF0000"/>
                </a:solidFill>
              </a:rPr>
              <a:t>по</a:t>
            </a:r>
            <a:r>
              <a:rPr lang="ru-RU" sz="3200" b="1" i="1" dirty="0" smtClean="0"/>
              <a:t>и</a:t>
            </a:r>
            <a:r>
              <a:rPr lang="ru-RU" sz="3200" i="1" dirty="0" smtClean="0"/>
              <a:t>грать.</a:t>
            </a:r>
          </a:p>
          <a:p>
            <a:pPr lvl="1">
              <a:buNone/>
            </a:pPr>
            <a:r>
              <a:rPr lang="ru-RU" dirty="0" smtClean="0"/>
              <a:t>2.Если же приставка оканчивается на согласный, то вместо И пишется буква </a:t>
            </a:r>
            <a:r>
              <a:rPr lang="ru-RU" b="1" dirty="0" smtClean="0"/>
              <a:t>Ы</a:t>
            </a:r>
            <a:r>
              <a:rPr lang="ru-RU" dirty="0" smtClean="0"/>
              <a:t>: </a:t>
            </a:r>
            <a:r>
              <a:rPr lang="ru-RU" i="1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/>
              <a:t>нтересный - </a:t>
            </a:r>
            <a:r>
              <a:rPr lang="ru-RU" b="1" i="1" dirty="0" smtClean="0"/>
              <a:t>без</a:t>
            </a:r>
            <a:r>
              <a:rPr lang="ru-RU" i="1" dirty="0" smtClean="0">
                <a:solidFill>
                  <a:srgbClr val="FF0000"/>
                </a:solidFill>
              </a:rPr>
              <a:t>ы</a:t>
            </a:r>
            <a:r>
              <a:rPr lang="ru-RU" i="1" dirty="0" smtClean="0"/>
              <a:t>нтересный, </a:t>
            </a:r>
            <a:r>
              <a:rPr lang="ru-RU" i="1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/>
              <a:t>скать -</a:t>
            </a:r>
            <a:r>
              <a:rPr lang="ru-RU" i="1" dirty="0" smtClean="0"/>
              <a:t> </a:t>
            </a:r>
            <a:r>
              <a:rPr lang="ru-RU" b="1" i="1" dirty="0" smtClean="0"/>
              <a:t>под</a:t>
            </a:r>
            <a:r>
              <a:rPr lang="ru-RU" i="1" dirty="0" smtClean="0">
                <a:solidFill>
                  <a:srgbClr val="FF0000"/>
                </a:solidFill>
              </a:rPr>
              <a:t>ы</a:t>
            </a:r>
            <a:r>
              <a:rPr lang="ru-RU" i="1" dirty="0" smtClean="0"/>
              <a:t>скать.</a:t>
            </a:r>
          </a:p>
          <a:p>
            <a:pPr lvl="1">
              <a:buNone/>
            </a:pPr>
            <a:r>
              <a:rPr lang="ru-RU" u="sng" dirty="0" smtClean="0"/>
              <a:t>Исключение:</a:t>
            </a:r>
          </a:p>
          <a:p>
            <a:pPr marL="971550" lvl="1" indent="-514350">
              <a:buAutoNum type="arabicPeriod"/>
            </a:pPr>
            <a:r>
              <a:rPr lang="ru-RU" b="1" dirty="0" smtClean="0"/>
              <a:t>сверх-</a:t>
            </a:r>
            <a:r>
              <a:rPr lang="ru-RU" dirty="0" smtClean="0"/>
              <a:t>, </a:t>
            </a:r>
            <a:r>
              <a:rPr lang="ru-RU" b="1" dirty="0" smtClean="0"/>
              <a:t>меж-</a:t>
            </a:r>
            <a:r>
              <a:rPr lang="ru-RU" dirty="0" smtClean="0"/>
              <a:t> </a:t>
            </a:r>
            <a:r>
              <a:rPr lang="en-US" dirty="0" smtClean="0"/>
              <a:t>&gt; </a:t>
            </a:r>
            <a:r>
              <a:rPr lang="ru-RU" dirty="0" smtClean="0"/>
              <a:t>сверхинтересный, межинститутский.</a:t>
            </a:r>
          </a:p>
          <a:p>
            <a:pPr marL="971550" lvl="1" indent="-514350">
              <a:buAutoNum type="arabicPeriod"/>
            </a:pPr>
            <a:r>
              <a:rPr lang="ru-RU" b="1" dirty="0" err="1" smtClean="0"/>
              <a:t>д</a:t>
            </a:r>
            <a:r>
              <a:rPr lang="ru-RU" b="1" dirty="0" err="1" smtClean="0"/>
              <a:t>ез</a:t>
            </a:r>
            <a:r>
              <a:rPr lang="ru-RU" b="1" dirty="0" smtClean="0"/>
              <a:t>-</a:t>
            </a:r>
            <a:r>
              <a:rPr lang="ru-RU" dirty="0" smtClean="0"/>
              <a:t>, </a:t>
            </a:r>
            <a:r>
              <a:rPr lang="ru-RU" b="1" dirty="0" smtClean="0"/>
              <a:t>контр-</a:t>
            </a:r>
            <a:r>
              <a:rPr lang="ru-RU" dirty="0" smtClean="0"/>
              <a:t> (инояз. </a:t>
            </a:r>
            <a:r>
              <a:rPr lang="ru-RU" dirty="0" smtClean="0"/>
              <a:t>п</a:t>
            </a:r>
            <a:r>
              <a:rPr lang="ru-RU" dirty="0" smtClean="0"/>
              <a:t>рист.) </a:t>
            </a:r>
            <a:r>
              <a:rPr lang="en-US" dirty="0" smtClean="0"/>
              <a:t>&gt; </a:t>
            </a:r>
            <a:r>
              <a:rPr lang="ru-RU" b="1" dirty="0" smtClean="0"/>
              <a:t>дез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нформация, </a:t>
            </a:r>
            <a:r>
              <a:rPr lang="ru-RU" b="1" dirty="0" smtClean="0"/>
              <a:t>контр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гра.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Заметка: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412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Запомните, это правило не распространяется на </a:t>
            </a:r>
            <a:r>
              <a:rPr lang="ru-RU" dirty="0" smtClean="0"/>
              <a:t>сложносокращенные </a:t>
            </a:r>
            <a:r>
              <a:rPr lang="ru-RU" dirty="0" smtClean="0"/>
              <a:t>слова: </a:t>
            </a:r>
            <a:r>
              <a:rPr lang="ru-RU" b="1" i="1" dirty="0" smtClean="0"/>
              <a:t>СПОРТ</a:t>
            </a:r>
            <a:r>
              <a:rPr lang="ru-RU" i="1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/>
              <a:t>НВЕНТАРЬ</a:t>
            </a:r>
            <a:r>
              <a:rPr lang="ru-RU" i="1" dirty="0" smtClean="0"/>
              <a:t>, </a:t>
            </a:r>
            <a:r>
              <a:rPr lang="ru-RU" b="1" i="1" dirty="0" smtClean="0"/>
              <a:t>ПЕД</a:t>
            </a:r>
            <a:r>
              <a:rPr lang="ru-RU" i="1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/>
              <a:t>НСТИТУТ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>Задание: выпишите слова, вставьте буквы Ы-И.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Autofit/>
          </a:bodyPr>
          <a:lstStyle/>
          <a:p>
            <a:r>
              <a:rPr lang="ru-RU" sz="2800" b="1" dirty="0"/>
              <a:t>Под..скать</a:t>
            </a:r>
          </a:p>
          <a:p>
            <a:r>
              <a:rPr lang="ru-RU" sz="2800" b="1" dirty="0"/>
              <a:t>с</a:t>
            </a:r>
            <a:r>
              <a:rPr lang="ru-RU" sz="2800" b="1" dirty="0" smtClean="0"/>
              <a:t>верх..нтересный</a:t>
            </a:r>
            <a:endParaRPr lang="ru-RU" sz="2800" b="1" dirty="0"/>
          </a:p>
          <a:p>
            <a:r>
              <a:rPr lang="ru-RU" sz="2800" b="1" dirty="0"/>
              <a:t>н</a:t>
            </a:r>
            <a:r>
              <a:rPr lang="ru-RU" sz="2800" b="1" dirty="0" smtClean="0"/>
              <a:t>е..звестный</a:t>
            </a:r>
            <a:endParaRPr lang="ru-RU" sz="2800" b="1" dirty="0"/>
          </a:p>
          <a:p>
            <a:r>
              <a:rPr lang="ru-RU" sz="2800" b="1" dirty="0"/>
              <a:t>п</a:t>
            </a:r>
            <a:r>
              <a:rPr lang="ru-RU" sz="2800" b="1" dirty="0" smtClean="0"/>
              <a:t>од</a:t>
            </a:r>
            <a:r>
              <a:rPr lang="ru-RU" sz="2800" b="1" dirty="0"/>
              <a:t>..тожить</a:t>
            </a:r>
          </a:p>
          <a:p>
            <a:r>
              <a:rPr lang="ru-RU" sz="2800" b="1" dirty="0"/>
              <a:t>без..скусный</a:t>
            </a:r>
          </a:p>
          <a:p>
            <a:r>
              <a:rPr lang="ru-RU" sz="2800" b="1" dirty="0"/>
              <a:t>роз..грыш</a:t>
            </a:r>
          </a:p>
          <a:p>
            <a:r>
              <a:rPr lang="ru-RU" sz="2800" b="1" dirty="0" smtClean="0"/>
              <a:t>по..скать</a:t>
            </a:r>
            <a:endParaRPr lang="ru-RU" sz="2800" b="1" dirty="0"/>
          </a:p>
          <a:p>
            <a:r>
              <a:rPr lang="ru-RU" sz="2800" b="1" dirty="0"/>
              <a:t>меж..нститутский</a:t>
            </a:r>
          </a:p>
          <a:p>
            <a:r>
              <a:rPr lang="ru-RU" sz="2800" b="1" dirty="0"/>
              <a:t>небез..звестный</a:t>
            </a:r>
          </a:p>
          <a:p>
            <a:r>
              <a:rPr lang="ru-RU" sz="2800" b="1" dirty="0"/>
              <a:t>без..сходный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145</Words>
  <Application>Microsoft Office PowerPoint</Application>
  <PresentationFormat>Экран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Правила:</vt:lpstr>
      <vt:lpstr> Заметка: </vt:lpstr>
      <vt:lpstr>Задание: выпишите слова, вставьте буквы Ы-И.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 Басбос</dc:creator>
  <cp:lastModifiedBy>XTreme.ws</cp:lastModifiedBy>
  <cp:revision>52</cp:revision>
  <dcterms:created xsi:type="dcterms:W3CDTF">2013-09-28T02:55:04Z</dcterms:created>
  <dcterms:modified xsi:type="dcterms:W3CDTF">2020-12-15T17:23:56Z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255944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