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09.12.2020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C%D0%B5%D1%82%D0%B0%D1%84%D0%BE%D1%80%D0%B0" TargetMode="External"/><Relationship Id="rId2" Type="http://schemas.openxmlformats.org/officeDocument/2006/relationships/hyperlink" Target="https://ru.wikipedia.org/wiki/%D0%A5%D1%83%D0%B4%D0%BE%D0%B6%D0%B5%D1%81%D1%82%D0%B2%D0%B5%D0%BD%D0%BD%D1%8B%D0%B9_%D0%BE%D0%B1%D1%80%D0%B0%D0%B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iteratura5.narod.ru/kubofuturizm.html#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836712"/>
            <a:ext cx="8352928" cy="3672408"/>
          </a:xfrm>
        </p:spPr>
        <p:txBody>
          <a:bodyPr/>
          <a:lstStyle/>
          <a:p>
            <a:pPr marL="182880" indent="0" algn="ctr">
              <a:buNone/>
            </a:pPr>
            <a:r>
              <a:rPr lang="ru-RU" dirty="0" smtClean="0"/>
              <a:t>ФУТУРИЗМ ЛИТЕРАТУРЫ СЕРЕБРЯНОГО ВЕКА</a:t>
            </a:r>
            <a:endParaRPr lang="ru-RU" dirty="0"/>
          </a:p>
        </p:txBody>
      </p:sp>
    </p:spTree>
    <p:extLst>
      <p:ext uri="{BB962C8B-B14F-4D97-AF65-F5344CB8AC3E}">
        <p14:creationId xmlns:p14="http://schemas.microsoft.com/office/powerpoint/2010/main" val="163232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60648"/>
            <a:ext cx="8424936" cy="6336704"/>
          </a:xfrm>
        </p:spPr>
        <p:txBody>
          <a:bodyPr>
            <a:noAutofit/>
          </a:bodyPr>
          <a:lstStyle/>
          <a:p>
            <a:r>
              <a:rPr lang="ru-RU" sz="2800" dirty="0"/>
              <a:t>Вадим </a:t>
            </a:r>
            <a:r>
              <a:rPr lang="ru-RU" sz="2800" dirty="0" err="1"/>
              <a:t>Габриэлевич</a:t>
            </a:r>
            <a:r>
              <a:rPr lang="ru-RU" sz="2800" dirty="0"/>
              <a:t> </a:t>
            </a:r>
            <a:r>
              <a:rPr lang="ru-RU" sz="2800" dirty="0" err="1"/>
              <a:t>Шершеневич</a:t>
            </a:r>
            <a:r>
              <a:rPr lang="ru-RU" sz="2800" dirty="0"/>
              <a:t> был основателем группировки под названием «Мезонин поэзии». Организация была основана в 1913 году, однако уже в конце этого года она распалась. В. </a:t>
            </a:r>
            <a:r>
              <a:rPr lang="ru-RU" sz="2800" dirty="0" err="1"/>
              <a:t>Шершеневич</a:t>
            </a:r>
            <a:r>
              <a:rPr lang="ru-RU" sz="2800" dirty="0"/>
              <a:t> претендовал на звание главного теоретика русского футуризма с ориентацией на Запад. Позже в 1919 году </a:t>
            </a:r>
            <a:r>
              <a:rPr lang="ru-RU" sz="2800" dirty="0" err="1"/>
              <a:t>Шершеневич</a:t>
            </a:r>
            <a:r>
              <a:rPr lang="ru-RU" sz="2800" dirty="0"/>
              <a:t> стал основателем другого литературного направления </a:t>
            </a:r>
            <a:r>
              <a:rPr lang="ru-RU" sz="2800" dirty="0" smtClean="0"/>
              <a:t>– имажинизма(</a:t>
            </a:r>
            <a:r>
              <a:rPr lang="ru-RU" sz="2800" dirty="0"/>
              <a:t>цель творчества состоит в создании </a:t>
            </a:r>
            <a:r>
              <a:rPr lang="ru-RU" sz="2800" dirty="0">
                <a:hlinkClick r:id="rId2"/>
              </a:rPr>
              <a:t>образа</a:t>
            </a:r>
            <a:r>
              <a:rPr lang="ru-RU" sz="2800" dirty="0"/>
              <a:t>. Основное выразительное средство имажинистов — </a:t>
            </a:r>
            <a:r>
              <a:rPr lang="ru-RU" sz="2800" dirty="0">
                <a:hlinkClick r:id="rId3"/>
              </a:rPr>
              <a:t>метафора</a:t>
            </a:r>
            <a:r>
              <a:rPr lang="ru-RU" sz="2800" dirty="0"/>
              <a:t>, часто метафорические цепи, сопоставляющие различные элементы двух образов — прямого и переносного</a:t>
            </a:r>
            <a:r>
              <a:rPr lang="ru-RU" sz="2800" dirty="0" smtClean="0"/>
              <a:t>.)</a:t>
            </a:r>
            <a:endParaRPr lang="ru-RU" sz="2800" dirty="0"/>
          </a:p>
        </p:txBody>
      </p:sp>
    </p:spTree>
    <p:extLst>
      <p:ext uri="{BB962C8B-B14F-4D97-AF65-F5344CB8AC3E}">
        <p14:creationId xmlns:p14="http://schemas.microsoft.com/office/powerpoint/2010/main" val="336378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12968" cy="6408712"/>
          </a:xfrm>
        </p:spPr>
        <p:txBody>
          <a:bodyPr>
            <a:noAutofit/>
          </a:bodyPr>
          <a:lstStyle/>
          <a:p>
            <a:r>
              <a:rPr lang="ru-RU" sz="2400" dirty="0"/>
              <a:t>Ярким представителем русского футуризма серебряного века считается Борис Леонидович Пастернак. Он был членом группировки под названием «Центрифуга». Особенностью творчества членов этой группировки являлось то, что при построении лирического произведения центр внимания со слова как такового перемещался на интонационно-ритмические и синтаксические структуры. В своём раннем творчестве Пастернак стремился к «материальной выразительности» в рамках «объективного </a:t>
            </a:r>
            <a:r>
              <a:rPr lang="ru-RU" sz="2400" dirty="0" err="1"/>
              <a:t>тематизма</a:t>
            </a:r>
            <a:r>
              <a:rPr lang="ru-RU" sz="2400" dirty="0"/>
              <a:t>», это осуществлялось в структуре образа. Поэтический образ у Пастернака имел сходство с действительностью. Он строится на ассоциативном сближении предметов, явлений, состояний. </a:t>
            </a:r>
            <a:endParaRPr lang="ru-RU" sz="2400" dirty="0"/>
          </a:p>
        </p:txBody>
      </p:sp>
    </p:spTree>
    <p:extLst>
      <p:ext uri="{BB962C8B-B14F-4D97-AF65-F5344CB8AC3E}">
        <p14:creationId xmlns:p14="http://schemas.microsoft.com/office/powerpoint/2010/main" val="351071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634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3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6512511" cy="1143000"/>
          </a:xfrm>
        </p:spPr>
        <p:txBody>
          <a:bodyPr/>
          <a:lstStyle/>
          <a:p>
            <a:pPr marL="0" indent="0" algn="ctr">
              <a:buNone/>
            </a:pPr>
            <a:r>
              <a:rPr lang="ru-RU" sz="3200" b="0" dirty="0">
                <a:effectLst/>
              </a:rPr>
              <a:t>"стихотворение" А. Крученых "Дыр – </a:t>
            </a:r>
            <a:r>
              <a:rPr lang="ru-RU" sz="3200" b="0" dirty="0" err="1">
                <a:effectLst/>
              </a:rPr>
              <a:t>бул</a:t>
            </a:r>
            <a:r>
              <a:rPr lang="ru-RU" sz="3200" b="0" dirty="0">
                <a:effectLst/>
              </a:rPr>
              <a:t> – </a:t>
            </a:r>
            <a:r>
              <a:rPr lang="ru-RU" sz="3200" b="0" dirty="0" err="1">
                <a:effectLst/>
              </a:rPr>
              <a:t>щыл</a:t>
            </a:r>
            <a:r>
              <a:rPr lang="ru-RU" sz="3200" b="0" dirty="0">
                <a:effectLst/>
              </a:rPr>
              <a:t>...":</a:t>
            </a:r>
            <a:endParaRPr lang="ru-RU" sz="3200" dirty="0"/>
          </a:p>
        </p:txBody>
      </p:sp>
      <p:sp>
        <p:nvSpPr>
          <p:cNvPr id="3" name="Объект 2"/>
          <p:cNvSpPr>
            <a:spLocks noGrp="1"/>
          </p:cNvSpPr>
          <p:nvPr>
            <p:ph sz="quarter" idx="13"/>
          </p:nvPr>
        </p:nvSpPr>
        <p:spPr>
          <a:xfrm>
            <a:off x="251520" y="1340768"/>
            <a:ext cx="8496944" cy="5256584"/>
          </a:xfrm>
        </p:spPr>
        <p:txBody>
          <a:bodyPr/>
          <a:lstStyle/>
          <a:p>
            <a:r>
              <a:rPr lang="ru-RU" sz="3200" dirty="0"/>
              <a:t>Дыр – </a:t>
            </a:r>
            <a:r>
              <a:rPr lang="ru-RU" sz="3200" dirty="0" err="1"/>
              <a:t>бул</a:t>
            </a:r>
            <a:r>
              <a:rPr lang="ru-RU" sz="3200" dirty="0"/>
              <a:t> – </a:t>
            </a:r>
            <a:r>
              <a:rPr lang="ru-RU" sz="3200" dirty="0" err="1"/>
              <a:t>щыл</a:t>
            </a:r>
            <a:endParaRPr lang="ru-RU" sz="3200" dirty="0"/>
          </a:p>
          <a:p>
            <a:r>
              <a:rPr lang="ru-RU" sz="3200" dirty="0"/>
              <a:t>	</a:t>
            </a:r>
            <a:r>
              <a:rPr lang="ru-RU" sz="3200" dirty="0" err="1"/>
              <a:t>Убещур</a:t>
            </a:r>
            <a:endParaRPr lang="ru-RU" sz="3200" dirty="0"/>
          </a:p>
          <a:p>
            <a:r>
              <a:rPr lang="ru-RU" sz="3200" dirty="0"/>
              <a:t>	</a:t>
            </a:r>
            <a:r>
              <a:rPr lang="ru-RU" sz="3200" dirty="0" err="1"/>
              <a:t>Скум</a:t>
            </a:r>
            <a:endParaRPr lang="ru-RU" sz="3200" dirty="0"/>
          </a:p>
          <a:p>
            <a:r>
              <a:rPr lang="ru-RU" sz="3200" dirty="0"/>
              <a:t>	Вы – со – </a:t>
            </a:r>
            <a:r>
              <a:rPr lang="ru-RU" sz="3200" dirty="0" err="1"/>
              <a:t>бу</a:t>
            </a:r>
            <a:endParaRPr lang="ru-RU" sz="3200" dirty="0"/>
          </a:p>
          <a:p>
            <a:r>
              <a:rPr lang="ru-RU" sz="3200" dirty="0"/>
              <a:t>	Р – л – </a:t>
            </a:r>
            <a:r>
              <a:rPr lang="ru-RU" sz="3200" dirty="0" err="1"/>
              <a:t>эз</a:t>
            </a:r>
            <a:endParaRPr lang="ru-RU" sz="3200" dirty="0"/>
          </a:p>
          <a:p>
            <a:r>
              <a:rPr lang="ru-RU" sz="3200" dirty="0"/>
              <a:t>		</a:t>
            </a:r>
            <a:r>
              <a:rPr lang="ru-RU" sz="3200" dirty="0" smtClean="0"/>
              <a:t>1913</a:t>
            </a:r>
          </a:p>
          <a:p>
            <a:r>
              <a:rPr lang="ru-RU" sz="2400" i="1" dirty="0"/>
              <a:t>А. Крученых утверждал: "...в этом пятистишии больше русского национального, чем во всей поэзии Пушкина".</a:t>
            </a:r>
            <a:endParaRPr lang="ru-RU" sz="2400" i="1" dirty="0"/>
          </a:p>
        </p:txBody>
      </p:sp>
    </p:spTree>
    <p:extLst>
      <p:ext uri="{BB962C8B-B14F-4D97-AF65-F5344CB8AC3E}">
        <p14:creationId xmlns:p14="http://schemas.microsoft.com/office/powerpoint/2010/main" val="160307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731520"/>
            <a:ext cx="8424936" cy="3474720"/>
          </a:xfrm>
        </p:spPr>
        <p:txBody>
          <a:bodyPr>
            <a:noAutofit/>
          </a:bodyPr>
          <a:lstStyle/>
          <a:p>
            <a:r>
              <a:rPr lang="ru-RU" sz="2400" b="1" dirty="0"/>
              <a:t>Давид </a:t>
            </a:r>
            <a:r>
              <a:rPr lang="ru-RU" sz="2400" b="1" dirty="0" err="1"/>
              <a:t>Бурлюк</a:t>
            </a:r>
            <a:endParaRPr lang="ru-RU" sz="2400" b="1" dirty="0"/>
          </a:p>
          <a:p>
            <a:r>
              <a:rPr lang="ru-RU" sz="2400" b="1" dirty="0"/>
              <a:t>Лето</a:t>
            </a:r>
            <a:endParaRPr lang="ru-RU" sz="2400" dirty="0"/>
          </a:p>
          <a:p>
            <a:r>
              <a:rPr lang="ru-RU" sz="2400" dirty="0"/>
              <a:t>Ленивой лани ласки лепестков</a:t>
            </a:r>
            <a:br>
              <a:rPr lang="ru-RU" sz="2400" dirty="0"/>
            </a:br>
            <a:r>
              <a:rPr lang="ru-RU" sz="2400" dirty="0"/>
              <a:t>Любви лучей лука</a:t>
            </a:r>
            <a:br>
              <a:rPr lang="ru-RU" sz="2400" dirty="0"/>
            </a:br>
            <a:r>
              <a:rPr lang="ru-RU" sz="2400" dirty="0"/>
              <a:t>Листок летит лиловый </a:t>
            </a:r>
            <a:r>
              <a:rPr lang="ru-RU" sz="2400" dirty="0" err="1"/>
              <a:t>лягунов</a:t>
            </a:r>
            <a:r>
              <a:rPr lang="ru-RU" sz="2400" dirty="0"/>
              <a:t/>
            </a:r>
            <a:br>
              <a:rPr lang="ru-RU" sz="2400" dirty="0"/>
            </a:br>
            <a:r>
              <a:rPr lang="ru-RU" sz="2400" dirty="0"/>
              <a:t>Лазурь легка</a:t>
            </a:r>
            <a:br>
              <a:rPr lang="ru-RU" sz="2400" dirty="0"/>
            </a:br>
            <a:r>
              <a:rPr lang="ru-RU" sz="2400" dirty="0"/>
              <a:t>Ломаются летуньи </a:t>
            </a:r>
            <a:r>
              <a:rPr lang="ru-RU" sz="2400" dirty="0" err="1"/>
              <a:t>листокрылы</a:t>
            </a:r>
            <a:r>
              <a:rPr lang="ru-RU" sz="2400" dirty="0"/>
              <a:t/>
            </a:r>
            <a:br>
              <a:rPr lang="ru-RU" sz="2400" dirty="0"/>
            </a:br>
            <a:r>
              <a:rPr lang="ru-RU" sz="2400" dirty="0"/>
              <a:t>Лепечут ЛОПАРИ ЛАЗОРЕВЫЕ ЛУН</a:t>
            </a:r>
            <a:br>
              <a:rPr lang="ru-RU" sz="2400" dirty="0"/>
            </a:br>
            <a:r>
              <a:rPr lang="ru-RU" sz="2400" dirty="0"/>
              <a:t>Лилейные лукавствуют </a:t>
            </a:r>
            <a:r>
              <a:rPr lang="ru-RU" sz="2400" dirty="0" err="1"/>
              <a:t>леилы</a:t>
            </a:r>
            <a:r>
              <a:rPr lang="ru-RU" sz="2400" dirty="0"/>
              <a:t/>
            </a:r>
            <a:br>
              <a:rPr lang="ru-RU" sz="2400" dirty="0"/>
            </a:br>
            <a:r>
              <a:rPr lang="ru-RU" sz="2400" dirty="0" err="1"/>
              <a:t>Лепотствует</a:t>
            </a:r>
            <a:r>
              <a:rPr lang="ru-RU" sz="2400" dirty="0"/>
              <a:t> ленивый лгун</a:t>
            </a:r>
            <a:br>
              <a:rPr lang="ru-RU" sz="2400" dirty="0"/>
            </a:br>
            <a:r>
              <a:rPr lang="ru-RU" sz="2400" dirty="0"/>
              <a:t>Ливан </a:t>
            </a:r>
            <a:r>
              <a:rPr lang="ru-RU" sz="2400" dirty="0" err="1"/>
              <a:t>лысейший</a:t>
            </a:r>
            <a:r>
              <a:rPr lang="ru-RU" sz="2400" dirty="0"/>
              <a:t> летний ларь ломая</a:t>
            </a:r>
            <a:br>
              <a:rPr lang="ru-RU" sz="2400" dirty="0"/>
            </a:br>
            <a:r>
              <a:rPr lang="ru-RU" sz="2400" dirty="0"/>
              <a:t>Литавры лозами лить лапы левизну</a:t>
            </a:r>
            <a:br>
              <a:rPr lang="ru-RU" sz="2400" dirty="0"/>
            </a:br>
            <a:r>
              <a:rPr lang="ru-RU" sz="2400" dirty="0"/>
              <a:t>Лог лексикон лак люди лая</a:t>
            </a:r>
            <a:br>
              <a:rPr lang="ru-RU" sz="2400" dirty="0"/>
            </a:br>
            <a:r>
              <a:rPr lang="ru-RU" sz="2400" dirty="0"/>
              <a:t>Любовь лавины = латы льну.</a:t>
            </a:r>
            <a:br>
              <a:rPr lang="ru-RU" sz="2400" dirty="0"/>
            </a:br>
            <a:r>
              <a:rPr lang="ru-RU" sz="2400" i="1" dirty="0"/>
              <a:t>1911</a:t>
            </a:r>
            <a:endParaRPr lang="ru-RU" sz="2400" dirty="0"/>
          </a:p>
          <a:p>
            <a:endParaRPr lang="ru-RU" sz="2400" dirty="0"/>
          </a:p>
        </p:txBody>
      </p:sp>
    </p:spTree>
    <p:extLst>
      <p:ext uri="{BB962C8B-B14F-4D97-AF65-F5344CB8AC3E}">
        <p14:creationId xmlns:p14="http://schemas.microsoft.com/office/powerpoint/2010/main" val="161007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60648"/>
            <a:ext cx="8496944" cy="6336704"/>
          </a:xfrm>
        </p:spPr>
        <p:txBody>
          <a:bodyPr>
            <a:normAutofit/>
          </a:bodyPr>
          <a:lstStyle/>
          <a:p>
            <a:r>
              <a:rPr lang="ru-RU" sz="3200" b="1" dirty="0"/>
              <a:t>Василий </a:t>
            </a:r>
            <a:r>
              <a:rPr lang="ru-RU" sz="3200" b="1" dirty="0" smtClean="0"/>
              <a:t>Каменский</a:t>
            </a:r>
          </a:p>
          <a:p>
            <a:r>
              <a:rPr lang="ru-RU" sz="3200" b="1" dirty="0"/>
              <a:t>Я</a:t>
            </a:r>
            <a:r>
              <a:rPr lang="ru-RU" sz="3200" dirty="0">
                <a:hlinkClick r:id="rId2"/>
              </a:rPr>
              <a:t>*</a:t>
            </a:r>
            <a:endParaRPr lang="ru-RU" sz="3200" dirty="0"/>
          </a:p>
          <a:p>
            <a:r>
              <a:rPr lang="ru-RU" sz="3200" dirty="0"/>
              <a:t>Излучистая</a:t>
            </a:r>
            <a:br>
              <a:rPr lang="ru-RU" sz="3200" dirty="0"/>
            </a:br>
            <a:r>
              <a:rPr lang="ru-RU" sz="3200" dirty="0"/>
              <a:t>Лучистая</a:t>
            </a:r>
            <a:br>
              <a:rPr lang="ru-RU" sz="3200" dirty="0"/>
            </a:br>
            <a:r>
              <a:rPr lang="ru-RU" sz="3200" dirty="0"/>
              <a:t>Чистая</a:t>
            </a:r>
            <a:br>
              <a:rPr lang="ru-RU" sz="3200" dirty="0"/>
            </a:br>
            <a:r>
              <a:rPr lang="ru-RU" sz="3200" dirty="0"/>
              <a:t>Истая</a:t>
            </a:r>
            <a:br>
              <a:rPr lang="ru-RU" sz="3200" dirty="0"/>
            </a:br>
            <a:r>
              <a:rPr lang="ru-RU" sz="3200" dirty="0"/>
              <a:t>Стая</a:t>
            </a:r>
            <a:br>
              <a:rPr lang="ru-RU" sz="3200" dirty="0"/>
            </a:br>
            <a:r>
              <a:rPr lang="ru-RU" sz="3200" dirty="0"/>
              <a:t>Тая</a:t>
            </a:r>
            <a:br>
              <a:rPr lang="ru-RU" sz="3200" dirty="0"/>
            </a:br>
            <a:r>
              <a:rPr lang="ru-RU" sz="3200" dirty="0" err="1"/>
              <a:t>Ая</a:t>
            </a:r>
            <a:r>
              <a:rPr lang="ru-RU" sz="3200" dirty="0"/>
              <a:t/>
            </a:r>
            <a:br>
              <a:rPr lang="ru-RU" sz="3200" dirty="0"/>
            </a:br>
            <a:r>
              <a:rPr lang="ru-RU" sz="3200" dirty="0"/>
              <a:t>Я</a:t>
            </a:r>
          </a:p>
          <a:p>
            <a:r>
              <a:rPr lang="ru-RU" sz="3200" i="1" dirty="0"/>
              <a:t>1914</a:t>
            </a:r>
            <a:endParaRPr lang="ru-RU" sz="3200" dirty="0"/>
          </a:p>
          <a:p>
            <a:endParaRPr lang="ru-RU" b="1" dirty="0"/>
          </a:p>
          <a:p>
            <a:endParaRPr lang="ru-RU" dirty="0"/>
          </a:p>
        </p:txBody>
      </p:sp>
    </p:spTree>
    <p:extLst>
      <p:ext uri="{BB962C8B-B14F-4D97-AF65-F5344CB8AC3E}">
        <p14:creationId xmlns:p14="http://schemas.microsoft.com/office/powerpoint/2010/main" val="197920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404664"/>
            <a:ext cx="7776864" cy="5865832"/>
          </a:xfrm>
        </p:spPr>
        <p:txBody>
          <a:bodyPr>
            <a:noAutofit/>
          </a:bodyPr>
          <a:lstStyle/>
          <a:p>
            <a:pPr marL="45720" indent="0">
              <a:buNone/>
            </a:pPr>
            <a:r>
              <a:rPr lang="ru-RU" sz="4000" dirty="0"/>
              <a:t>Слово футуризм происходит от латинского «</a:t>
            </a:r>
            <a:r>
              <a:rPr lang="ru-RU" sz="4000" dirty="0" err="1"/>
              <a:t>futurum</a:t>
            </a:r>
            <a:r>
              <a:rPr lang="ru-RU" sz="4000" dirty="0"/>
              <a:t>», что в переводе означает «будущее». Под футуризмом понимают художественное авангардистское движений 1910-х — начала 1920-х гг. XX столетия. </a:t>
            </a:r>
            <a:endParaRPr lang="ru-RU" sz="4000" dirty="0"/>
          </a:p>
        </p:txBody>
      </p:sp>
    </p:spTree>
    <p:extLst>
      <p:ext uri="{BB962C8B-B14F-4D97-AF65-F5344CB8AC3E}">
        <p14:creationId xmlns:p14="http://schemas.microsoft.com/office/powerpoint/2010/main" val="246537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60648"/>
            <a:ext cx="8496944" cy="6408712"/>
          </a:xfrm>
        </p:spPr>
        <p:txBody>
          <a:bodyPr>
            <a:normAutofit fontScale="92500"/>
          </a:bodyPr>
          <a:lstStyle/>
          <a:p>
            <a:pPr marL="45720" indent="0">
              <a:buNone/>
            </a:pPr>
            <a:r>
              <a:rPr lang="ru-RU" sz="3600" dirty="0"/>
              <a:t>Изначально футуризм возник на Западе, родиной этого движения стала Италия. </a:t>
            </a:r>
            <a:endParaRPr lang="ru-RU" sz="3600" dirty="0" smtClean="0"/>
          </a:p>
          <a:p>
            <a:pPr marL="45720" indent="0">
              <a:buNone/>
            </a:pPr>
            <a:r>
              <a:rPr lang="ru-RU" sz="3600" dirty="0" smtClean="0"/>
              <a:t>Главный идеолог -итальянский </a:t>
            </a:r>
            <a:r>
              <a:rPr lang="ru-RU" sz="3600" dirty="0"/>
              <a:t>литератор </a:t>
            </a:r>
            <a:r>
              <a:rPr lang="ru-RU" sz="3600" dirty="0" err="1"/>
              <a:t>Филиппо</a:t>
            </a:r>
            <a:r>
              <a:rPr lang="ru-RU" sz="3600" dirty="0"/>
              <a:t> </a:t>
            </a:r>
            <a:r>
              <a:rPr lang="ru-RU" sz="3600" dirty="0" err="1"/>
              <a:t>Томмазо</a:t>
            </a:r>
            <a:r>
              <a:rPr lang="ru-RU" sz="3600" dirty="0"/>
              <a:t> </a:t>
            </a:r>
            <a:r>
              <a:rPr lang="ru-RU" sz="3600" dirty="0" err="1"/>
              <a:t>Маринетти</a:t>
            </a:r>
            <a:r>
              <a:rPr lang="ru-RU" sz="3600" dirty="0"/>
              <a:t>. </a:t>
            </a:r>
            <a:endParaRPr lang="ru-RU" sz="3600" dirty="0" smtClean="0"/>
          </a:p>
          <a:p>
            <a:pPr marL="45720" indent="0">
              <a:buNone/>
            </a:pPr>
            <a:r>
              <a:rPr lang="ru-RU" sz="3600" dirty="0" smtClean="0"/>
              <a:t>20 </a:t>
            </a:r>
            <a:r>
              <a:rPr lang="ru-RU" sz="3600" dirty="0"/>
              <a:t>февраля 1909 года в парижской газете «Фигаро» был опубликован «Манифест футуризма». </a:t>
            </a:r>
            <a:r>
              <a:rPr lang="ru-RU" sz="3600" dirty="0" err="1"/>
              <a:t>Маринетти</a:t>
            </a:r>
            <a:r>
              <a:rPr lang="ru-RU" sz="3600" dirty="0"/>
              <a:t> в своем манифесте декларировал о «антикультурой, антиэстетической и </a:t>
            </a:r>
            <a:r>
              <a:rPr lang="ru-RU" sz="3600" dirty="0" err="1"/>
              <a:t>антифилософской</a:t>
            </a:r>
            <a:r>
              <a:rPr lang="ru-RU" sz="3600" dirty="0"/>
              <a:t>» направленности нового течения. </a:t>
            </a:r>
            <a:endParaRPr lang="ru-RU" sz="2800" dirty="0"/>
          </a:p>
        </p:txBody>
      </p:sp>
    </p:spTree>
    <p:extLst>
      <p:ext uri="{BB962C8B-B14F-4D97-AF65-F5344CB8AC3E}">
        <p14:creationId xmlns:p14="http://schemas.microsoft.com/office/powerpoint/2010/main" val="112888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188640"/>
            <a:ext cx="6480720" cy="288032"/>
          </a:xfrm>
        </p:spPr>
        <p:txBody>
          <a:bodyPr/>
          <a:lstStyle/>
          <a:p>
            <a:pPr marL="0" indent="0" algn="ctr">
              <a:buNone/>
            </a:pPr>
            <a:r>
              <a:rPr lang="ru-RU" dirty="0" smtClean="0"/>
              <a:t>Особенности</a:t>
            </a:r>
            <a:endParaRPr lang="ru-RU" dirty="0"/>
          </a:p>
        </p:txBody>
      </p:sp>
      <p:sp>
        <p:nvSpPr>
          <p:cNvPr id="3" name="Объект 2"/>
          <p:cNvSpPr>
            <a:spLocks noGrp="1"/>
          </p:cNvSpPr>
          <p:nvPr>
            <p:ph sz="quarter" idx="13"/>
          </p:nvPr>
        </p:nvSpPr>
        <p:spPr>
          <a:xfrm>
            <a:off x="323528" y="1052736"/>
            <a:ext cx="8424936" cy="5616624"/>
          </a:xfrm>
        </p:spPr>
        <p:txBody>
          <a:bodyPr>
            <a:normAutofit/>
          </a:bodyPr>
          <a:lstStyle/>
          <a:p>
            <a:pPr marL="45720" indent="0">
              <a:buNone/>
            </a:pPr>
            <a:r>
              <a:rPr lang="ru-RU" sz="3600" dirty="0" smtClean="0"/>
              <a:t>Слова были лишены строгих рамок, логичность отсутствовала (слова </a:t>
            </a:r>
            <a:r>
              <a:rPr lang="ru-RU" sz="3600" dirty="0"/>
              <a:t>могли располагаться в любом месте страницы, слова и буквы могли разыгрывать драматические сцены на страницах </a:t>
            </a:r>
            <a:r>
              <a:rPr lang="ru-RU" sz="3600" dirty="0" smtClean="0"/>
              <a:t>произведения) </a:t>
            </a:r>
            <a:endParaRPr lang="ru-RU" sz="3600" dirty="0"/>
          </a:p>
          <a:p>
            <a:pPr marL="45720" indent="0">
              <a:buNone/>
            </a:pPr>
            <a:r>
              <a:rPr lang="ru-RU" sz="3600" dirty="0" smtClean="0">
                <a:solidFill>
                  <a:schemeClr val="accent6"/>
                </a:solidFill>
              </a:rPr>
              <a:t>слово </a:t>
            </a:r>
            <a:r>
              <a:rPr lang="ru-RU" sz="3600" dirty="0">
                <a:solidFill>
                  <a:schemeClr val="accent6"/>
                </a:solidFill>
              </a:rPr>
              <a:t>превращалось в визуальный </a:t>
            </a:r>
            <a:r>
              <a:rPr lang="ru-RU" sz="3600" dirty="0" smtClean="0">
                <a:solidFill>
                  <a:schemeClr val="accent6"/>
                </a:solidFill>
              </a:rPr>
              <a:t>знак </a:t>
            </a:r>
            <a:endParaRPr lang="ru-RU" sz="3600" dirty="0">
              <a:solidFill>
                <a:schemeClr val="accent6"/>
              </a:solidFill>
            </a:endParaRPr>
          </a:p>
        </p:txBody>
      </p:sp>
    </p:spTree>
    <p:extLst>
      <p:ext uri="{BB962C8B-B14F-4D97-AF65-F5344CB8AC3E}">
        <p14:creationId xmlns:p14="http://schemas.microsoft.com/office/powerpoint/2010/main" val="326148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640960" cy="6264696"/>
          </a:xfrm>
        </p:spPr>
        <p:txBody>
          <a:bodyPr>
            <a:noAutofit/>
          </a:bodyPr>
          <a:lstStyle/>
          <a:p>
            <a:pPr marL="45720" indent="0">
              <a:buNone/>
            </a:pPr>
            <a:r>
              <a:rPr lang="ru-RU" sz="3200" dirty="0"/>
              <a:t>Развитию футуризма в России способствовала сложившаяся социально-политическая ситуация. </a:t>
            </a:r>
            <a:endParaRPr lang="ru-RU" sz="3200" dirty="0" smtClean="0"/>
          </a:p>
          <a:p>
            <a:pPr marL="45720" indent="0">
              <a:buNone/>
            </a:pPr>
            <a:r>
              <a:rPr lang="ru-RU" sz="3200" dirty="0"/>
              <a:t>Для футуристов главным оставалась привлечение внимания любыми способами. Литературный скандал был неотъемлемой частью футуризма. </a:t>
            </a:r>
            <a:endParaRPr lang="ru-RU" sz="3200" dirty="0" smtClean="0"/>
          </a:p>
          <a:p>
            <a:pPr marL="45720" indent="0">
              <a:buNone/>
            </a:pPr>
            <a:r>
              <a:rPr lang="ru-RU" sz="3200" dirty="0"/>
              <a:t>Д</a:t>
            </a:r>
            <a:r>
              <a:rPr lang="ru-RU" sz="3200" dirty="0" smtClean="0"/>
              <a:t>ля </a:t>
            </a:r>
            <a:r>
              <a:rPr lang="ru-RU" sz="3200" dirty="0"/>
              <a:t>русских футуристов было характерным восприятие всевозможных стилей и направлений в искусстве. Русский футуризм был явлением достаточно разнородным и всеобъемлющим. </a:t>
            </a:r>
            <a:endParaRPr lang="ru-RU" sz="3200" dirty="0"/>
          </a:p>
        </p:txBody>
      </p:sp>
    </p:spTree>
    <p:extLst>
      <p:ext uri="{BB962C8B-B14F-4D97-AF65-F5344CB8AC3E}">
        <p14:creationId xmlns:p14="http://schemas.microsoft.com/office/powerpoint/2010/main" val="14125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712968" cy="6525344"/>
          </a:xfrm>
        </p:spPr>
        <p:txBody>
          <a:bodyPr/>
          <a:lstStyle/>
          <a:p>
            <a:pPr marL="45720" indent="0">
              <a:buNone/>
            </a:pPr>
            <a:r>
              <a:rPr lang="ru-RU" sz="3200" dirty="0"/>
              <a:t>В этом литературном направлении выделялись </a:t>
            </a:r>
            <a:r>
              <a:rPr lang="ru-RU" sz="3200" dirty="0">
                <a:solidFill>
                  <a:schemeClr val="accent6"/>
                </a:solidFill>
              </a:rPr>
              <a:t>четыре основные </a:t>
            </a:r>
            <a:r>
              <a:rPr lang="ru-RU" sz="3200" dirty="0" smtClean="0">
                <a:solidFill>
                  <a:schemeClr val="accent6"/>
                </a:solidFill>
              </a:rPr>
              <a:t>группировки:</a:t>
            </a:r>
          </a:p>
          <a:p>
            <a:pPr marL="45720" indent="0">
              <a:buNone/>
            </a:pPr>
            <a:endParaRPr lang="ru-RU" dirty="0"/>
          </a:p>
          <a:p>
            <a:r>
              <a:rPr lang="ru-RU" sz="2800" dirty="0"/>
              <a:t>«</a:t>
            </a:r>
            <a:r>
              <a:rPr lang="ru-RU" sz="2800" dirty="0" err="1"/>
              <a:t>Гилея</a:t>
            </a:r>
            <a:r>
              <a:rPr lang="ru-RU" sz="2800" dirty="0"/>
              <a:t>» - </a:t>
            </a:r>
            <a:r>
              <a:rPr lang="ru-RU" sz="2800" dirty="0" err="1"/>
              <a:t>кубофутуристы</a:t>
            </a:r>
            <a:r>
              <a:rPr lang="ru-RU" sz="2800" dirty="0"/>
              <a:t> (В. Хлебников, В. Маяковский, Д. </a:t>
            </a:r>
            <a:r>
              <a:rPr lang="ru-RU" sz="2800" dirty="0" err="1"/>
              <a:t>Бурлюк</a:t>
            </a:r>
            <a:r>
              <a:rPr lang="ru-RU" sz="2800" dirty="0"/>
              <a:t>, В. Каменский, А. Крученых) </a:t>
            </a:r>
            <a:endParaRPr lang="ru-RU" sz="2800" dirty="0" smtClean="0"/>
          </a:p>
          <a:p>
            <a:r>
              <a:rPr lang="ru-RU" sz="2800" dirty="0" smtClean="0"/>
              <a:t>«</a:t>
            </a:r>
            <a:r>
              <a:rPr lang="ru-RU" sz="2800" dirty="0"/>
              <a:t>Ассоциация эгофутуристов» (И. Северянин, И. Игнатьев, К. Олимпов, В. Гнедов) </a:t>
            </a:r>
            <a:endParaRPr lang="ru-RU" sz="2800" dirty="0" smtClean="0"/>
          </a:p>
          <a:p>
            <a:r>
              <a:rPr lang="ru-RU" sz="2800" dirty="0" smtClean="0"/>
              <a:t>«</a:t>
            </a:r>
            <a:r>
              <a:rPr lang="ru-RU" sz="2800" dirty="0"/>
              <a:t>Мезонин поэзии» (В. </a:t>
            </a:r>
            <a:r>
              <a:rPr lang="ru-RU" sz="2800" dirty="0" err="1"/>
              <a:t>Шершеневич</a:t>
            </a:r>
            <a:r>
              <a:rPr lang="ru-RU" sz="2800" dirty="0"/>
              <a:t>, </a:t>
            </a:r>
            <a:r>
              <a:rPr lang="ru-RU" sz="2800" dirty="0" err="1"/>
              <a:t>Хрисанф</a:t>
            </a:r>
            <a:r>
              <a:rPr lang="ru-RU" sz="2800" dirty="0"/>
              <a:t>, Р. Ивнев) </a:t>
            </a:r>
            <a:endParaRPr lang="ru-RU" sz="2800" dirty="0" smtClean="0"/>
          </a:p>
          <a:p>
            <a:r>
              <a:rPr lang="ru-RU" sz="2800" dirty="0" smtClean="0"/>
              <a:t>«</a:t>
            </a:r>
            <a:r>
              <a:rPr lang="ru-RU" sz="2800" dirty="0"/>
              <a:t>Центрифуга» (Б. Пастернак, Н. Асеев, С. Бобров, К. Большаков</a:t>
            </a:r>
            <a:r>
              <a:rPr lang="ru-RU" sz="2800" dirty="0" smtClean="0"/>
              <a:t>)</a:t>
            </a:r>
            <a:endParaRPr lang="ru-RU" sz="2800" dirty="0"/>
          </a:p>
        </p:txBody>
      </p:sp>
    </p:spTree>
    <p:extLst>
      <p:ext uri="{BB962C8B-B14F-4D97-AF65-F5344CB8AC3E}">
        <p14:creationId xmlns:p14="http://schemas.microsoft.com/office/powerpoint/2010/main" val="117456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424936" cy="6264696"/>
          </a:xfrm>
        </p:spPr>
        <p:txBody>
          <a:bodyPr>
            <a:noAutofit/>
          </a:bodyPr>
          <a:lstStyle/>
          <a:p>
            <a:r>
              <a:rPr lang="ru-RU" sz="3600" dirty="0"/>
              <a:t>Поэзия русского футуризма взаимодействовала с авангардным направлением в живописи. Многие поэты футуристы по совместительству были художниками, например, В. Хлебников, В. Каменский, В. Маяковский. В свою очередь многие художники авангардисты декларировали свои </a:t>
            </a:r>
            <a:r>
              <a:rPr lang="ru-RU" sz="3600" dirty="0" smtClean="0"/>
              <a:t>стихи</a:t>
            </a:r>
            <a:endParaRPr lang="ru-RU" sz="3600" dirty="0"/>
          </a:p>
        </p:txBody>
      </p:sp>
    </p:spTree>
    <p:extLst>
      <p:ext uri="{BB962C8B-B14F-4D97-AF65-F5344CB8AC3E}">
        <p14:creationId xmlns:p14="http://schemas.microsoft.com/office/powerpoint/2010/main" val="47794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143000"/>
          </a:xfrm>
        </p:spPr>
        <p:txBody>
          <a:bodyPr/>
          <a:lstStyle/>
          <a:p>
            <a:pPr algn="ctr"/>
            <a:r>
              <a:rPr lang="ru-RU" sz="2800" b="0" dirty="0">
                <a:effectLst/>
              </a:rPr>
              <a:t>Основные представители футуризма в литературе серебряного </a:t>
            </a:r>
            <a:r>
              <a:rPr lang="ru-RU" sz="2800" b="0" dirty="0" smtClean="0">
                <a:effectLst/>
              </a:rPr>
              <a:t>века</a:t>
            </a:r>
            <a:endParaRPr lang="ru-RU" sz="2800" dirty="0"/>
          </a:p>
        </p:txBody>
      </p:sp>
      <p:sp>
        <p:nvSpPr>
          <p:cNvPr id="3" name="Объект 2"/>
          <p:cNvSpPr>
            <a:spLocks noGrp="1"/>
          </p:cNvSpPr>
          <p:nvPr>
            <p:ph sz="quarter" idx="13"/>
          </p:nvPr>
        </p:nvSpPr>
        <p:spPr>
          <a:xfrm>
            <a:off x="107504" y="1124744"/>
            <a:ext cx="8856984" cy="5544616"/>
          </a:xfrm>
        </p:spPr>
        <p:txBody>
          <a:bodyPr>
            <a:noAutofit/>
          </a:bodyPr>
          <a:lstStyle/>
          <a:p>
            <a:r>
              <a:rPr lang="ru-RU" sz="2400" dirty="0" smtClean="0"/>
              <a:t>Владимир Владимирович Маяковский</a:t>
            </a:r>
          </a:p>
          <a:p>
            <a:r>
              <a:rPr lang="ru-RU" sz="2400" dirty="0"/>
              <a:t>Его творчество сочетало в себе </a:t>
            </a:r>
            <a:r>
              <a:rPr lang="ru-RU" sz="2400" dirty="0">
                <a:solidFill>
                  <a:schemeClr val="accent6"/>
                </a:solidFill>
              </a:rPr>
              <a:t>экспрессию,</a:t>
            </a:r>
            <a:r>
              <a:rPr lang="ru-RU" sz="2400" dirty="0"/>
              <a:t> </a:t>
            </a:r>
            <a:r>
              <a:rPr lang="ru-RU" sz="2400" dirty="0">
                <a:solidFill>
                  <a:schemeClr val="accent6"/>
                </a:solidFill>
              </a:rPr>
              <a:t>метафоричность, митинг с лиричной камерностью</a:t>
            </a:r>
            <a:r>
              <a:rPr lang="ru-RU" sz="2400" dirty="0"/>
              <a:t>, </a:t>
            </a:r>
            <a:r>
              <a:rPr lang="ru-RU" sz="2400" dirty="0">
                <a:solidFill>
                  <a:schemeClr val="accent6"/>
                </a:solidFill>
              </a:rPr>
              <a:t>богоборчество и скрытое религиозное чувство</a:t>
            </a:r>
            <a:r>
              <a:rPr lang="ru-RU" sz="2400" dirty="0"/>
              <a:t>. В поэзии Маяковского не было привычного стихотворного размера, главенствующим в его творчестве был </a:t>
            </a:r>
            <a:r>
              <a:rPr lang="ru-RU" sz="2400" dirty="0">
                <a:solidFill>
                  <a:schemeClr val="accent6"/>
                </a:solidFill>
              </a:rPr>
              <a:t>свободный стих. </a:t>
            </a:r>
            <a:endParaRPr lang="ru-RU" sz="2400" dirty="0" smtClean="0">
              <a:solidFill>
                <a:schemeClr val="accent6"/>
              </a:solidFill>
            </a:endParaRPr>
          </a:p>
          <a:p>
            <a:r>
              <a:rPr lang="ru-RU" sz="2400" dirty="0" smtClean="0"/>
              <a:t>Изначально </a:t>
            </a:r>
            <a:r>
              <a:rPr lang="ru-RU" sz="2400" dirty="0"/>
              <a:t>Маяковский поддерживал революцию и социалистический строй, позже он начал в ней разочаровываться. Маяковский принадлежал к группировке </a:t>
            </a:r>
            <a:r>
              <a:rPr lang="ru-RU" sz="2400" dirty="0" err="1"/>
              <a:t>кубофутуристов</a:t>
            </a:r>
            <a:r>
              <a:rPr lang="ru-RU" sz="2400" dirty="0"/>
              <a:t>. Отличительной чертой этой группировки от других была ее связь с живописью </a:t>
            </a:r>
            <a:r>
              <a:rPr lang="ru-RU" sz="2400" dirty="0" err="1" smtClean="0"/>
              <a:t>кубофутуризма</a:t>
            </a:r>
            <a:r>
              <a:rPr lang="ru-RU" sz="2400" dirty="0" smtClean="0"/>
              <a:t>.</a:t>
            </a:r>
            <a:endParaRPr lang="ru-RU" sz="2400" dirty="0"/>
          </a:p>
        </p:txBody>
      </p:sp>
    </p:spTree>
    <p:extLst>
      <p:ext uri="{BB962C8B-B14F-4D97-AF65-F5344CB8AC3E}">
        <p14:creationId xmlns:p14="http://schemas.microsoft.com/office/powerpoint/2010/main" val="64109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640960" cy="6480720"/>
          </a:xfrm>
        </p:spPr>
        <p:txBody>
          <a:bodyPr>
            <a:normAutofit/>
          </a:bodyPr>
          <a:lstStyle/>
          <a:p>
            <a:r>
              <a:rPr lang="ru-RU" sz="3200" dirty="0"/>
              <a:t>Игорь </a:t>
            </a:r>
            <a:r>
              <a:rPr lang="ru-RU" sz="3200" dirty="0" smtClean="0"/>
              <a:t>Северянин</a:t>
            </a:r>
          </a:p>
          <a:p>
            <a:r>
              <a:rPr lang="ru-RU" sz="3200" dirty="0"/>
              <a:t>Его считают основателем эгофутуризма. Эгофутуризм культивировал рафинированное ощущения, использование новых иностранных слов, демонстрационное себялюбие. </a:t>
            </a:r>
            <a:endParaRPr lang="ru-RU" sz="3200" dirty="0" smtClean="0"/>
          </a:p>
          <a:p>
            <a:r>
              <a:rPr lang="ru-RU" sz="3200" dirty="0"/>
              <a:t>Отличительными чертами стихов Северянина считают особенную музыкальность, необычную метрику, обилие неологизмов. Однако примерно через год Северянин покинул это общество. </a:t>
            </a:r>
            <a:endParaRPr lang="ru-RU" sz="3200" dirty="0"/>
          </a:p>
        </p:txBody>
      </p:sp>
    </p:spTree>
    <p:extLst>
      <p:ext uri="{BB962C8B-B14F-4D97-AF65-F5344CB8AC3E}">
        <p14:creationId xmlns:p14="http://schemas.microsoft.com/office/powerpoint/2010/main" val="397237015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TotalTime>
  <Words>603</Words>
  <Application>Microsoft Office PowerPoint</Application>
  <PresentationFormat>Экран (4:3)</PresentationFormat>
  <Paragraphs>42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ФУТУРИЗМ ЛИТЕРАТУРЫ СЕРЕБРЯНОГО ВЕКА</vt:lpstr>
      <vt:lpstr>Презентация PowerPoint</vt:lpstr>
      <vt:lpstr>Презентация PowerPoint</vt:lpstr>
      <vt:lpstr>Особенности</vt:lpstr>
      <vt:lpstr>Презентация PowerPoint</vt:lpstr>
      <vt:lpstr>Презентация PowerPoint</vt:lpstr>
      <vt:lpstr>Презентация PowerPoint</vt:lpstr>
      <vt:lpstr>Основные представители футуризма в литературе серебряного века</vt:lpstr>
      <vt:lpstr>Презентация PowerPoint</vt:lpstr>
      <vt:lpstr>Презентация PowerPoint</vt:lpstr>
      <vt:lpstr>Презентация PowerPoint</vt:lpstr>
      <vt:lpstr>Презентация PowerPoint</vt:lpstr>
      <vt:lpstr>"стихотворение" А. Крученых "Дыр – бул – щыл...":</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ФУТУРИЗМ ЛИТЕРАТУРЫ СЕРЕБРЯНОГО ВЕКА</dc:title>
  <dc:creator>NoutBook-L</dc:creator>
  <cp:lastModifiedBy>NoutBook-L</cp:lastModifiedBy>
  <cp:revision>12</cp:revision>
  <dcterms:created xsi:type="dcterms:W3CDTF">2020-12-09T15:08:27Z</dcterms:created>
  <dcterms:modified xsi:type="dcterms:W3CDTF">2020-12-09T15:57:21Z</dcterms:modified>
</cp:coreProperties>
</file>