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4831" r:id="rId2"/>
    <p:sldMasterId id="2147484891" r:id="rId3"/>
    <p:sldMasterId id="2147485222" r:id="rId4"/>
    <p:sldMasterId id="2147485234" r:id="rId5"/>
    <p:sldMasterId id="2147485270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0" r:id="rId8"/>
    <p:sldId id="302" r:id="rId9"/>
    <p:sldId id="303" r:id="rId10"/>
    <p:sldId id="304" r:id="rId11"/>
    <p:sldId id="263" r:id="rId12"/>
    <p:sldId id="264" r:id="rId13"/>
    <p:sldId id="291" r:id="rId14"/>
    <p:sldId id="295" r:id="rId15"/>
    <p:sldId id="281" r:id="rId16"/>
    <p:sldId id="301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579"/>
    <a:srgbClr val="9E5E00"/>
    <a:srgbClr val="0033CC"/>
    <a:srgbClr val="C07200"/>
    <a:srgbClr val="00CC00"/>
    <a:srgbClr val="4260F8"/>
    <a:srgbClr val="FFCC00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46" autoAdjust="0"/>
  </p:normalViewPr>
  <p:slideViewPr>
    <p:cSldViewPr>
      <p:cViewPr varScale="1">
        <p:scale>
          <a:sx n="45" d="100"/>
          <a:sy n="45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415C50-D9FD-4125-BCA4-42BDA9F35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EE2853-0CAF-4438-84C1-A6B0D9043CC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57BA62-96FA-4581-9D1B-7D8B3588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62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A433-E6B3-4F26-ADD8-21CE75C1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67513"/>
      </p:ext>
    </p:extLst>
  </p:cSld>
  <p:clrMapOvr>
    <a:masterClrMapping/>
  </p:clrMapOvr>
  <p:transition spd="slow" advClick="0"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3386-2A8A-49EB-B862-25E1894C7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50512"/>
      </p:ext>
    </p:extLst>
  </p:cSld>
  <p:clrMapOvr>
    <a:masterClrMapping/>
  </p:clrMapOvr>
  <p:transition spd="slow" advClick="0"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2BE2-D219-4F8E-AA0B-3F1EDDCB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72094"/>
      </p:ext>
    </p:extLst>
  </p:cSld>
  <p:clrMapOvr>
    <a:masterClrMapping/>
  </p:clrMapOvr>
  <p:transition spd="slow" advClick="0" advTm="1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233B-92F4-4D38-8415-4F4F6080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14101"/>
      </p:ext>
    </p:extLst>
  </p:cSld>
  <p:clrMapOvr>
    <a:masterClrMapping/>
  </p:clrMapOvr>
  <p:transition spd="slow" advClick="0" advTm="10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6292-43A4-4DA5-9419-32CC20E13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97238"/>
      </p:ext>
    </p:extLst>
  </p:cSld>
  <p:clrMapOvr>
    <a:masterClrMapping/>
  </p:clrMapOvr>
  <p:transition spd="slow" advClick="0" advTm="10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A21D-AB0C-44A8-8173-5717E5385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4748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5B1C-9249-4277-8D5A-8B662F53E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206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20A9-CFD8-4A9F-A4DC-D4CDDCD33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22547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A1CB-F1AF-42DB-A5A9-7C5BE7162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8161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4AAC-9AA7-4956-BAE6-60F312A49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40287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DB9B-8D2D-4FD2-84F8-DD2AC02B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9270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9535-F7F4-4B6D-96C2-7B9106E70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04793"/>
      </p:ext>
    </p:extLst>
  </p:cSld>
  <p:clrMapOvr>
    <a:masterClrMapping/>
  </p:clrMapOvr>
  <p:transition spd="slow" advClick="0" advTm="15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5B01-15B4-4DC7-96CC-D4816506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48749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E1A6-17C6-499F-B0C5-F15778CCA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07577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B826-ACD0-4109-AA7B-71FCDD032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2222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9405-4CBC-4935-BED0-EBEF25882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52985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42F9-DA93-44F9-A6D9-EA9F6721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62201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88D490-2B1D-4A42-B439-0EACC1206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79792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47A5-4922-4600-AB57-0346A467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82366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4C0CF-2AA7-4AA8-92F6-E3D19AC2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89809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0F58-DE5B-4E0B-BC77-6817100C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23379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CCE82-6702-4325-BB7A-003487B8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48486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64D3-94B3-416A-A532-9626756D8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42854"/>
      </p:ext>
    </p:extLst>
  </p:cSld>
  <p:clrMapOvr>
    <a:masterClrMapping/>
  </p:clrMapOvr>
  <p:transition spd="slow" advClick="0" advTm="15000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6684-BAAA-4B7C-B328-888E196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13941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DEC159-434D-4B56-9702-CEB00EF0E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77992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FA0240-C7AF-46AC-BFE3-6D79C245A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92180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12ABC6-214C-4F27-B7B1-FCA9912D6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65795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1452-D031-42E8-A1C9-C045D0BFD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0605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191F-EBBF-411B-B286-9947C4E9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00904"/>
      </p:ext>
    </p:extLst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DB94-E514-4E7F-9FAE-752F6F2D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47898"/>
      </p:ext>
    </p:extLst>
  </p:cSld>
  <p:clrMapOvr>
    <a:masterClrMapping/>
  </p:clrMapOvr>
  <p:transition spd="slow"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B283-3197-4ADE-9621-39110A2A7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30911"/>
      </p:ext>
    </p:extLst>
  </p:cSld>
  <p:clrMapOvr>
    <a:masterClrMapping/>
  </p:clrMapOvr>
  <p:transition spd="slow"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5330-61EC-4582-A7CE-53DAC9B2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8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6D30-2BE8-4437-9306-2ABA92C39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03030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DBEE-704E-48C0-A694-A6565B281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33237"/>
      </p:ext>
    </p:extLst>
  </p:cSld>
  <p:clrMapOvr>
    <a:masterClrMapping/>
  </p:clrMapOvr>
  <p:transition spd="slow" advClick="0" advTm="15000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62C7-140C-4671-BB09-D20388F1F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4241"/>
      </p:ext>
    </p:extLst>
  </p:cSld>
  <p:clrMapOvr>
    <a:masterClrMapping/>
  </p:clrMapOvr>
  <p:transition spd="slow"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C287-B3E9-4023-8866-F5BC72D61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04315"/>
      </p:ext>
    </p:extLst>
  </p:cSld>
  <p:clrMapOvr>
    <a:masterClrMapping/>
  </p:clrMapOvr>
  <p:transition spd="slow"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D26B-DB53-40F2-A296-3BFEF697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98276"/>
      </p:ext>
    </p:extLst>
  </p:cSld>
  <p:clrMapOvr>
    <a:masterClrMapping/>
  </p:clrMapOvr>
  <p:transition spd="slow"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1585-EB6A-476D-A31D-6A8C6920D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773"/>
      </p:ext>
    </p:extLst>
  </p:cSld>
  <p:clrMapOvr>
    <a:masterClrMapping/>
  </p:clrMapOvr>
  <p:transition spd="slow"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471D-3018-4129-AAB2-0888BF50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23366"/>
      </p:ext>
    </p:extLst>
  </p:cSld>
  <p:clrMapOvr>
    <a:masterClrMapping/>
  </p:clrMapOvr>
  <p:transition spd="slow"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7C7D-E5D2-4BDF-ABF7-A5DD8B093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6144"/>
      </p:ext>
    </p:extLst>
  </p:cSld>
  <p:clrMapOvr>
    <a:masterClrMapping/>
  </p:clrMapOvr>
  <p:transition spd="slow"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CE8B-A060-45E3-A16F-3DC1B781D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8897"/>
      </p:ext>
    </p:extLst>
  </p:cSld>
  <p:clrMapOvr>
    <a:masterClrMapping/>
  </p:clrMapOvr>
  <p:transition spd="slow"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8254-E904-4AA8-85A3-E1CB9439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01981"/>
      </p:ext>
    </p:extLst>
  </p:cSld>
  <p:clrMapOvr>
    <a:masterClrMapping/>
  </p:clrMapOvr>
  <p:transition spd="slow"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F392-5802-456D-AD2F-DEAE59D6C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67950"/>
      </p:ext>
    </p:extLst>
  </p:cSld>
  <p:clrMapOvr>
    <a:masterClrMapping/>
  </p:clrMapOvr>
  <p:transition spd="slow"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FEAE-384D-46B0-9130-5D5A1041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8468-F7DA-4BED-AEA5-91AC17F80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9732"/>
      </p:ext>
    </p:extLst>
  </p:cSld>
  <p:clrMapOvr>
    <a:masterClrMapping/>
  </p:clrMapOvr>
  <p:transition spd="slow" advClick="0" advTm="15000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7050-2DDE-49A1-847F-F73694D47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05481"/>
      </p:ext>
    </p:extLst>
  </p:cSld>
  <p:clrMapOvr>
    <a:masterClrMapping/>
  </p:clrMapOvr>
  <p:transition spd="slow"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E333-4242-47CC-9F27-90D708614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62303"/>
      </p:ext>
    </p:extLst>
  </p:cSld>
  <p:clrMapOvr>
    <a:masterClrMapping/>
  </p:clrMapOvr>
  <p:transition spd="slow"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75A8-897F-4396-AD43-7D0CC212F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7312"/>
      </p:ext>
    </p:extLst>
  </p:cSld>
  <p:clrMapOvr>
    <a:masterClrMapping/>
  </p:clrMapOvr>
  <p:transition spd="slow"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AB-3605-41DB-8F00-7379D8C2D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7376"/>
      </p:ext>
    </p:extLst>
  </p:cSld>
  <p:clrMapOvr>
    <a:masterClrMapping/>
  </p:clrMapOvr>
  <p:transition spd="slow"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9827-95D2-4A3F-85DC-12D74CFD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75366"/>
      </p:ext>
    </p:extLst>
  </p:cSld>
  <p:clrMapOvr>
    <a:masterClrMapping/>
  </p:clrMapOvr>
  <p:transition spd="slow"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0625-8861-475C-8CBC-71CE9E0A3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5157"/>
      </p:ext>
    </p:extLst>
  </p:cSld>
  <p:clrMapOvr>
    <a:masterClrMapping/>
  </p:clrMapOvr>
  <p:transition spd="slow"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7459-A538-49CA-8084-ED3FA3076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66607"/>
      </p:ext>
    </p:extLst>
  </p:cSld>
  <p:clrMapOvr>
    <a:masterClrMapping/>
  </p:clrMapOvr>
  <p:transition spd="slow"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529F-93E7-47FA-AC3B-7B38E8BE8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77750"/>
      </p:ext>
    </p:extLst>
  </p:cSld>
  <p:clrMapOvr>
    <a:masterClrMapping/>
  </p:clrMapOvr>
  <p:transition spd="slow"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41D986B-5CB8-4661-BBAD-D71B43DB3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3154"/>
      </p:ext>
    </p:extLst>
  </p:cSld>
  <p:clrMapOvr>
    <a:masterClrMapping/>
  </p:clrMapOvr>
  <p:transition spd="slow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371FA9-E3DA-45FE-B421-FC1CD54C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1606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56C5-597F-43A3-ACAD-11AEDB1D6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85328"/>
      </p:ext>
    </p:extLst>
  </p:cSld>
  <p:clrMapOvr>
    <a:masterClrMapping/>
  </p:clrMapOvr>
  <p:transition spd="slow" advClick="0" advTm="15000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C382B5-C531-4C98-9CAD-D77754257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0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EEDE6B-C2E0-468E-87C0-3F0DDB72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81424"/>
      </p:ext>
    </p:extLst>
  </p:cSld>
  <p:clrMapOvr>
    <a:masterClrMapping/>
  </p:clrMapOvr>
  <p:transition spd="slow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AC038-3A55-400A-A6AB-4F43E0BE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10530"/>
      </p:ext>
    </p:extLst>
  </p:cSld>
  <p:clrMapOvr>
    <a:masterClrMapping/>
  </p:clrMapOvr>
  <p:transition spd="slow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A7683-774B-4900-A3E9-4672E292C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3703"/>
      </p:ext>
    </p:extLst>
  </p:cSld>
  <p:clrMapOvr>
    <a:masterClrMapping/>
  </p:clrMapOvr>
  <p:transition spd="slow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4ED6-46DB-463F-B983-E9923439E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32350"/>
      </p:ext>
    </p:extLst>
  </p:cSld>
  <p:clrMapOvr>
    <a:masterClrMapping/>
  </p:clrMapOvr>
  <p:transition spd="slow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9A0238-ACC7-48A6-BAEE-FEDEDFFB8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9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ED1AF5-F16B-4031-BA78-F1EE994B0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7094"/>
      </p:ext>
    </p:extLst>
  </p:cSld>
  <p:clrMapOvr>
    <a:masterClrMapping/>
  </p:clrMapOvr>
  <p:transition spd="slow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BCD5-0558-4BB2-8D3C-FFE85EA6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42088"/>
      </p:ext>
    </p:extLst>
  </p:cSld>
  <p:clrMapOvr>
    <a:masterClrMapping/>
  </p:clrMapOvr>
  <p:transition spd="slow"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FD09-3726-46E6-8877-073CBFD39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77807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0552F-89E0-490E-9B15-391038120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84864"/>
      </p:ext>
    </p:extLst>
  </p:cSld>
  <p:clrMapOvr>
    <a:masterClrMapping/>
  </p:clrMapOvr>
  <p:transition spd="slow" advClick="0"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9318-E945-4522-B9B3-E7358EB5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16406"/>
      </p:ext>
    </p:extLst>
  </p:cSld>
  <p:clrMapOvr>
    <a:masterClrMapping/>
  </p:clrMapOvr>
  <p:transition spd="slow" advClick="0"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F2C0-459E-4681-A9F0-B3B8AA674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76230"/>
      </p:ext>
    </p:extLst>
  </p:cSld>
  <p:clrMapOvr>
    <a:masterClrMapping/>
  </p:clrMapOvr>
  <p:transition spd="slow" advClick="0"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B126F3-7277-4064-A62E-18EE20BC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  <p:sldLayoutId id="2147485439" r:id="rId12"/>
    <p:sldLayoutId id="2147485440" r:id="rId13"/>
  </p:sldLayoutIdLst>
  <p:transition spd="slow" advClick="0" advTm="15000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1FA92F-968B-40C0-A42E-842F58300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41" r:id="rId1"/>
    <p:sldLayoutId id="2147485403" r:id="rId2"/>
    <p:sldLayoutId id="2147485442" r:id="rId3"/>
    <p:sldLayoutId id="2147485404" r:id="rId4"/>
    <p:sldLayoutId id="2147485443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81C5764-F39C-4A28-AABD-F21C03F3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11" r:id="rId2"/>
    <p:sldLayoutId id="2147485445" r:id="rId3"/>
    <p:sldLayoutId id="2147485412" r:id="rId4"/>
    <p:sldLayoutId id="2147485446" r:id="rId5"/>
    <p:sldLayoutId id="2147485413" r:id="rId6"/>
    <p:sldLayoutId id="2147485447" r:id="rId7"/>
    <p:sldLayoutId id="2147485448" r:id="rId8"/>
    <p:sldLayoutId id="2147485449" r:id="rId9"/>
    <p:sldLayoutId id="2147485414" r:id="rId10"/>
    <p:sldLayoutId id="2147485415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CF937B-C2D3-4C8F-8BCA-7925268D4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50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6B96B3-545A-4758-B32F-1557F6B1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51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8544A4C-A84D-4282-AB01-17211BF6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36" r:id="rId7"/>
    <p:sldLayoutId id="2147485458" r:id="rId8"/>
    <p:sldLayoutId id="2147485459" r:id="rId9"/>
    <p:sldLayoutId id="2147485437" r:id="rId10"/>
    <p:sldLayoutId id="2147485438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1905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5938" y="2928938"/>
            <a:ext cx="328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382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Тема урока: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500" y="3643313"/>
            <a:ext cx="70008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D2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«Деление окружности на равные части»</a:t>
            </a:r>
          </a:p>
        </p:txBody>
      </p:sp>
      <p:pic>
        <p:nvPicPr>
          <p:cNvPr id="1026" name="Picture 2" descr="D:\Новая папка\Мои рисунки\pic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8"/>
            <a:ext cx="2857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0" y="571500"/>
            <a:ext cx="5429250" cy="16414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Геометрические построения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Ордена и медали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1285875"/>
            <a:ext cx="2254250" cy="2265363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143000"/>
            <a:ext cx="1716087" cy="2054225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85875"/>
            <a:ext cx="19986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0"/>
          <a:stretch>
            <a:fillRect/>
          </a:stretch>
        </p:blipFill>
        <p:spPr bwMode="auto">
          <a:xfrm>
            <a:off x="4857750" y="4000500"/>
            <a:ext cx="17859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3" b="2097"/>
          <a:stretch>
            <a:fillRect/>
          </a:stretch>
        </p:blipFill>
        <p:spPr bwMode="auto">
          <a:xfrm>
            <a:off x="3286125" y="4000500"/>
            <a:ext cx="1749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0"/>
            <a:ext cx="1216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86188"/>
            <a:ext cx="15001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льфия\Рабочий стол\черчение2\диск1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785813"/>
            <a:ext cx="13017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596" y="214290"/>
            <a:ext cx="607223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Автомобильные диски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1736" y="3643314"/>
            <a:ext cx="635798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Эмблемы и логотипы 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4883"/>
          <a:stretch>
            <a:fillRect/>
          </a:stretch>
        </p:blipFill>
        <p:spPr bwMode="auto">
          <a:xfrm>
            <a:off x="1714500" y="4714875"/>
            <a:ext cx="1257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14875"/>
            <a:ext cx="1292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7112" r="6897" b="5502"/>
          <a:stretch>
            <a:fillRect/>
          </a:stretch>
        </p:blipFill>
        <p:spPr bwMode="auto">
          <a:xfrm>
            <a:off x="4567238" y="4714875"/>
            <a:ext cx="1362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Альфия\Рабочий стол\черчение2\диск14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1443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7162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Documents and Settings\Альфия\Рабочий стол\черчение2\диск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857375"/>
            <a:ext cx="120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25"/>
            <a:ext cx="11414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14625"/>
            <a:ext cx="1143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14875"/>
            <a:ext cx="13350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13573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148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88" y="285750"/>
            <a:ext cx="2714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5938" y="3357563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Фланец</a:t>
            </a:r>
          </a:p>
        </p:txBody>
      </p:sp>
      <p:pic>
        <p:nvPicPr>
          <p:cNvPr id="2050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73846" r="7784" b="1334"/>
          <a:stretch>
            <a:fillRect/>
          </a:stretch>
        </p:blipFill>
        <p:spPr bwMode="auto">
          <a:xfrm>
            <a:off x="5000625" y="3929063"/>
            <a:ext cx="3571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8147" b="79324"/>
          <a:stretch>
            <a:fillRect/>
          </a:stretch>
        </p:blipFill>
        <p:spPr bwMode="auto">
          <a:xfrm>
            <a:off x="1071563" y="1643063"/>
            <a:ext cx="32416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8805" r="8017" b="26373"/>
          <a:stretch>
            <a:fillRect/>
          </a:stretch>
        </p:blipFill>
        <p:spPr bwMode="auto">
          <a:xfrm>
            <a:off x="1000125" y="4000500"/>
            <a:ext cx="34290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22108" r="4530" b="53070"/>
          <a:stretch>
            <a:fillRect/>
          </a:stretch>
        </p:blipFill>
        <p:spPr bwMode="auto">
          <a:xfrm>
            <a:off x="5286375" y="1357313"/>
            <a:ext cx="33575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43625" y="3286125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Лерка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00188" y="5929313"/>
            <a:ext cx="234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Корончатая  гайка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72125" y="5929313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Крышка аппарата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вал 1"/>
          <p:cNvSpPr>
            <a:spLocks noChangeArrowheads="1"/>
          </p:cNvSpPr>
          <p:nvPr/>
        </p:nvSpPr>
        <p:spPr bwMode="auto">
          <a:xfrm>
            <a:off x="2428875" y="1285875"/>
            <a:ext cx="4357688" cy="4286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cxnSp>
        <p:nvCxnSpPr>
          <p:cNvPr id="40963" name="Прямая соединительная линия 3"/>
          <p:cNvCxnSpPr>
            <a:cxnSpLocks noChangeShapeType="1"/>
          </p:cNvCxnSpPr>
          <p:nvPr/>
        </p:nvCxnSpPr>
        <p:spPr bwMode="auto">
          <a:xfrm rot="5400000">
            <a:off x="2215356" y="3428207"/>
            <a:ext cx="4714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4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2071688" y="3429000"/>
            <a:ext cx="4929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/>
          <p:cNvCxnSpPr>
            <a:cxnSpLocks noChangeShapeType="1"/>
            <a:stCxn id="40962" idx="2"/>
            <a:endCxn id="40962" idx="0"/>
          </p:cNvCxnSpPr>
          <p:nvPr/>
        </p:nvCxnSpPr>
        <p:spPr bwMode="auto">
          <a:xfrm rot="10800000" flipH="1">
            <a:off x="2428875" y="1285875"/>
            <a:ext cx="2178050" cy="2143125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единительная линия 10"/>
          <p:cNvCxnSpPr>
            <a:cxnSpLocks noChangeShapeType="1"/>
            <a:stCxn id="40962" idx="0"/>
            <a:endCxn id="40962" idx="6"/>
          </p:cNvCxnSpPr>
          <p:nvPr/>
        </p:nvCxnSpPr>
        <p:spPr bwMode="auto">
          <a:xfrm rot="16200000" flipH="1">
            <a:off x="4625181" y="1267619"/>
            <a:ext cx="2143125" cy="2179638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  <a:stCxn id="40962" idx="4"/>
            <a:endCxn id="40962" idx="6"/>
          </p:cNvCxnSpPr>
          <p:nvPr/>
        </p:nvCxnSpPr>
        <p:spPr bwMode="auto">
          <a:xfrm rot="5400000" flipH="1" flipV="1">
            <a:off x="4625181" y="3410744"/>
            <a:ext cx="2143125" cy="2179638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  <a:stCxn id="40962" idx="2"/>
            <a:endCxn id="40962" idx="4"/>
          </p:cNvCxnSpPr>
          <p:nvPr/>
        </p:nvCxnSpPr>
        <p:spPr bwMode="auto">
          <a:xfrm rot="10800000" flipH="1" flipV="1">
            <a:off x="2428875" y="3429000"/>
            <a:ext cx="2178050" cy="2143125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2928938" y="1071563"/>
            <a:ext cx="4071937" cy="4000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Дуга 18"/>
          <p:cNvSpPr/>
          <p:nvPr/>
        </p:nvSpPr>
        <p:spPr bwMode="auto">
          <a:xfrm rot="3572935">
            <a:off x="6211094" y="937419"/>
            <a:ext cx="657225" cy="531813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20" name="Дуга 19"/>
          <p:cNvSpPr/>
          <p:nvPr/>
        </p:nvSpPr>
        <p:spPr bwMode="auto">
          <a:xfrm rot="20497825">
            <a:off x="6424613" y="1233488"/>
            <a:ext cx="657225" cy="530225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26" name="Дуга 25"/>
          <p:cNvSpPr/>
          <p:nvPr/>
        </p:nvSpPr>
        <p:spPr bwMode="auto">
          <a:xfrm rot="15588414">
            <a:off x="2348706" y="1246982"/>
            <a:ext cx="657225" cy="531812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27" name="Дуга 26"/>
          <p:cNvSpPr/>
          <p:nvPr/>
        </p:nvSpPr>
        <p:spPr bwMode="auto">
          <a:xfrm rot="19897219">
            <a:off x="2087563" y="1338263"/>
            <a:ext cx="655637" cy="531812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cxnSp>
        <p:nvCxnSpPr>
          <p:cNvPr id="33" name="Прямая соединительная линия 32"/>
          <p:cNvCxnSpPr>
            <a:cxnSpLocks noChangeShapeType="1"/>
          </p:cNvCxnSpPr>
          <p:nvPr/>
        </p:nvCxnSpPr>
        <p:spPr bwMode="auto">
          <a:xfrm rot="16200000" flipV="1">
            <a:off x="2286000" y="1143000"/>
            <a:ext cx="4071938" cy="4071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5" name="TextBox 37"/>
          <p:cNvSpPr txBox="1">
            <a:spLocks noChangeArrowheads="1"/>
          </p:cNvSpPr>
          <p:nvPr/>
        </p:nvSpPr>
        <p:spPr bwMode="auto">
          <a:xfrm>
            <a:off x="2286000" y="142875"/>
            <a:ext cx="550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Деление окружности на 4 и 8 частей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43125" y="30718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00563" y="928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86563" y="321468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0" y="55721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28938" y="15001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15063" y="17145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6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215063" y="4786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7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643188" y="478631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8</a:t>
            </a:r>
          </a:p>
        </p:txBody>
      </p:sp>
      <p:cxnSp>
        <p:nvCxnSpPr>
          <p:cNvPr id="48" name="Прямая соединительная линия 47"/>
          <p:cNvCxnSpPr>
            <a:cxnSpLocks noChangeShapeType="1"/>
            <a:stCxn id="40962" idx="2"/>
            <a:endCxn id="40962" idx="1"/>
          </p:cNvCxnSpPr>
          <p:nvPr/>
        </p:nvCxnSpPr>
        <p:spPr bwMode="auto">
          <a:xfrm rot="10800000" flipH="1">
            <a:off x="2428875" y="1912938"/>
            <a:ext cx="638175" cy="1516062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единительная линия 49"/>
          <p:cNvCxnSpPr>
            <a:cxnSpLocks noChangeShapeType="1"/>
            <a:stCxn id="40962" idx="1"/>
            <a:endCxn id="40962" idx="0"/>
          </p:cNvCxnSpPr>
          <p:nvPr/>
        </p:nvCxnSpPr>
        <p:spPr bwMode="auto">
          <a:xfrm rot="5400000" flipH="1" flipV="1">
            <a:off x="3524250" y="828675"/>
            <a:ext cx="627063" cy="1541463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Прямая соединительная линия 51"/>
          <p:cNvCxnSpPr>
            <a:cxnSpLocks noChangeShapeType="1"/>
            <a:stCxn id="40962" idx="0"/>
            <a:endCxn id="40962" idx="7"/>
          </p:cNvCxnSpPr>
          <p:nvPr/>
        </p:nvCxnSpPr>
        <p:spPr bwMode="auto">
          <a:xfrm rot="16200000" flipH="1">
            <a:off x="5064919" y="829469"/>
            <a:ext cx="627063" cy="1539875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Прямая соединительная линия 53"/>
          <p:cNvCxnSpPr>
            <a:cxnSpLocks noChangeShapeType="1"/>
            <a:endCxn id="41" idx="1"/>
          </p:cNvCxnSpPr>
          <p:nvPr/>
        </p:nvCxnSpPr>
        <p:spPr bwMode="auto">
          <a:xfrm rot="16200000" flipH="1">
            <a:off x="5730081" y="2342357"/>
            <a:ext cx="1470025" cy="642938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Прямая соединительная линия 56"/>
          <p:cNvCxnSpPr>
            <a:cxnSpLocks noChangeShapeType="1"/>
            <a:endCxn id="40962" idx="5"/>
          </p:cNvCxnSpPr>
          <p:nvPr/>
        </p:nvCxnSpPr>
        <p:spPr bwMode="auto">
          <a:xfrm rot="5400000">
            <a:off x="5709444" y="3867944"/>
            <a:ext cx="1516063" cy="638175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Прямая соединительная линия 59"/>
          <p:cNvCxnSpPr>
            <a:cxnSpLocks noChangeShapeType="1"/>
            <a:endCxn id="40962" idx="5"/>
          </p:cNvCxnSpPr>
          <p:nvPr/>
        </p:nvCxnSpPr>
        <p:spPr bwMode="auto">
          <a:xfrm flipV="1">
            <a:off x="4572000" y="4945063"/>
            <a:ext cx="1576388" cy="627062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Прямая соединительная линия 62"/>
          <p:cNvCxnSpPr>
            <a:cxnSpLocks noChangeShapeType="1"/>
            <a:stCxn id="40962" idx="3"/>
            <a:endCxn id="40962" idx="4"/>
          </p:cNvCxnSpPr>
          <p:nvPr/>
        </p:nvCxnSpPr>
        <p:spPr bwMode="auto">
          <a:xfrm rot="16200000" flipH="1">
            <a:off x="3524251" y="4487862"/>
            <a:ext cx="627062" cy="1541463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Прямая соединительная линия 69"/>
          <p:cNvCxnSpPr>
            <a:cxnSpLocks noChangeShapeType="1"/>
            <a:stCxn id="40962" idx="3"/>
            <a:endCxn id="40962" idx="2"/>
          </p:cNvCxnSpPr>
          <p:nvPr/>
        </p:nvCxnSpPr>
        <p:spPr bwMode="auto">
          <a:xfrm rot="5400000" flipH="1">
            <a:off x="1989931" y="3867944"/>
            <a:ext cx="1516063" cy="638175"/>
          </a:xfrm>
          <a:prstGeom prst="line">
            <a:avLst/>
          </a:prstGeom>
          <a:noFill/>
          <a:ln w="317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2" name="TextBox 31"/>
          <p:cNvSpPr txBox="1">
            <a:spLocks noChangeArrowheads="1"/>
          </p:cNvSpPr>
          <p:nvPr/>
        </p:nvSpPr>
        <p:spPr bwMode="auto">
          <a:xfrm>
            <a:off x="323850" y="5805488"/>
            <a:ext cx="8351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/>
              <a:t>Осевые линии проходят через центр окружности, перпендикулярны друг другу</a:t>
            </a:r>
          </a:p>
          <a:p>
            <a:pPr eaLnBrk="1" hangingPunct="1"/>
            <a:r>
              <a:rPr lang="ru-RU" altLang="ru-RU" sz="1400"/>
              <a:t>Получение точки </a:t>
            </a:r>
            <a:r>
              <a:rPr lang="ru-RU" altLang="ru-RU" sz="1400">
                <a:solidFill>
                  <a:srgbClr val="FF0000"/>
                </a:solidFill>
              </a:rPr>
              <a:t>А</a:t>
            </a:r>
            <a:r>
              <a:rPr lang="ru-RU" altLang="ru-RU" sz="1400"/>
              <a:t>: поставить иглу циркуля в точку 1, сделать засечку. : поставить иглу циркуля в точку 2, сделать засечку.. Пересечение засечек соединить  с центром окружности и провести дальше. Аналогично получаем точку </a:t>
            </a:r>
            <a:r>
              <a:rPr lang="ru-RU" altLang="ru-RU" sz="140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40993" name="TextBox 33"/>
          <p:cNvSpPr txBox="1">
            <a:spLocks noChangeArrowheads="1"/>
          </p:cNvSpPr>
          <p:nvPr/>
        </p:nvSpPr>
        <p:spPr bwMode="auto">
          <a:xfrm>
            <a:off x="2339975" y="8366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0994" name="TextBox 34"/>
          <p:cNvSpPr txBox="1">
            <a:spLocks noChangeArrowheads="1"/>
          </p:cNvSpPr>
          <p:nvPr/>
        </p:nvSpPr>
        <p:spPr bwMode="auto">
          <a:xfrm>
            <a:off x="6948488" y="1052513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В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1143000"/>
            <a:ext cx="6286500" cy="35718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ru-RU" sz="2800" dirty="0" smtClean="0"/>
          </a:p>
          <a:p>
            <a:pPr>
              <a:lnSpc>
                <a:spcPct val="100000"/>
              </a:lnSpc>
              <a:defRPr/>
            </a:pPr>
            <a:endParaRPr lang="ru-RU" sz="2800" dirty="0" smtClean="0"/>
          </a:p>
          <a:p>
            <a:pPr>
              <a:lnSpc>
                <a:spcPct val="100000"/>
              </a:lnSpc>
              <a:defRPr/>
            </a:pPr>
            <a:endParaRPr lang="ru-RU" sz="2800" dirty="0" smtClean="0"/>
          </a:p>
          <a:p>
            <a:pPr>
              <a:lnSpc>
                <a:spcPct val="100000"/>
              </a:lnSpc>
              <a:defRPr/>
            </a:pPr>
            <a:endParaRPr lang="ru-RU" sz="2800" dirty="0" smtClean="0"/>
          </a:p>
          <a:p>
            <a:pPr>
              <a:lnSpc>
                <a:spcPct val="100000"/>
              </a:lnSpc>
              <a:defRPr/>
            </a:pPr>
            <a:endParaRPr lang="ru-RU" sz="2800" dirty="0" smtClean="0"/>
          </a:p>
          <a:p>
            <a:pPr>
              <a:lnSpc>
                <a:spcPct val="100000"/>
              </a:lnSpc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>
                <a:solidFill>
                  <a:srgbClr val="005A9E"/>
                </a:solidFill>
              </a:rPr>
              <a:t>Превращение колеса из сплошного диска  в  обод с о спицами поставило человека  перед  необходимостью распределить  спицы  в  колесе равномерно. Выполняя изображение такого   колеса,  люди  искали точные способы  с  помощью  чертежных инструментов.</a:t>
            </a:r>
            <a:endParaRPr lang="ru-RU" b="1" dirty="0" smtClean="0">
              <a:solidFill>
                <a:srgbClr val="005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000924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000" b="1" spc="150" dirty="0">
                <a:ln w="11430">
                  <a:solidFill>
                    <a:srgbClr val="0070C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Исторические сведения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2857500" y="4857750"/>
            <a:ext cx="1857375" cy="157162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857750"/>
            <a:ext cx="1643063" cy="156845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ая папка\великие мат-ки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20380" y="1857363"/>
            <a:ext cx="1749904" cy="2000265"/>
          </a:xfrm>
          <a:prstGeom prst="ellips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8688" y="6000750"/>
            <a:ext cx="3500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/>
              <a:t>Символ  </a:t>
            </a:r>
            <a:r>
              <a:rPr lang="ru-RU" altLang="ru-RU" sz="2400" b="1"/>
              <a:t>«Святой дух»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6188" y="500063"/>
            <a:ext cx="4357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А знаете ли вы, что: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5125" y="40719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Евклид</a:t>
            </a:r>
          </a:p>
        </p:txBody>
      </p:sp>
      <p:pic>
        <p:nvPicPr>
          <p:cNvPr id="3074" name="Picture 2" descr="C:\Documents and Settings\Альфия\Рабочий стол\деление окр на части\циркуль.bmp"/>
          <p:cNvPicPr>
            <a:picLocks noChangeAspect="1" noChangeArrowheads="1"/>
          </p:cNvPicPr>
          <p:nvPr/>
        </p:nvPicPr>
        <p:blipFill>
          <a:blip r:embed="rId3"/>
          <a:srcRect l="10576" t="14658" r="20677"/>
          <a:stretch>
            <a:fillRect/>
          </a:stretch>
        </p:blipFill>
        <p:spPr bwMode="auto">
          <a:xfrm>
            <a:off x="5929313" y="4714875"/>
            <a:ext cx="957262" cy="1285875"/>
          </a:xfrm>
          <a:prstGeom prst="rect">
            <a:avLst/>
          </a:prstGeom>
          <a:noFill/>
          <a:ln w="25400" cmpd="sng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3076" name="Picture 4" descr="C:\Documents and Settings\Альфия\Рабочий стол\черчение2\пифа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86313"/>
            <a:ext cx="26431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Новая папка\великие мат-ки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857232"/>
            <a:ext cx="1624013" cy="2003425"/>
          </a:xfrm>
          <a:prstGeom prst="ellipse">
            <a:avLst/>
          </a:prstGeom>
          <a:ln w="38100" cap="rnd">
            <a:solidFill>
              <a:schemeClr val="tx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Альфия\Рабочий стол\черчение2\святой дух-симв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357562"/>
            <a:ext cx="1381124" cy="1278531"/>
          </a:xfrm>
          <a:prstGeom prst="ellipse">
            <a:avLst/>
          </a:prstGeom>
          <a:ln w="28575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292893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Пифагор</a:t>
            </a:r>
          </a:p>
        </p:txBody>
      </p:sp>
      <p:pic>
        <p:nvPicPr>
          <p:cNvPr id="2052" name="Picture 4" descr="C:\Documents and Settings\Альфия\Рабочий стол\черчение2\святой дух-символ.jp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1285883" cy="1295413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714875"/>
            <a:ext cx="17081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BFBFA"/>
            </a:gs>
            <a:gs pos="39999">
              <a:srgbClr val="85C2FF"/>
            </a:gs>
            <a:gs pos="70000">
              <a:srgbClr val="C4E0E9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D:\Новая папка\великие мат-ки\кеплер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118303" cy="2395969"/>
          </a:xfrm>
          <a:prstGeom prst="ellipse">
            <a:avLst/>
          </a:prstGeom>
          <a:ln w="38100" cap="rnd">
            <a:solidFill>
              <a:srgbClr val="4260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16690" t="3018"/>
          <a:stretch>
            <a:fillRect/>
          </a:stretch>
        </p:blipFill>
        <p:spPr bwMode="auto">
          <a:xfrm>
            <a:off x="3143240" y="2214554"/>
            <a:ext cx="2437128" cy="2241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34740" r="33052" b="35432"/>
          <a:stretch>
            <a:fillRect/>
          </a:stretch>
        </p:blipFill>
        <p:spPr bwMode="auto">
          <a:xfrm rot="-779717">
            <a:off x="300038" y="5734050"/>
            <a:ext cx="776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Documents and Settings\Альфия\Рабочий стол\черчение2\1.jpg"/>
          <p:cNvPicPr>
            <a:picLocks noChangeAspect="1" noChangeArrowheads="1"/>
          </p:cNvPicPr>
          <p:nvPr/>
        </p:nvPicPr>
        <p:blipFill>
          <a:blip r:embed="rId5" cstate="print"/>
          <a:srcRect l="2293" t="16950" r="24343" b="6779"/>
          <a:stretch>
            <a:fillRect/>
          </a:stretch>
        </p:blipFill>
        <p:spPr bwMode="auto">
          <a:xfrm>
            <a:off x="6429388" y="1142984"/>
            <a:ext cx="2455350" cy="207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34871" r="67262" b="34125"/>
          <a:stretch>
            <a:fillRect/>
          </a:stretch>
        </p:blipFill>
        <p:spPr bwMode="auto">
          <a:xfrm rot="-1311826">
            <a:off x="8174038" y="5821363"/>
            <a:ext cx="7032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68674" b="67787"/>
          <a:stretch>
            <a:fillRect/>
          </a:stretch>
        </p:blipFill>
        <p:spPr bwMode="auto">
          <a:xfrm rot="-842499">
            <a:off x="8081963" y="433388"/>
            <a:ext cx="7254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3" t="70869" r="1607" b="897"/>
          <a:stretch>
            <a:fillRect/>
          </a:stretch>
        </p:blipFill>
        <p:spPr bwMode="auto">
          <a:xfrm rot="988689">
            <a:off x="2847975" y="1646238"/>
            <a:ext cx="606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 r="35741" b="67787"/>
          <a:stretch>
            <a:fillRect/>
          </a:stretch>
        </p:blipFill>
        <p:spPr bwMode="auto">
          <a:xfrm rot="-677352">
            <a:off x="2276475" y="2700338"/>
            <a:ext cx="6556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t="36443" r="1244" b="35432"/>
          <a:stretch>
            <a:fillRect/>
          </a:stretch>
        </p:blipFill>
        <p:spPr bwMode="auto">
          <a:xfrm rot="-845412">
            <a:off x="4645025" y="5221288"/>
            <a:ext cx="720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7" r="1584" b="68636"/>
          <a:stretch>
            <a:fillRect/>
          </a:stretch>
        </p:blipFill>
        <p:spPr bwMode="auto">
          <a:xfrm rot="737848">
            <a:off x="7999413" y="3219450"/>
            <a:ext cx="790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35146" r="32646" b="35863"/>
          <a:stretch>
            <a:fillRect/>
          </a:stretch>
        </p:blipFill>
        <p:spPr bwMode="auto">
          <a:xfrm>
            <a:off x="5929313" y="3214688"/>
            <a:ext cx="7858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69363" r="69090" b="1021"/>
          <a:stretch>
            <a:fillRect/>
          </a:stretch>
        </p:blipFill>
        <p:spPr bwMode="auto">
          <a:xfrm rot="1012911">
            <a:off x="5156200" y="1658938"/>
            <a:ext cx="7000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68674" b="67787"/>
          <a:stretch>
            <a:fillRect/>
          </a:stretch>
        </p:blipFill>
        <p:spPr bwMode="auto">
          <a:xfrm rot="-866089">
            <a:off x="296863" y="3436938"/>
            <a:ext cx="73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5750" y="271462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5A9E"/>
                </a:solidFill>
              </a:rPr>
              <a:t>Иоганн Кеплер</a:t>
            </a:r>
          </a:p>
          <a:p>
            <a:pPr algn="ctr" eaLnBrk="1" hangingPunct="1"/>
            <a:r>
              <a:rPr lang="ru-RU" altLang="ru-RU" sz="1600" b="1">
                <a:solidFill>
                  <a:srgbClr val="005A9E"/>
                </a:solidFill>
              </a:rPr>
              <a:t>(1571- 1630)</a:t>
            </a:r>
          </a:p>
        </p:txBody>
      </p:sp>
      <p:pic>
        <p:nvPicPr>
          <p:cNvPr id="2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3" t="70869" r="1607" b="897"/>
          <a:stretch>
            <a:fillRect/>
          </a:stretch>
        </p:blipFill>
        <p:spPr bwMode="auto">
          <a:xfrm rot="871070">
            <a:off x="3208338" y="5935663"/>
            <a:ext cx="7032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714752"/>
            <a:ext cx="2401191" cy="23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15000" r="12999" b="5262"/>
          <a:stretch>
            <a:fillRect/>
          </a:stretch>
        </p:blipFill>
        <p:spPr bwMode="auto">
          <a:xfrm>
            <a:off x="5786446" y="400050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857356" y="214290"/>
            <a:ext cx="6572296" cy="95410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«Новогодний подарок, или </a:t>
            </a:r>
          </a:p>
          <a:p>
            <a:pPr algn="ctr">
              <a:defRPr/>
            </a:pPr>
            <a:r>
              <a:rPr lang="ru-RU" sz="2800" b="1" dirty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о шестиугольных снежинках»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9F3E2"/>
            </a:gs>
            <a:gs pos="100000">
              <a:srgbClr val="F9F3E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ьфия\Рабочий стол\черчение2\портрет Дюрера.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"/>
            <a:ext cx="19605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 t="25310" r="35275" b="50751"/>
          <a:stretch>
            <a:fillRect/>
          </a:stretch>
        </p:blipFill>
        <p:spPr bwMode="auto">
          <a:xfrm>
            <a:off x="214313" y="4214813"/>
            <a:ext cx="1285875" cy="128587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льфия\Мои документы\Мои рисунки\парк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/>
          <a:stretch>
            <a:fillRect/>
          </a:stretch>
        </p:blipFill>
        <p:spPr bwMode="auto">
          <a:xfrm>
            <a:off x="857250" y="3071813"/>
            <a:ext cx="12858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31697" t="760" r="34561" b="75299"/>
          <a:stretch>
            <a:fillRect/>
          </a:stretch>
        </p:blipFill>
        <p:spPr bwMode="auto">
          <a:xfrm>
            <a:off x="5929322" y="5214950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t="72810" r="67996" b="2109"/>
          <a:stretch>
            <a:fillRect/>
          </a:stretch>
        </p:blipFill>
        <p:spPr bwMode="auto">
          <a:xfrm>
            <a:off x="5429256" y="4214818"/>
            <a:ext cx="1493675" cy="1428760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357813"/>
            <a:ext cx="1214437" cy="1214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65849" t="26623" r="1497" b="50723"/>
          <a:stretch>
            <a:fillRect/>
          </a:stretch>
        </p:blipFill>
        <p:spPr bwMode="auto">
          <a:xfrm>
            <a:off x="4714876" y="3205161"/>
            <a:ext cx="1500198" cy="1400185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 l="17500" t="1875" r="17499" b="51250"/>
          <a:stretch>
            <a:fillRect/>
          </a:stretch>
        </p:blipFill>
        <p:spPr bwMode="auto">
          <a:xfrm>
            <a:off x="7429520" y="4143380"/>
            <a:ext cx="1500198" cy="1442498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70795" r="29784" b="4282"/>
          <a:stretch>
            <a:fillRect/>
          </a:stretch>
        </p:blipFill>
        <p:spPr bwMode="auto">
          <a:xfrm>
            <a:off x="2354263" y="4214813"/>
            <a:ext cx="1217612" cy="12652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sz="quarter" idx="4294967295"/>
          </p:nvPr>
        </p:nvSpPr>
        <p:spPr>
          <a:xfrm>
            <a:off x="0" y="142852"/>
            <a:ext cx="9144000" cy="685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Орнаменты                      и узоры</a:t>
            </a:r>
            <a:endParaRPr lang="ru-RU" sz="4000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63333" t="39178" b="24429"/>
          <a:stretch>
            <a:fillRect/>
          </a:stretch>
        </p:blipFill>
        <p:spPr bwMode="auto">
          <a:xfrm>
            <a:off x="7715272" y="1071546"/>
            <a:ext cx="1000131" cy="1357321"/>
          </a:xfrm>
          <a:prstGeom prst="ellipse">
            <a:avLst/>
          </a:prstGeom>
          <a:ln w="28575" cap="rnd" cmpd="sng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1349" t="25065" r="68981" b="51951"/>
          <a:stretch>
            <a:fillRect/>
          </a:stretch>
        </p:blipFill>
        <p:spPr bwMode="auto">
          <a:xfrm>
            <a:off x="6786578" y="2928934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 cstate="print"/>
          <a:srcRect l="30982" t="50161" r="33742" b="25898"/>
          <a:stretch>
            <a:fillRect/>
          </a:stretch>
        </p:blipFill>
        <p:spPr bwMode="auto">
          <a:xfrm>
            <a:off x="6000760" y="1857364"/>
            <a:ext cx="1500198" cy="1438233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895" r="71716" b="77969"/>
          <a:stretch>
            <a:fillRect/>
          </a:stretch>
        </p:blipFill>
        <p:spPr bwMode="auto">
          <a:xfrm>
            <a:off x="4000500" y="5143500"/>
            <a:ext cx="1214438" cy="1282700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714750" y="2357438"/>
            <a:ext cx="1908175" cy="584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Альбрехт Дюрер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(1471-1528). 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 t="37973" r="63461" b="24054"/>
          <a:stretch>
            <a:fillRect/>
          </a:stretch>
        </p:blipFill>
        <p:spPr bwMode="auto">
          <a:xfrm>
            <a:off x="285720" y="1071546"/>
            <a:ext cx="1000132" cy="1285884"/>
          </a:xfrm>
          <a:prstGeom prst="ellipse">
            <a:avLst/>
          </a:prstGeom>
          <a:ln w="28575" cap="rnd">
            <a:solidFill>
              <a:srgbClr val="006600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1" t="50996" r="3783" b="26202"/>
          <a:stretch>
            <a:fillRect/>
          </a:stretch>
        </p:blipFill>
        <p:spPr bwMode="auto">
          <a:xfrm>
            <a:off x="3213100" y="3286125"/>
            <a:ext cx="1219200" cy="12541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Альфия\Рабочий стол\черчение2\орн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1285875" cy="128587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A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6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26" t="1718" b="3801"/>
          <a:stretch>
            <a:fillRect/>
          </a:stretch>
        </p:blipFill>
        <p:spPr bwMode="auto">
          <a:xfrm>
            <a:off x="4929190" y="3497190"/>
            <a:ext cx="3071834" cy="2932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4535"/>
          <a:stretch>
            <a:fillRect/>
          </a:stretch>
        </p:blipFill>
        <p:spPr bwMode="auto">
          <a:xfrm>
            <a:off x="1000125" y="2428875"/>
            <a:ext cx="2262188" cy="2643188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6250" y="1500188"/>
            <a:ext cx="45005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 Римский архитектор </a:t>
            </a:r>
            <a:r>
              <a:rPr lang="ru-RU" sz="2000" b="1" i="1" dirty="0" err="1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Ветрувий</a:t>
            </a:r>
            <a:r>
              <a:rPr lang="ru-RU" sz="2000" b="1" i="1" dirty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считал, что  при планировки  городов улицы спланировать нужно так, чтобы вдоль них не дули основные ветра.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14500" y="357188"/>
            <a:ext cx="6072188" cy="10001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E5E00"/>
                </a:solidFill>
                <a:latin typeface="Georgia" pitchFamily="18" charset="0"/>
              </a:rPr>
              <a:t>«</a:t>
            </a:r>
            <a:r>
              <a:rPr lang="ru-RU" altLang="ru-RU" sz="2800" b="1" i="1" smtClean="0">
                <a:solidFill>
                  <a:srgbClr val="9E5E00"/>
                </a:solidFill>
                <a:latin typeface="Georgia" pitchFamily="18" charset="0"/>
              </a:rPr>
              <a:t>Правильные многоугольники в природе»</a:t>
            </a:r>
            <a:endParaRPr lang="ru-RU" altLang="ru-RU" sz="2800" i="1" smtClean="0">
              <a:solidFill>
                <a:srgbClr val="9E5E00"/>
              </a:solidFill>
              <a:latin typeface="Georgia" pitchFamily="18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34820" name="Picture 43" descr="06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3573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4" descr="06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3"/>
            <a:ext cx="1377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00250"/>
            <a:ext cx="1727200" cy="1223963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3214688"/>
            <a:ext cx="1714500" cy="1214437"/>
          </a:xfrm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3725" b="12575"/>
          <a:stretch>
            <a:fillRect/>
          </a:stretch>
        </p:blipFill>
        <p:spPr>
          <a:xfrm>
            <a:off x="6357938" y="3214688"/>
            <a:ext cx="1428750" cy="1214437"/>
          </a:xfrm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7938" y="2000250"/>
            <a:ext cx="1428750" cy="1214438"/>
          </a:xfrm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b="13045"/>
          <a:stretch>
            <a:fillRect/>
          </a:stretch>
        </p:blipFill>
        <p:spPr bwMode="auto">
          <a:xfrm>
            <a:off x="6357938" y="4429125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59250"/>
            <a:ext cx="2357438" cy="1782763"/>
          </a:xfrm>
          <a:prstGeom prst="rect">
            <a:avLst/>
          </a:prstGeom>
          <a:noFill/>
          <a:ln w="19050">
            <a:solidFill>
              <a:srgbClr val="9E5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Альфия\Рабочий стол\деление окр на части\пчела.jpg"/>
          <p:cNvPicPr>
            <a:picLocks noChangeAspect="1" noChangeArrowheads="1"/>
          </p:cNvPicPr>
          <p:nvPr/>
        </p:nvPicPr>
        <p:blipFill>
          <a:blip r:embed="rId12" cstate="print"/>
          <a:srcRect t="12961" r="7143"/>
          <a:stretch>
            <a:fillRect/>
          </a:stretch>
        </p:blipFill>
        <p:spPr bwMode="auto">
          <a:xfrm rot="19219706">
            <a:off x="2161244" y="4790654"/>
            <a:ext cx="854496" cy="882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36" y="2143116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46" y="2071678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9937"/>
          <a:stretch>
            <a:fillRect/>
          </a:stretch>
        </p:blipFill>
        <p:spPr bwMode="auto">
          <a:xfrm rot="-950921">
            <a:off x="744538" y="2124075"/>
            <a:ext cx="1801812" cy="2046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213">
            <a:off x="6278563" y="2349500"/>
            <a:ext cx="21288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/>
          <a:stretch>
            <a:fillRect/>
          </a:stretch>
        </p:blipFill>
        <p:spPr bwMode="auto">
          <a:xfrm>
            <a:off x="179388" y="188913"/>
            <a:ext cx="133350" cy="4078287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5"/>
          <a:stretch>
            <a:fillRect/>
          </a:stretch>
        </p:blipFill>
        <p:spPr bwMode="auto">
          <a:xfrm>
            <a:off x="179388" y="4221163"/>
            <a:ext cx="133350" cy="25384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D:\Новая папка\фото\декада 2007 вв\PICT0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5" y="-4143375"/>
            <a:ext cx="24384000" cy="18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357422" y="714356"/>
            <a:ext cx="4643470" cy="7286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i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</a:p>
        </p:txBody>
      </p:sp>
      <p:pic>
        <p:nvPicPr>
          <p:cNvPr id="35848" name="Picture 42" descr="lini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8"/>
            <a:ext cx="3533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2" descr="lini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7188"/>
            <a:ext cx="3533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3188" y="1643063"/>
            <a:ext cx="3714750" cy="4411662"/>
          </a:xfrm>
          <a:ln w="25400">
            <a:solidFill>
              <a:srgbClr val="92D05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643188" y="5643563"/>
            <a:ext cx="3786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Собор Парижской Богоматери</a:t>
            </a:r>
          </a:p>
        </p:txBody>
      </p:sp>
      <p:sp>
        <p:nvSpPr>
          <p:cNvPr id="44" name="TextBox 43"/>
          <p:cNvSpPr txBox="1"/>
          <p:nvPr/>
        </p:nvSpPr>
        <p:spPr>
          <a:xfrm rot="20621067">
            <a:off x="1012825" y="4168775"/>
            <a:ext cx="1754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Витраж « Роза»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ьфия\Рабочий стол\черчение2\ку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1721829" cy="13970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683" r="3773" b="4211"/>
          <a:stretch>
            <a:fillRect/>
          </a:stretch>
        </p:blipFill>
        <p:spPr bwMode="auto">
          <a:xfrm>
            <a:off x="1428750" y="1285875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7179" r="3267" b="6171"/>
          <a:stretch>
            <a:fillRect/>
          </a:stretch>
        </p:blipFill>
        <p:spPr>
          <a:xfrm>
            <a:off x="2643188" y="2428875"/>
            <a:ext cx="1571625" cy="1571625"/>
          </a:xfr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643438"/>
            <a:ext cx="1633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85813"/>
            <a:ext cx="1670050" cy="219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857628"/>
            <a:ext cx="1285884" cy="1285884"/>
          </a:xfrm>
          <a:prstGeom prst="roundRect">
            <a:avLst>
              <a:gd name="adj" fmla="val 29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 t="15556"/>
          <a:stretch>
            <a:fillRect/>
          </a:stretch>
        </p:blipFill>
        <p:spPr bwMode="auto">
          <a:xfrm>
            <a:off x="1357290" y="3714752"/>
            <a:ext cx="1428760" cy="1551225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15504" r="4102" b="-777"/>
          <a:stretch>
            <a:fillRect/>
          </a:stretch>
        </p:blipFill>
        <p:spPr bwMode="auto">
          <a:xfrm>
            <a:off x="6500813" y="2071688"/>
            <a:ext cx="2357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 l="2707" t="4719" r="2911" b="4746"/>
          <a:stretch>
            <a:fillRect/>
          </a:stretch>
        </p:blipFill>
        <p:spPr bwMode="auto">
          <a:xfrm rot="1755829">
            <a:off x="7108847" y="735465"/>
            <a:ext cx="1169591" cy="1121938"/>
          </a:xfrm>
          <a:prstGeom prst="roundRect">
            <a:avLst>
              <a:gd name="adj" fmla="val 263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 cstate="print"/>
          <a:srcRect r="6249" b="6249"/>
          <a:stretch>
            <a:fillRect/>
          </a:stretch>
        </p:blipFill>
        <p:spPr bwMode="auto">
          <a:xfrm>
            <a:off x="4786314" y="3429000"/>
            <a:ext cx="13573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000100" y="285728"/>
            <a:ext cx="414340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+mn-cs"/>
              </a:rPr>
              <a:t>Декоративно-прикладное</a:t>
            </a:r>
          </a:p>
          <a:p>
            <a:pPr algn="ctr"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+mn-cs"/>
              </a:rPr>
              <a:t> искусство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3438" y="5715016"/>
            <a:ext cx="421484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cap="all" dirty="0">
                <a:ln/>
                <a:solidFill>
                  <a:srgbClr val="EE8E0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Ювелирное дело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FFFF00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FFFFA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8080"/>
        </a:dk1>
        <a:lt1>
          <a:srgbClr val="FFFFFF"/>
        </a:lt1>
        <a:dk2>
          <a:srgbClr val="49C7BB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B1E0DA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FF3300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008AB9"/>
        </a:accent6>
        <a:hlink>
          <a:srgbClr val="CC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212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Corbel</vt:lpstr>
      <vt:lpstr>Verdana</vt:lpstr>
      <vt:lpstr>Times New Roman</vt:lpstr>
      <vt:lpstr>Wingdings</vt:lpstr>
      <vt:lpstr>Wingdings 3</vt:lpstr>
      <vt:lpstr>Cambria</vt:lpstr>
      <vt:lpstr>Gill Sans MT</vt:lpstr>
      <vt:lpstr>Rockwell</vt:lpstr>
      <vt:lpstr>Georgia</vt:lpstr>
      <vt:lpstr>Оформление по умолчанию</vt:lpstr>
      <vt:lpstr>Бумажная</vt:lpstr>
      <vt:lpstr>Солнцестояние</vt:lpstr>
      <vt:lpstr>Апекс</vt:lpstr>
      <vt:lpstr>1_Апекс</vt:lpstr>
      <vt:lpstr>1_Литейная</vt:lpstr>
      <vt:lpstr>Геометрические построения</vt:lpstr>
      <vt:lpstr>Презентация PowerPoint</vt:lpstr>
      <vt:lpstr>Презентация PowerPoint</vt:lpstr>
      <vt:lpstr>Презентация PowerPoint</vt:lpstr>
      <vt:lpstr> Орнаменты                      и узоры</vt:lpstr>
      <vt:lpstr>Строительство</vt:lpstr>
      <vt:lpstr>«Правильные многоугольники в природе»</vt:lpstr>
      <vt:lpstr> Архитектура</vt:lpstr>
      <vt:lpstr>Презентация PowerPoint</vt:lpstr>
      <vt:lpstr>Ордена и медали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411</cp:revision>
  <dcterms:created xsi:type="dcterms:W3CDTF">2008-11-10T17:12:59Z</dcterms:created>
  <dcterms:modified xsi:type="dcterms:W3CDTF">2020-12-02T11:45:28Z</dcterms:modified>
</cp:coreProperties>
</file>