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  <p:sldId id="261" r:id="rId3"/>
    <p:sldId id="262" r:id="rId4"/>
    <p:sldId id="260" r:id="rId5"/>
    <p:sldId id="263" r:id="rId6"/>
    <p:sldId id="264" r:id="rId7"/>
    <p:sldId id="265" r:id="rId8"/>
    <p:sldId id="266" r:id="rId9"/>
    <p:sldId id="270" r:id="rId10"/>
    <p:sldId id="271" r:id="rId11"/>
    <p:sldId id="273" r:id="rId12"/>
    <p:sldId id="272" r:id="rId13"/>
    <p:sldId id="256" r:id="rId14"/>
    <p:sldId id="257" r:id="rId15"/>
    <p:sldId id="258" r:id="rId16"/>
    <p:sldId id="267" r:id="rId17"/>
    <p:sldId id="268" r:id="rId18"/>
    <p:sldId id="26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80920" cy="2088232"/>
          </a:xfrm>
        </p:spPr>
        <p:txBody>
          <a:bodyPr/>
          <a:lstStyle/>
          <a:p>
            <a:pPr algn="ctr"/>
            <a:r>
              <a:rPr lang="ru-RU" sz="4800" dirty="0"/>
              <a:t>Итоговое сочинение 2020-2021</a:t>
            </a:r>
            <a:br>
              <a:rPr lang="ru-RU" sz="4800" dirty="0"/>
            </a:b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731520"/>
            <a:ext cx="8640960" cy="413764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9232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512511" cy="1143000"/>
          </a:xfrm>
        </p:spPr>
        <p:txBody>
          <a:bodyPr/>
          <a:lstStyle/>
          <a:p>
            <a:pPr algn="ctr"/>
            <a:r>
              <a:rPr lang="ru-RU" sz="1800" dirty="0"/>
              <a:t>ПРИМЕР ИТОГОВОГО СОЧИНЕНИЯ 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179512" y="692696"/>
            <a:ext cx="8712968" cy="6048672"/>
          </a:xfrm>
        </p:spPr>
        <p:txBody>
          <a:bodyPr>
            <a:normAutofit fontScale="92500"/>
          </a:bodyPr>
          <a:lstStyle/>
          <a:p>
            <a:r>
              <a:rPr lang="ru-RU" sz="2000" b="1" u="sng" dirty="0" smtClean="0">
                <a:solidFill>
                  <a:schemeClr val="accent1">
                    <a:lumMod val="50000"/>
                  </a:schemeClr>
                </a:solidFill>
              </a:rPr>
              <a:t>СОГЛАСНЫ </a:t>
            </a:r>
            <a:r>
              <a:rPr lang="ru-RU" sz="2000" b="1" u="sng" dirty="0">
                <a:solidFill>
                  <a:schemeClr val="accent1">
                    <a:lumMod val="50000"/>
                  </a:schemeClr>
                </a:solidFill>
              </a:rPr>
              <a:t>ЛИ ВЫ С УТВЕРЖДЕНИЕМ, ЧТО «ЗЛЫХ ЛЮДЕЙ НЕТ НА СВЕТЕ, ЕСТЬ ТОЛЬКО ЛЮДИ НЕСЧАСТЛИВЫЕ?»</a:t>
            </a:r>
            <a:endParaRPr lang="ru-RU" sz="2000" b="1" u="sng" dirty="0"/>
          </a:p>
          <a:p>
            <a:r>
              <a:rPr lang="ru-RU" sz="2000" dirty="0"/>
              <a:t>ЧАСТЬ 1: ВСТУПЛЕНИЕ И ТЕЗИС</a:t>
            </a:r>
            <a:endParaRPr lang="ru-RU" sz="2000" dirty="0" smtClean="0"/>
          </a:p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Добро — это мощнейшая сила, которая способна спасти мир от злобы, жестокости, равнодушия и хладнокровия. Без проявления доброты, отзывчивости и сострадания жизнь человека становится невыносимой, ведь именно эти качества помогают людям не зачерстветь душой и сохранить человечность. Но что же вынуждает людей творить зло и причинять окружающим боль? Мне кажется, что именно внутренняя боль, пережитые несчастья и утраты способны уничтожить внутри человека свет и могут заставить его причинять ответное зло окружающим людям. 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74162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5976664" cy="216024"/>
          </a:xfrm>
        </p:spPr>
        <p:txBody>
          <a:bodyPr/>
          <a:lstStyle/>
          <a:p>
            <a:pPr algn="ctr"/>
            <a:r>
              <a:rPr lang="ru-RU" sz="1800" dirty="0"/>
              <a:t>АРГУМЕНТ 1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548680"/>
            <a:ext cx="8784976" cy="6120680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На страницах мировой художественной литературы писатели нередко доказывали, что несчастный человек способен творить настоящее зло. Обратимся к известному роману Ф. М. Достоевского «Преступление и наказание». Важнейшую роль в этом произведении играет Аркадий Свидригайлов – двойник Родиона Раскольникова. В начале романа мы узнаем о внутренней злобе этого человека, который хладнокровно творит жестокость. Он планировал отравить свою жену Марфу и, возможно, даже был причастен к её гибели. Кроме того, он был виновен в смерти нескольких своих крестьян, которых он мучил и избивал. Однако ближе к концу романа мы узнаем, что этот герой был глубоко несчастлив внутри. Рядом с ним не было по-настоящему близких людей, и он даже пытался искупить причинённое людям зло, а потому жертвовал деньги Соне и сиротам. В конце произведения герой кончает жизнь самоубийством, и это ещё раз показывает, насколько он был несчастлив в глубине души. Ф. М. Достоевский подводит нас к выводу, что злоба — это понятие относительное, и чаще всего она возникает внутри того, кто очень несчастлив. 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36689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6512511" cy="424984"/>
          </a:xfrm>
        </p:spPr>
        <p:txBody>
          <a:bodyPr/>
          <a:lstStyle/>
          <a:p>
            <a:pPr algn="ctr"/>
            <a:r>
              <a:rPr lang="ru-RU" sz="1800" dirty="0"/>
              <a:t>АРГУМЕНТ 2 И ЗАКЛЮЧЕНИЕ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620688"/>
            <a:ext cx="8568952" cy="5976664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Обратимся к роману М. А. Булгакова «Мастер и Маргарита», в котором писатель показывает, что зло не может существовать само по себе. Настоящим воплощением добра в этом произведении является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</a:rPr>
              <a:t>Иешуа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Га-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</a:rPr>
              <a:t>Ноцри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, которого считают прообразом Христа. Этот герой проповедует добро всему миру и призывает людей быть милосердными по отношению друг к другу. «Злых людей нет на свете, есть только люди несчастливые», — так считает Га-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</a:rPr>
              <a:t>Ноцри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, целью которого является сделать мир светлее и счастливее. М. А. Булгаков на примере своего героя доказывает, что злоба и несчастье неразрывно связаны, ведь именно внутренняя горечь, обида и боль вынуждают человека быть жестоким и агрессивным. 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Таким образом, каждый из нас должен стремиться быть счастливым, наполнять себя радостью и светом, ведь тогда не захочется причинять остальным людям боль и зло. Лишь тот, кто несчастлив в глубине своей души, опасен для окружающих и распространяет зло вокруг себя. 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(370 слов)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7917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980728"/>
            <a:ext cx="85689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НАПРАВЛЕНИЯ 2020-2021 года</a:t>
            </a:r>
          </a:p>
          <a:p>
            <a:endParaRPr lang="ru-RU" sz="4000" dirty="0"/>
          </a:p>
          <a:p>
            <a:pPr marL="342900" indent="-342900">
              <a:buAutoNum type="arabicPeriod"/>
            </a:pPr>
            <a:r>
              <a:rPr lang="ru-RU" sz="4000" dirty="0" smtClean="0"/>
              <a:t>«Забвению </a:t>
            </a:r>
            <a:r>
              <a:rPr lang="ru-RU" sz="4000" dirty="0"/>
              <a:t>не </a:t>
            </a:r>
            <a:r>
              <a:rPr lang="ru-RU" sz="4000" dirty="0" smtClean="0"/>
              <a:t>подлежит»</a:t>
            </a:r>
          </a:p>
          <a:p>
            <a:pPr marL="342900" indent="-342900">
              <a:buAutoNum type="arabicPeriod"/>
            </a:pPr>
            <a:r>
              <a:rPr lang="ru-RU" sz="4000" dirty="0" smtClean="0"/>
              <a:t>«Я и другие»</a:t>
            </a:r>
          </a:p>
          <a:p>
            <a:pPr marL="342900" indent="-342900">
              <a:buAutoNum type="arabicPeriod"/>
            </a:pPr>
            <a:r>
              <a:rPr lang="ru-RU" sz="4000" dirty="0" smtClean="0"/>
              <a:t>«Время перемен»</a:t>
            </a:r>
          </a:p>
          <a:p>
            <a:pPr marL="342900" indent="-342900">
              <a:buAutoNum type="arabicPeriod"/>
            </a:pPr>
            <a:r>
              <a:rPr lang="ru-RU" sz="4000" dirty="0" smtClean="0"/>
              <a:t>«Разговор с собой»</a:t>
            </a:r>
          </a:p>
          <a:p>
            <a:pPr marL="342900" indent="-342900">
              <a:buAutoNum type="arabicPeriod"/>
            </a:pPr>
            <a:r>
              <a:rPr lang="ru-RU" sz="4000" dirty="0" smtClean="0"/>
              <a:t>«Между прошлым и будущим: портрет моего поколения»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533825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49694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1. «Забвению не подлежит»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484784"/>
            <a:ext cx="87129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1.	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История, знаменательные даты. Историческое сознание. Память (историческая, культурная). Источники формирования исторической памяти (воспоминания современников, журналистика, литература, школа, семья). Преемственность поколений. Забвение и ответственность.  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2.	Война: горькие уроки прошлого, вечная слава героев, память народа.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3.	Люди, изменившие мир. Знаменитые предки. Великие учители человечества. Величайшие открытия и подвиги.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4.	Наука, культура, искусство (музыка, литература, архитектура и др.). Памятники культуры как основа цивилизации, развития общества.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5.	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Манкуртизм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*. Его опасность. Забвение как преступление против человечества.</a:t>
            </a:r>
          </a:p>
          <a:p>
            <a:r>
              <a:rPr lang="ru-RU" sz="2000" dirty="0" err="1">
                <a:latin typeface="Arial" pitchFamily="34" charset="0"/>
                <a:cs typeface="Arial" pitchFamily="34" charset="0"/>
              </a:rPr>
              <a:t>Манкуртизм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* - забвение, утрата исторических, культурных и т.п. связей, ценностей, национальных и нравственных ориентиров.</a:t>
            </a:r>
          </a:p>
        </p:txBody>
      </p:sp>
    </p:spTree>
    <p:extLst>
      <p:ext uri="{BB962C8B-B14F-4D97-AF65-F5344CB8AC3E}">
        <p14:creationId xmlns:p14="http://schemas.microsoft.com/office/powerpoint/2010/main" val="1683722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512511" cy="1143000"/>
          </a:xfrm>
        </p:spPr>
        <p:txBody>
          <a:bodyPr/>
          <a:lstStyle/>
          <a:p>
            <a:pPr algn="ctr"/>
            <a:r>
              <a:rPr lang="ru-RU" sz="3600" dirty="0" smtClean="0"/>
              <a:t>2.«Я </a:t>
            </a:r>
            <a:r>
              <a:rPr lang="ru-RU" sz="3600" dirty="0"/>
              <a:t>и другие»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836712"/>
            <a:ext cx="8784976" cy="583264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1.	Сходства и различиями между мной и «другими».</a:t>
            </a:r>
          </a:p>
          <a:p>
            <a:r>
              <a:rPr lang="ru-RU" dirty="0"/>
              <a:t>2.	Формы человеческих взаимоотношений</a:t>
            </a:r>
            <a:r>
              <a:rPr lang="ru-RU" dirty="0" smtClean="0"/>
              <a:t>. Взаимопонимание </a:t>
            </a:r>
            <a:r>
              <a:rPr lang="ru-RU" dirty="0"/>
              <a:t>(дружба, любовь), конкуренция, конфликт. Поиск взаимопонимания, согласия. Причины конфликтов, пути их разрешения. Диалог людей, культур.</a:t>
            </a:r>
          </a:p>
          <a:p>
            <a:r>
              <a:rPr lang="ru-RU" dirty="0"/>
              <a:t>3.	Отношение человека к «другому»: зависть, милосердие, ненависть, любовь и др.</a:t>
            </a:r>
          </a:p>
          <a:p>
            <a:r>
              <a:rPr lang="ru-RU" dirty="0"/>
              <a:t>4.	Личность (человек) и общество. Противостояние толпе (бунтарство), приспособление (компромисс, конформизм). Проблема самоопределения человека в социальной среде.  Толерантность. Эгоизм.</a:t>
            </a:r>
          </a:p>
          <a:p>
            <a:r>
              <a:rPr lang="ru-RU" dirty="0"/>
              <a:t>5.	Маленький человек, лишний человек в обществе.</a:t>
            </a:r>
          </a:p>
          <a:p>
            <a:r>
              <a:rPr lang="ru-RU" dirty="0"/>
              <a:t>Я - употребляется для обозначения себя самого в окружающей среде как личности.</a:t>
            </a:r>
          </a:p>
          <a:p>
            <a:r>
              <a:rPr lang="ru-RU" dirty="0"/>
              <a:t>Другой — это любой, кто не является мной, отличается от меня, не тождественен мне и даже противостоит мне, кого я не могу до конца понять, но в то же время этот "другой" относится, как и я, к человеческому роду, что сближает нас.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1394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6512511" cy="1143000"/>
          </a:xfrm>
        </p:spPr>
        <p:txBody>
          <a:bodyPr/>
          <a:lstStyle/>
          <a:p>
            <a:pPr algn="ctr"/>
            <a:r>
              <a:rPr lang="ru-RU" sz="3600" dirty="0" smtClean="0"/>
              <a:t>3.«Время </a:t>
            </a:r>
            <a:r>
              <a:rPr lang="ru-RU" sz="3600" dirty="0"/>
              <a:t>перемен»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196752"/>
            <a:ext cx="8568952" cy="5328592"/>
          </a:xfrm>
        </p:spPr>
        <p:txBody>
          <a:bodyPr/>
          <a:lstStyle/>
          <a:p>
            <a:r>
              <a:rPr lang="ru-RU" dirty="0"/>
              <a:t>1.	Внутренние и внешние перемены в жизни человека, их причины и последствия. Взросление, становление, старение человека.</a:t>
            </a:r>
          </a:p>
          <a:p>
            <a:r>
              <a:rPr lang="ru-RU" dirty="0"/>
              <a:t>2.	Человек в эпоху перемен. Боязнь перемен, стремление к переменам. Поведение человека во время душевных, социальных и политических изменений, нравственный выбор.</a:t>
            </a:r>
          </a:p>
          <a:p>
            <a:r>
              <a:rPr lang="ru-RU" dirty="0"/>
              <a:t>3.	Искусство (литература, музыка, архитектура) и наука как отражение культурных перемен. Влияние социальных, культурных, исторических, политических перемен на искусство, науку.</a:t>
            </a:r>
          </a:p>
          <a:p>
            <a:r>
              <a:rPr lang="ru-RU" dirty="0"/>
              <a:t>4.	Эволюция, революция, деградация. Перемены  к лучшему и худшему. Великие перемены.</a:t>
            </a:r>
          </a:p>
          <a:p>
            <a:r>
              <a:rPr lang="ru-RU" dirty="0"/>
              <a:t>5.	Сложный герой сложной эпохи.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9543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512511" cy="1143000"/>
          </a:xfrm>
        </p:spPr>
        <p:txBody>
          <a:bodyPr/>
          <a:lstStyle/>
          <a:p>
            <a:pPr algn="ctr"/>
            <a:r>
              <a:rPr lang="ru-RU" sz="3600" dirty="0" smtClean="0"/>
              <a:t>4.«Разговор </a:t>
            </a:r>
            <a:r>
              <a:rPr lang="ru-RU" sz="3600" dirty="0"/>
              <a:t>с собой»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908720"/>
            <a:ext cx="8496944" cy="5616624"/>
          </a:xfrm>
        </p:spPr>
        <p:txBody>
          <a:bodyPr/>
          <a:lstStyle/>
          <a:p>
            <a:r>
              <a:rPr lang="ru-RU" dirty="0"/>
              <a:t>1.	Что значит быть «самим собой», «оставаться собой». Уникальность человека, идентичность. </a:t>
            </a:r>
          </a:p>
          <a:p>
            <a:r>
              <a:rPr lang="ru-RU" dirty="0"/>
              <a:t>2.	Гармония с собой или душевный разлад.</a:t>
            </a:r>
          </a:p>
          <a:p>
            <a:r>
              <a:rPr lang="ru-RU" dirty="0"/>
              <a:t>3.	Рефлексия. Самопознание, самоопределение и самоанализ как путь к самосовершенствованию. Попытки понять себя, свое место в мире, предназначение, смысл жизни ( ценности, интересы, мотивы)</a:t>
            </a:r>
          </a:p>
          <a:p>
            <a:r>
              <a:rPr lang="ru-RU" dirty="0"/>
              <a:t>4.	Выявление сильных и слабых сторон собственной личности. Нормы морали. Совесть как внутренний голос человека, позволяющий сделать нравственный выбор, оценить поступки.</a:t>
            </a:r>
          </a:p>
          <a:p>
            <a:r>
              <a:rPr lang="ru-RU" dirty="0"/>
              <a:t>5.	Личный опыт и осмысление опыта других людей (например, литературных героев). Герои, влияющие на наше мировоззрение (в том числе литературные).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8835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512511" cy="1143000"/>
          </a:xfrm>
        </p:spPr>
        <p:txBody>
          <a:bodyPr/>
          <a:lstStyle/>
          <a:p>
            <a:pPr algn="ctr"/>
            <a:r>
              <a:rPr lang="ru-RU" sz="2800" dirty="0" smtClean="0"/>
              <a:t>5.«Между </a:t>
            </a:r>
            <a:r>
              <a:rPr lang="ru-RU" sz="2800" dirty="0"/>
              <a:t>прошлым и будущим: портрет моего поколения»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268760"/>
            <a:ext cx="8280920" cy="518457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1. Герой XXI века. Портрет современного человека, его жизненная позиция. Духовные ценности и нравственные ориентиры молодежи.</a:t>
            </a:r>
          </a:p>
          <a:p>
            <a:r>
              <a:rPr lang="ru-RU" dirty="0"/>
              <a:t>2. Связь поколений: сходства и различия между представителями современного поколения и их предшественниками.</a:t>
            </a:r>
          </a:p>
          <a:p>
            <a:r>
              <a:rPr lang="ru-RU" dirty="0"/>
              <a:t>3. Культурные запросы и потребности современного человека: кино, музыка, театр, литература, массовая культура.</a:t>
            </a:r>
          </a:p>
          <a:p>
            <a:r>
              <a:rPr lang="ru-RU" dirty="0"/>
              <a:t>4. Литературные пристрастия современного читателя. Герои и антигерои в современной литературе.</a:t>
            </a:r>
          </a:p>
          <a:p>
            <a:r>
              <a:rPr lang="ru-RU" dirty="0"/>
              <a:t>5. Влияние технологий на современность. </a:t>
            </a:r>
            <a:r>
              <a:rPr lang="ru-RU" dirty="0" err="1"/>
              <a:t>Цифрофой</a:t>
            </a:r>
            <a:r>
              <a:rPr lang="ru-RU" dirty="0"/>
              <a:t> человек. Поколение Z. </a:t>
            </a:r>
            <a:r>
              <a:rPr lang="ru-RU" dirty="0" err="1"/>
              <a:t>Зумеры</a:t>
            </a:r>
            <a:r>
              <a:rPr lang="ru-RU" dirty="0"/>
              <a:t>*.</a:t>
            </a:r>
          </a:p>
          <a:p>
            <a:r>
              <a:rPr lang="ru-RU" dirty="0"/>
              <a:t>6. Молодежь перед вызовами 21 века. </a:t>
            </a:r>
            <a:r>
              <a:rPr lang="ru-RU" dirty="0" smtClean="0"/>
              <a:t>Влияние </a:t>
            </a:r>
            <a:r>
              <a:rPr lang="ru-RU" dirty="0"/>
              <a:t>молодого поколения на формирование будущего мира.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7709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6512511" cy="1143000"/>
          </a:xfrm>
        </p:spPr>
        <p:txBody>
          <a:bodyPr/>
          <a:lstStyle/>
          <a:p>
            <a:pPr algn="ctr"/>
            <a:r>
              <a:rPr lang="ru-RU" dirty="0" smtClean="0"/>
              <a:t>Требования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484784"/>
            <a:ext cx="8784976" cy="4266808"/>
          </a:xfrm>
        </p:spPr>
        <p:txBody>
          <a:bodyPr>
            <a:normAutofit/>
          </a:bodyPr>
          <a:lstStyle/>
          <a:p>
            <a:pPr fontAlgn="base"/>
            <a:r>
              <a:rPr lang="ru-RU" b="1" dirty="0"/>
              <a:t>Требование № 1.  «Объем итогового сочинения</a:t>
            </a:r>
            <a:r>
              <a:rPr lang="ru-RU" b="1" dirty="0" smtClean="0"/>
              <a:t>»</a:t>
            </a:r>
            <a:r>
              <a:rPr lang="ru-RU" dirty="0" smtClean="0"/>
              <a:t>]</a:t>
            </a:r>
            <a:r>
              <a:rPr lang="ru-RU" dirty="0"/>
              <a:t>   </a:t>
            </a:r>
          </a:p>
          <a:p>
            <a:r>
              <a:rPr lang="ru-RU" dirty="0"/>
              <a:t>Рекомендуемое количество слов – от 350.</a:t>
            </a:r>
            <a:br>
              <a:rPr lang="ru-RU" dirty="0"/>
            </a:br>
            <a:r>
              <a:rPr lang="ru-RU" dirty="0"/>
              <a:t>Максимальное количество слов в сочинении не устанавливается. Если в сочинении менее 250 слов (в подсчет включаются все слова, в том числе и служебные), то выставляется «незачет» за невыполнение требования № 1 и «незачет» за работу в целом (такое сочинение не проверяется по критериям оценивания).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2124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404664"/>
            <a:ext cx="8424936" cy="6192688"/>
          </a:xfrm>
        </p:spPr>
        <p:txBody>
          <a:bodyPr>
            <a:normAutofit/>
          </a:bodyPr>
          <a:lstStyle/>
          <a:p>
            <a:r>
              <a:rPr lang="ru-RU" b="1" dirty="0"/>
              <a:t>Требование № 2.  «Самостоятельность написания итогового сочинения»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Итоговое сочинение выполняется самостоятельно. Не допускается списывание сочинения (фрагментов сочинения) из какого-либо источника или воспроизведение по памяти чужого текста (работа другого участника, текст, опубликованный в бумажном и (или) электронном виде, и др.).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Допускается прямое или косвенное цитирование с обязательной ссылкой на источник (ссылка дается в свободной форме). Объем цитирования не должен превышать объем собственного текста участника.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Если сочинение признано несамостоятельным, то выставляется «незачет» за невыполнение требования № 2 и «незачет» за работу в целом (такое сочинение не проверяется по критериям оценивания).</a:t>
            </a:r>
          </a:p>
        </p:txBody>
      </p:sp>
    </p:spTree>
    <p:extLst>
      <p:ext uri="{BB962C8B-B14F-4D97-AF65-F5344CB8AC3E}">
        <p14:creationId xmlns:p14="http://schemas.microsoft.com/office/powerpoint/2010/main" val="2901570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424936" cy="1143000"/>
          </a:xfrm>
        </p:spPr>
        <p:txBody>
          <a:bodyPr/>
          <a:lstStyle/>
          <a:p>
            <a:pPr algn="ctr"/>
            <a:r>
              <a:rPr lang="ru-RU" dirty="0" smtClean="0"/>
              <a:t>Критерии оценивания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700808"/>
            <a:ext cx="8208912" cy="489654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600" b="1" dirty="0" smtClean="0"/>
              <a:t>1. «Соответствие </a:t>
            </a:r>
            <a:r>
              <a:rPr lang="ru-RU" sz="3600" b="1" dirty="0"/>
              <a:t>теме»;</a:t>
            </a:r>
            <a:br>
              <a:rPr lang="ru-RU" sz="3600" b="1" dirty="0"/>
            </a:br>
            <a:r>
              <a:rPr lang="ru-RU" sz="3600" b="1" dirty="0" smtClean="0"/>
              <a:t>2. «Аргументация</a:t>
            </a:r>
            <a:r>
              <a:rPr lang="ru-RU" sz="3600" b="1" dirty="0"/>
              <a:t>. Привлечение литературного материала»;</a:t>
            </a:r>
            <a:br>
              <a:rPr lang="ru-RU" sz="3600" b="1" dirty="0"/>
            </a:br>
            <a:r>
              <a:rPr lang="ru-RU" sz="3600" b="1" dirty="0" smtClean="0"/>
              <a:t>3. «Композиция </a:t>
            </a:r>
            <a:r>
              <a:rPr lang="ru-RU" sz="3600" b="1" dirty="0"/>
              <a:t>и логика рассуждения»;</a:t>
            </a:r>
            <a:br>
              <a:rPr lang="ru-RU" sz="3600" b="1" dirty="0"/>
            </a:br>
            <a:r>
              <a:rPr lang="ru-RU" sz="3600" b="1" dirty="0" smtClean="0"/>
              <a:t>4. «Качество </a:t>
            </a:r>
            <a:r>
              <a:rPr lang="ru-RU" sz="3600" b="1" dirty="0"/>
              <a:t>письменной речи»;</a:t>
            </a:r>
            <a:br>
              <a:rPr lang="ru-RU" sz="3600" b="1" dirty="0"/>
            </a:br>
            <a:r>
              <a:rPr lang="ru-RU" sz="3600" b="1" dirty="0" smtClean="0"/>
              <a:t>5. «Грамотность</a:t>
            </a:r>
            <a:r>
              <a:rPr lang="ru-RU" sz="3600" b="1" dirty="0"/>
              <a:t>».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69541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620688"/>
            <a:ext cx="8496944" cy="5688632"/>
          </a:xfrm>
        </p:spPr>
        <p:txBody>
          <a:bodyPr>
            <a:noAutofit/>
          </a:bodyPr>
          <a:lstStyle/>
          <a:p>
            <a:r>
              <a:rPr lang="ru-RU" sz="2000" b="1" i="1" dirty="0"/>
              <a:t>Вступление. </a:t>
            </a:r>
          </a:p>
          <a:p>
            <a:r>
              <a:rPr lang="ru-RU" sz="2000" dirty="0"/>
              <a:t>Определяем направление будущих размышлений, подводим к тезису, обыгрываем ключевые слова темы, можно дать определение, поговорить о месте этих явлений в жизни человека и т.д.) </a:t>
            </a:r>
          </a:p>
          <a:p>
            <a:r>
              <a:rPr lang="ru-RU" sz="2000" b="1" i="1" dirty="0" smtClean="0"/>
              <a:t>Тезис</a:t>
            </a:r>
            <a:endParaRPr lang="ru-RU" sz="2000" i="1" dirty="0"/>
          </a:p>
          <a:p>
            <a:r>
              <a:rPr lang="ru-RU" sz="2000" dirty="0" smtClean="0"/>
              <a:t>Если </a:t>
            </a:r>
            <a:r>
              <a:rPr lang="ru-RU" sz="2000" dirty="0"/>
              <a:t>тема сочинения сформулирована в виде вопроса, то тезис – это ответ на вопрос. </a:t>
            </a:r>
          </a:p>
          <a:p>
            <a:r>
              <a:rPr lang="ru-RU" sz="2000" dirty="0"/>
              <a:t>Если тема сформулирована в виде метафорического высказывания, то тезис – это расшифровка высказывания. </a:t>
            </a:r>
          </a:p>
          <a:p>
            <a:r>
              <a:rPr lang="ru-RU" sz="2000" dirty="0"/>
              <a:t>Если тема сформулирована в виде цитаты, которую не нужно расшифровывать, то необходимо пересказать мысль своими словами, расширить ее, распространить. </a:t>
            </a:r>
          </a:p>
          <a:p>
            <a:r>
              <a:rPr lang="ru-RU" sz="2000" b="1" i="1" dirty="0"/>
              <a:t>Связка</a:t>
            </a:r>
          </a:p>
          <a:p>
            <a:r>
              <a:rPr lang="ru-RU" sz="2000" dirty="0"/>
              <a:t>Теперь подробнее о связке. Связка - это переход от одной мысли к другой (от одной части сочинения к другой) Необходимо плавно переходить от тезиса к аргументации, а не просто ни с того ни с сего начать говорить о конкретном произведении. </a:t>
            </a:r>
          </a:p>
          <a:p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11663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КОМПОЗИЦИЯ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1744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60648"/>
            <a:ext cx="8568952" cy="6264696"/>
          </a:xfrm>
        </p:spPr>
        <p:txBody>
          <a:bodyPr>
            <a:normAutofit/>
          </a:bodyPr>
          <a:lstStyle/>
          <a:p>
            <a:pPr lvl="0">
              <a:buClr>
                <a:srgbClr val="F14124">
                  <a:lumMod val="75000"/>
                </a:srgbClr>
              </a:buClr>
            </a:pPr>
            <a:r>
              <a:rPr lang="ru-RU" sz="1600" b="1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Микровывод</a:t>
            </a:r>
            <a:endParaRPr lang="ru-RU" sz="16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F14124">
                  <a:lumMod val="75000"/>
                </a:srgbClr>
              </a:buClr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После анализа произведения, следует подытожить свои мысли, это полезно еще и для того, чтобы ваши мысли не увели Вас в другую сторону.  </a:t>
            </a:r>
          </a:p>
          <a:p>
            <a:pPr lvl="0">
              <a:buClr>
                <a:srgbClr val="F14124">
                  <a:lumMod val="75000"/>
                </a:srgbClr>
              </a:buClr>
            </a:pPr>
            <a: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Аргументация 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в итоговом сочинении= </a:t>
            </a:r>
            <a: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анализ произведения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героя произведения или ситуации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 </a:t>
            </a:r>
          </a:p>
          <a:p>
            <a:pPr lvl="0">
              <a:buClr>
                <a:srgbClr val="F14124">
                  <a:lumMod val="75000"/>
                </a:srgbClr>
              </a:buClr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Из каких частей может состоять этот анализ: </a:t>
            </a:r>
          </a:p>
          <a:p>
            <a:pPr lvl="0">
              <a:buClr>
                <a:srgbClr val="F14124">
                  <a:lumMod val="75000"/>
                </a:srgbClr>
              </a:buClr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План анализа персонажа: </a:t>
            </a:r>
          </a:p>
          <a:p>
            <a:pPr lvl="0">
              <a:buClr>
                <a:srgbClr val="F14124">
                  <a:lumMod val="75000"/>
                </a:srgbClr>
              </a:buClr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1. </a:t>
            </a:r>
            <a: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Название произведения, </a:t>
            </a:r>
            <a:r>
              <a:rPr lang="ru-RU" sz="16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ФИО автора, имя </a:t>
            </a:r>
            <a: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героя, который будет подтверждать ваш тезис. </a:t>
            </a:r>
          </a:p>
          <a:p>
            <a:pPr lvl="0">
              <a:buClr>
                <a:srgbClr val="F14124">
                  <a:lumMod val="75000"/>
                </a:srgbClr>
              </a:buClr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2. </a:t>
            </a:r>
            <a: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Портрет героя, описание его внешности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, речи, мнение окружающих о персонаже, его индивидуальные и типические черты ( маленький человек, лишний человек, новый человек, нигилист и т.д.), социальный статус, место в системе персонажей( главный герой, второстепенный герой, эпизодический, антагонист) </a:t>
            </a:r>
          </a:p>
          <a:p>
            <a:pPr lvl="0">
              <a:buClr>
                <a:srgbClr val="F14124">
                  <a:lumMod val="75000"/>
                </a:srgbClr>
              </a:buClr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3. </a:t>
            </a:r>
            <a: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Характер персонажа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 Его нравственные характеристики. </a:t>
            </a:r>
          </a:p>
          <a:p>
            <a:pPr lvl="0">
              <a:buClr>
                <a:srgbClr val="F14124">
                  <a:lumMod val="75000"/>
                </a:srgbClr>
              </a:buClr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4. </a:t>
            </a:r>
            <a: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С какой ситуацией или выбором 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сталкивается персонаж, как себя проявляет в жизненных ситуациях, с кем или чем происходит конфликт. </a:t>
            </a:r>
          </a:p>
          <a:p>
            <a:pPr lvl="0">
              <a:buClr>
                <a:srgbClr val="F14124">
                  <a:lumMod val="75000"/>
                </a:srgbClr>
              </a:buClr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5. </a:t>
            </a:r>
            <a: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Подробный анализ ситуации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, которая является доказательством вашего тезиса. </a:t>
            </a:r>
          </a:p>
          <a:p>
            <a:pPr lvl="0">
              <a:buClr>
                <a:srgbClr val="F14124">
                  <a:lumMod val="75000"/>
                </a:srgbClr>
              </a:buClr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6. </a:t>
            </a:r>
            <a: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Мнение автора 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произведения о герое, его поступках. 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63014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6552728" cy="216024"/>
          </a:xfrm>
        </p:spPr>
        <p:txBody>
          <a:bodyPr/>
          <a:lstStyle/>
          <a:p>
            <a:pPr algn="ctr"/>
            <a:r>
              <a:rPr lang="ru-RU" sz="2800" dirty="0" smtClean="0"/>
              <a:t>Типичные ошибки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836712"/>
            <a:ext cx="8568952" cy="5760640"/>
          </a:xfrm>
        </p:spPr>
        <p:txBody>
          <a:bodyPr>
            <a:normAutofit fontScale="85000" lnSpcReduction="10000"/>
          </a:bodyPr>
          <a:lstStyle/>
          <a:p>
            <a:r>
              <a:rPr lang="ru-RU" sz="2600" dirty="0" smtClean="0"/>
              <a:t>1</a:t>
            </a:r>
            <a:r>
              <a:rPr lang="ru-RU" sz="2600" dirty="0"/>
              <a:t>) Отсутствие связок между содержательными частями </a:t>
            </a:r>
            <a:r>
              <a:rPr lang="ru-RU" sz="2600" dirty="0" err="1"/>
              <a:t>сочинения:вступлением</a:t>
            </a:r>
            <a:r>
              <a:rPr lang="ru-RU" sz="2600" dirty="0"/>
              <a:t> и заключением, основной частью сочинения и заключением</a:t>
            </a:r>
            <a:r>
              <a:rPr lang="ru-RU" sz="2600" dirty="0" smtClean="0"/>
              <a:t>.</a:t>
            </a:r>
            <a:endParaRPr lang="ru-RU" sz="2600" dirty="0"/>
          </a:p>
          <a:p>
            <a:r>
              <a:rPr lang="ru-RU" sz="2600" dirty="0"/>
              <a:t>2) Пропорциональность частей сочинения. Вступление и заключение в совокупности должны составлять не более 1/3 всего сочинения. Основная часть – 2/3</a:t>
            </a:r>
            <a:r>
              <a:rPr lang="ru-RU" sz="2600" dirty="0" smtClean="0"/>
              <a:t>.</a:t>
            </a:r>
            <a:endParaRPr lang="ru-RU" sz="2600" dirty="0"/>
          </a:p>
          <a:p>
            <a:r>
              <a:rPr lang="ru-RU" sz="2600" dirty="0"/>
              <a:t>3) Неумение строго следовать теме сочинения в ходе рассуждения</a:t>
            </a:r>
            <a:r>
              <a:rPr lang="ru-RU" sz="2600" dirty="0" smtClean="0"/>
              <a:t>.</a:t>
            </a:r>
            <a:endParaRPr lang="ru-RU" sz="2600" dirty="0"/>
          </a:p>
          <a:p>
            <a:r>
              <a:rPr lang="ru-RU" sz="2600" dirty="0"/>
              <a:t>4) Неумение композиционно выстраивать свое сочинение в соответствии с темой и основной мыслью.  </a:t>
            </a:r>
          </a:p>
          <a:p>
            <a:r>
              <a:rPr lang="ru-RU" sz="2600" dirty="0"/>
              <a:t>5) Огромное количество лишней информации во вступлении и заключении. Однако слишком короткое и необоснованное заключение – это тоже плохо. Оно должно действительно обобщать и подытоживать всю работу. Отсутствие заключения являются серьезной логической ошибкой. Заключение должно содержательно соответствовать  вступлению / теме / основному тексту сочинения. </a:t>
            </a:r>
          </a:p>
          <a:p>
            <a:pPr marL="4572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0078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836712"/>
            <a:ext cx="8568951" cy="5760640"/>
          </a:xfrm>
        </p:spPr>
        <p:txBody>
          <a:bodyPr>
            <a:noAutofit/>
          </a:bodyPr>
          <a:lstStyle/>
          <a:p>
            <a:pPr lvl="0">
              <a:buClr>
                <a:srgbClr val="F14124">
                  <a:lumMod val="75000"/>
                </a:srgbClr>
              </a:buClr>
            </a:pP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6) Отсутствие во вступлении проблемного вопроса (это сама тема) и формулировки ключевого тезиса, который будете доказывать</a:t>
            </a: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endParaRPr lang="ru-RU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F14124">
                  <a:lumMod val="75000"/>
                </a:srgbClr>
              </a:buClr>
            </a:pP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7) Нечеткое формулирование тезисов, затрудняющее их встраивание в логическую структуру сочинения; Если тезисов несколько, то не должно быть противоречия между тезисами, сформулированными в разных частях сочинения</a:t>
            </a: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endParaRPr lang="ru-RU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F14124">
                  <a:lumMod val="75000"/>
                </a:srgbClr>
              </a:buClr>
            </a:pP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8) Слабые аргументы. Являются таковыми, если не доказывают, неубедительно или поверхностно  подтверждают тезис</a:t>
            </a: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endParaRPr lang="ru-RU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F14124">
                  <a:lumMod val="75000"/>
                </a:srgbClr>
              </a:buClr>
            </a:pP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9) Необоснованные повторы одних и тех же мыслей</a:t>
            </a: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endParaRPr lang="ru-RU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F14124">
                  <a:lumMod val="75000"/>
                </a:srgbClr>
              </a:buClr>
            </a:pP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10) Ошибки в делении текста на абзацы и даже полное отсутствие абзацев</a:t>
            </a: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endParaRPr lang="ru-RU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F14124">
                  <a:lumMod val="75000"/>
                </a:srgbClr>
              </a:buClr>
            </a:pP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11) Неумение оперировать абстрактными понятиями</a:t>
            </a: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endParaRPr lang="ru-RU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F14124">
                  <a:lumMod val="75000"/>
                </a:srgbClr>
              </a:buClr>
            </a:pP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12) </a:t>
            </a:r>
            <a:r>
              <a:rPr lang="ru-RU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Неразличение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понятий «пример» и «аргумент», неумение формулировать на основе примера </a:t>
            </a:r>
            <a:r>
              <a:rPr lang="ru-RU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микровывод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, соотнесенный с выдвигаемым тезисом. </a:t>
            </a:r>
          </a:p>
          <a:p>
            <a:pPr lvl="0">
              <a:buClr>
                <a:srgbClr val="F14124">
                  <a:lumMod val="75000"/>
                </a:srgbClr>
              </a:buClr>
            </a:pPr>
            <a:endParaRPr lang="ru-RU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ru-RU" sz="5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36013"/>
            <a:ext cx="5022850" cy="792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892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629980"/>
            <a:ext cx="8568952" cy="5895364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ТЕМА: </a:t>
            </a:r>
            <a:r>
              <a:rPr lang="ru-RU" u="sng" dirty="0"/>
              <a:t>Можно ли утверждать, что время лечит? </a:t>
            </a:r>
          </a:p>
          <a:p>
            <a:r>
              <a:rPr lang="ru-RU" b="1" dirty="0"/>
              <a:t>ТЕЗИС: </a:t>
            </a:r>
            <a:r>
              <a:rPr lang="ru-RU" dirty="0"/>
              <a:t>Можно долго спорить о том, лечит время, или нет. Кто-то скажет, лечит. Кто-то скажет, нет, и все они будут правы. Это зависит от раны. Но кое-что оспаривать мы не можем – время учит. И оно является самым лучшим учителем. Время учит нас терпению и терпимости к тем, кто любит нас и кого любим мы, учит нас беречь их и ценить каждую секунду рядом с ними».</a:t>
            </a:r>
          </a:p>
          <a:p>
            <a:r>
              <a:rPr lang="ru-RU" b="1" dirty="0"/>
              <a:t>АРГУМЕНТ: </a:t>
            </a:r>
            <a:r>
              <a:rPr lang="ru-RU" dirty="0"/>
              <a:t>В </a:t>
            </a:r>
            <a:r>
              <a:rPr lang="ru-RU" dirty="0" smtClean="0"/>
              <a:t>романе-эпопее </a:t>
            </a:r>
            <a:r>
              <a:rPr lang="ru-RU" dirty="0"/>
              <a:t>Льва Николаевича Толстого «Война и мир» Наташа Ростова переживает смерть любимого человека. Она не хочет никого видеть, ни с кем разговаривать, так как считает, что никто не сможет разделить с ней ее горе. Ей не могут помочь ни врачи, ни родные. Выздоровление приносит время. Лишь оно помогло свыкнуться с мыслью о смерти любимого, притупило боль. Вслед за этим к Наташе приходит душевное спокойствие, новая любовь к Пьеру Безухову и счастье. </a:t>
            </a:r>
            <a:r>
              <a:rPr lang="ru-RU" b="1" dirty="0"/>
              <a:t>Этот пример ярко иллюстрирует, что </a:t>
            </a:r>
            <a:r>
              <a:rPr lang="ru-RU" dirty="0"/>
              <a:t>время – лучший лекарь для несчастной любви.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23728" y="260648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ОБРАЗЕЦ АРГУМЕНТА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12759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291</TotalTime>
  <Words>1344</Words>
  <Application>Microsoft Office PowerPoint</Application>
  <PresentationFormat>Экран (4:3)</PresentationFormat>
  <Paragraphs>94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Воздушный поток</vt:lpstr>
      <vt:lpstr>Итоговое сочинение 2020-2021 </vt:lpstr>
      <vt:lpstr>Требования</vt:lpstr>
      <vt:lpstr>Презентация PowerPoint</vt:lpstr>
      <vt:lpstr>Критерии оценивания</vt:lpstr>
      <vt:lpstr>Презентация PowerPoint</vt:lpstr>
      <vt:lpstr>Презентация PowerPoint</vt:lpstr>
      <vt:lpstr>Типичные ошибки</vt:lpstr>
      <vt:lpstr>Презентация PowerPoint</vt:lpstr>
      <vt:lpstr>Презентация PowerPoint</vt:lpstr>
      <vt:lpstr>ПРИМЕР ИТОГОВОГО СОЧИНЕНИЯ  </vt:lpstr>
      <vt:lpstr>АРГУМЕНТ 1</vt:lpstr>
      <vt:lpstr>АРГУМЕНТ 2 И ЗАКЛЮЧЕНИЕ</vt:lpstr>
      <vt:lpstr>Презентация PowerPoint</vt:lpstr>
      <vt:lpstr>1. «Забвению не подлежит»</vt:lpstr>
      <vt:lpstr>2.«Я и другие» </vt:lpstr>
      <vt:lpstr>3.«Время перемен» </vt:lpstr>
      <vt:lpstr>4.«Разговор с собой» </vt:lpstr>
      <vt:lpstr>5.«Между прошлым и будущим: портрет моего поколения»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NoutBook-L</cp:lastModifiedBy>
  <cp:revision>28</cp:revision>
  <dcterms:created xsi:type="dcterms:W3CDTF">2020-09-01T05:02:16Z</dcterms:created>
  <dcterms:modified xsi:type="dcterms:W3CDTF">2020-09-20T15:03:11Z</dcterms:modified>
</cp:coreProperties>
</file>