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activeX/activeX5.xml" ContentType="application/vnd.ms-office.activeX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1" r:id="rId4"/>
    <p:sldId id="272" r:id="rId5"/>
    <p:sldId id="275" r:id="rId6"/>
    <p:sldId id="276" r:id="rId7"/>
    <p:sldId id="273" r:id="rId8"/>
    <p:sldId id="258" r:id="rId9"/>
    <p:sldId id="274" r:id="rId10"/>
    <p:sldId id="277" r:id="rId11"/>
    <p:sldId id="286" r:id="rId12"/>
    <p:sldId id="287" r:id="rId13"/>
    <p:sldId id="288" r:id="rId14"/>
    <p:sldId id="259" r:id="rId15"/>
    <p:sldId id="278" r:id="rId16"/>
    <p:sldId id="279" r:id="rId17"/>
    <p:sldId id="280" r:id="rId18"/>
    <p:sldId id="281" r:id="rId19"/>
    <p:sldId id="260" r:id="rId20"/>
    <p:sldId id="282" r:id="rId21"/>
    <p:sldId id="283" r:id="rId22"/>
    <p:sldId id="284" r:id="rId23"/>
    <p:sldId id="285" r:id="rId24"/>
    <p:sldId id="261" r:id="rId25"/>
    <p:sldId id="265" r:id="rId26"/>
    <p:sldId id="266" r:id="rId27"/>
    <p:sldId id="267" r:id="rId28"/>
    <p:sldId id="269" r:id="rId29"/>
    <p:sldId id="27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7E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B87A8-3E6F-40A7-B6EC-FEB9DB8A092D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B1D85-7D2E-4349-AA1D-61C1E07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317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6.xml"/><Relationship Id="rId5" Type="http://schemas.openxmlformats.org/officeDocument/2006/relationships/control" Target="../activeX/activeX5.xml"/><Relationship Id="rId4" Type="http://schemas.openxmlformats.org/officeDocument/2006/relationships/control" Target="../activeX/activeX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71670" y="2071678"/>
            <a:ext cx="52149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Bookman Old Style" pitchFamily="18" charset="0"/>
              </a:rPr>
              <a:t>Past Tenses</a:t>
            </a:r>
            <a:endParaRPr lang="ru-RU" sz="66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9388" y="3068960"/>
            <a:ext cx="7344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/>
              <a:t>Peter</a:t>
            </a:r>
            <a:r>
              <a:rPr lang="en-US" sz="4000" b="1" i="1" dirty="0" smtClean="0">
                <a:solidFill>
                  <a:srgbClr val="FF0000"/>
                </a:solidFill>
              </a:rPr>
              <a:t> was cooking </a:t>
            </a:r>
            <a:r>
              <a:rPr lang="en-US" sz="4000" b="1" i="1" dirty="0" smtClean="0"/>
              <a:t>dinner</a:t>
            </a:r>
            <a:r>
              <a:rPr lang="en-US" sz="4000" b="1" i="1" dirty="0" smtClean="0">
                <a:solidFill>
                  <a:srgbClr val="FF0000"/>
                </a:solidFill>
              </a:rPr>
              <a:t> while </a:t>
            </a:r>
            <a:r>
              <a:rPr lang="en-US" sz="4000" b="1" i="1" dirty="0" smtClean="0"/>
              <a:t>he</a:t>
            </a:r>
            <a:r>
              <a:rPr lang="en-US" sz="4000" b="1" i="1" dirty="0" smtClean="0">
                <a:solidFill>
                  <a:srgbClr val="FF0000"/>
                </a:solidFill>
              </a:rPr>
              <a:t> was watching </a:t>
            </a:r>
            <a:r>
              <a:rPr lang="en-US" sz="4000" b="1" i="1" dirty="0" smtClean="0"/>
              <a:t>TV</a:t>
            </a:r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while</a:t>
            </a:r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prstClr val="black"/>
                </a:solidFill>
              </a:rPr>
              <a:t>- </a:t>
            </a:r>
            <a:r>
              <a:rPr lang="ru-RU" sz="4000" dirty="0">
                <a:solidFill>
                  <a:prstClr val="black"/>
                </a:solidFill>
              </a:rPr>
              <a:t>в то время как</a:t>
            </a:r>
            <a:endParaRPr lang="ru-RU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700808"/>
            <a:ext cx="828092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07325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84784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Образование </a:t>
            </a:r>
            <a:r>
              <a:rPr lang="ru-RU" sz="4000" dirty="0" err="1"/>
              <a:t>Past</a:t>
            </a:r>
            <a:r>
              <a:rPr lang="ru-RU" sz="4000" dirty="0"/>
              <a:t> </a:t>
            </a:r>
            <a:r>
              <a:rPr lang="ru-RU" sz="4000" dirty="0" err="1" smtClean="0"/>
              <a:t>Continuous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274838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I, </a:t>
            </a:r>
            <a:r>
              <a:rPr lang="en-US" sz="3600" dirty="0"/>
              <a:t>He, She, It + </a:t>
            </a:r>
            <a:r>
              <a:rPr lang="en-US" sz="3600" dirty="0">
                <a:solidFill>
                  <a:srgbClr val="FF0000"/>
                </a:solidFill>
              </a:rPr>
              <a:t>was + writing, singing, dancing 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We</a:t>
            </a:r>
            <a:r>
              <a:rPr lang="en-US" sz="3600" dirty="0"/>
              <a:t>, you, they + </a:t>
            </a:r>
            <a:r>
              <a:rPr lang="en-US" sz="3600" dirty="0">
                <a:solidFill>
                  <a:srgbClr val="FF0000"/>
                </a:solidFill>
              </a:rPr>
              <a:t>were + writing, singing, dancing </a:t>
            </a:r>
            <a:endParaRPr lang="en-US" sz="2800" dirty="0" smtClean="0"/>
          </a:p>
          <a:p>
            <a:pPr algn="ctr"/>
            <a:r>
              <a:rPr lang="ru-RU" sz="3600" dirty="0" smtClean="0"/>
              <a:t> </a:t>
            </a:r>
            <a:r>
              <a:rPr lang="en-US" sz="3600" dirty="0">
                <a:solidFill>
                  <a:srgbClr val="FF0000"/>
                </a:solidFill>
              </a:rPr>
              <a:t>was/ were </a:t>
            </a:r>
            <a:r>
              <a:rPr lang="en-US" sz="3600" dirty="0"/>
              <a:t>+ </a:t>
            </a:r>
            <a:r>
              <a:rPr lang="ru-RU" sz="3600" dirty="0"/>
              <a:t>глагол + </a:t>
            </a:r>
            <a:r>
              <a:rPr lang="en-US" sz="3600" dirty="0" err="1" smtClean="0">
                <a:solidFill>
                  <a:srgbClr val="FF0000"/>
                </a:solidFill>
              </a:rPr>
              <a:t>ing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----------------------------------------------------</a:t>
            </a: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941168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r>
              <a:rPr lang="ru-RU" sz="2800" dirty="0" err="1" smtClean="0"/>
              <a:t>He</a:t>
            </a:r>
            <a:r>
              <a:rPr lang="ru-RU" sz="2800" dirty="0" smtClean="0"/>
              <a:t> </a:t>
            </a:r>
            <a:r>
              <a:rPr lang="ru-RU" sz="2800" b="1" u="sng" dirty="0" err="1"/>
              <a:t>was</a:t>
            </a:r>
            <a:r>
              <a:rPr lang="ru-RU" sz="2800" b="1" u="sng" dirty="0"/>
              <a:t> </a:t>
            </a:r>
            <a:r>
              <a:rPr lang="ru-RU" sz="2800" b="1" u="sng" dirty="0" err="1"/>
              <a:t>telling</a:t>
            </a:r>
            <a:r>
              <a:rPr lang="ru-RU" sz="2800" b="1" u="sng" dirty="0"/>
              <a:t> </a:t>
            </a:r>
            <a:r>
              <a:rPr lang="ru-RU" sz="2800" dirty="0" err="1"/>
              <a:t>interesting</a:t>
            </a:r>
            <a:r>
              <a:rPr lang="ru-RU" sz="2800" dirty="0"/>
              <a:t> </a:t>
            </a:r>
            <a:r>
              <a:rPr lang="ru-RU" sz="2800" dirty="0" err="1"/>
              <a:t>stories</a:t>
            </a:r>
            <a:r>
              <a:rPr lang="ru-RU" sz="2800" dirty="0"/>
              <a:t> </a:t>
            </a:r>
            <a:r>
              <a:rPr lang="ru-RU" sz="2800" dirty="0" err="1"/>
              <a:t>all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time</a:t>
            </a:r>
            <a:r>
              <a:rPr lang="ru-RU" sz="2800" dirty="0"/>
              <a:t>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7928578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81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Вопросительные </a:t>
            </a:r>
            <a:r>
              <a:rPr lang="ru-RU" sz="4000" dirty="0" smtClean="0"/>
              <a:t>предложения</a:t>
            </a:r>
          </a:p>
          <a:p>
            <a:endParaRPr lang="en-US" sz="4000" dirty="0" smtClean="0"/>
          </a:p>
          <a:p>
            <a:r>
              <a:rPr lang="ru-RU" dirty="0" smtClean="0"/>
              <a:t> </a:t>
            </a:r>
            <a:r>
              <a:rPr lang="ru-RU" sz="3200" dirty="0"/>
              <a:t>Глаголы </a:t>
            </a:r>
            <a:r>
              <a:rPr lang="en-US" sz="3200" dirty="0">
                <a:solidFill>
                  <a:srgbClr val="FF0000"/>
                </a:solidFill>
              </a:rPr>
              <a:t>was/ were </a:t>
            </a:r>
            <a:r>
              <a:rPr lang="ru-RU" sz="3200" dirty="0"/>
              <a:t>ставятся в начало предложения, потом имя существительное и в конце </a:t>
            </a:r>
            <a:r>
              <a:rPr lang="ru-RU" sz="3200" dirty="0">
                <a:solidFill>
                  <a:srgbClr val="FF0000"/>
                </a:solidFill>
              </a:rPr>
              <a:t>– глагол+</a:t>
            </a:r>
            <a:r>
              <a:rPr lang="en-US" sz="3200" dirty="0" err="1">
                <a:solidFill>
                  <a:srgbClr val="FF0000"/>
                </a:solidFill>
              </a:rPr>
              <a:t>ing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Was </a:t>
            </a:r>
            <a:r>
              <a:rPr lang="en-US" sz="3200" dirty="0"/>
              <a:t>I/he/she/it </a:t>
            </a:r>
            <a:r>
              <a:rPr lang="en-US" sz="3200" dirty="0">
                <a:solidFill>
                  <a:srgbClr val="FF0000"/>
                </a:solidFill>
              </a:rPr>
              <a:t>writing, singing, dancing</a:t>
            </a:r>
            <a:r>
              <a:rPr lang="en-US" sz="3200" dirty="0" smtClean="0"/>
              <a:t>?</a:t>
            </a:r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>
                <a:solidFill>
                  <a:srgbClr val="FF0000"/>
                </a:solidFill>
              </a:rPr>
              <a:t>Were</a:t>
            </a:r>
            <a:r>
              <a:rPr lang="en-US" sz="3200" dirty="0"/>
              <a:t> we/you/they </a:t>
            </a:r>
            <a:r>
              <a:rPr lang="en-US" sz="3200" dirty="0">
                <a:solidFill>
                  <a:srgbClr val="FF0000"/>
                </a:solidFill>
              </a:rPr>
              <a:t>writing, singing, dancing</a:t>
            </a:r>
            <a:r>
              <a:rPr lang="en-US" sz="3200" dirty="0" smtClean="0"/>
              <a:t>?</a:t>
            </a:r>
          </a:p>
          <a:p>
            <a:r>
              <a:rPr lang="en-US" sz="2800" dirty="0" smtClean="0"/>
              <a:t>-----------------------------------------------------------------------</a:t>
            </a:r>
          </a:p>
          <a:p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en-US" sz="2800" b="1" u="sng" dirty="0"/>
              <a:t>Was/ were </a:t>
            </a:r>
            <a:r>
              <a:rPr lang="en-US" sz="2800" dirty="0"/>
              <a:t>+ </a:t>
            </a:r>
            <a:r>
              <a:rPr lang="ru-RU" sz="2800" dirty="0"/>
              <a:t>имя существительное + </a:t>
            </a:r>
            <a:r>
              <a:rPr lang="ru-RU" sz="2800" b="1" u="sng" dirty="0"/>
              <a:t>глагол + </a:t>
            </a:r>
            <a:r>
              <a:rPr lang="en-US" sz="2800" b="1" u="sng" dirty="0" err="1"/>
              <a:t>ing</a:t>
            </a:r>
            <a:r>
              <a:rPr lang="en-US" sz="2800" b="1" u="sng" dirty="0" smtClean="0"/>
              <a:t>?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31794515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Отрицательные </a:t>
            </a:r>
            <a:r>
              <a:rPr lang="ru-RU" sz="4000" dirty="0" smtClean="0"/>
              <a:t>предложения</a:t>
            </a:r>
          </a:p>
          <a:p>
            <a:r>
              <a:rPr lang="ru-RU" sz="4000" dirty="0" smtClean="0"/>
              <a:t> </a:t>
            </a:r>
            <a:endParaRPr lang="en-US" sz="4000" dirty="0" smtClean="0"/>
          </a:p>
          <a:p>
            <a:r>
              <a:rPr lang="ru-RU" sz="3600" dirty="0" smtClean="0"/>
              <a:t> После </a:t>
            </a:r>
            <a:r>
              <a:rPr lang="ru-RU" sz="3600" dirty="0"/>
              <a:t>вспомогательных глаголов </a:t>
            </a:r>
            <a:r>
              <a:rPr lang="en-US" sz="3600" dirty="0">
                <a:solidFill>
                  <a:srgbClr val="FF0000"/>
                </a:solidFill>
              </a:rPr>
              <a:t>was/ were </a:t>
            </a:r>
            <a:r>
              <a:rPr lang="ru-RU" sz="3600" dirty="0"/>
              <a:t>ставится частица </a:t>
            </a:r>
            <a:r>
              <a:rPr lang="en-US" sz="3600" dirty="0">
                <a:solidFill>
                  <a:srgbClr val="FF0000"/>
                </a:solidFill>
              </a:rPr>
              <a:t>not</a:t>
            </a:r>
            <a:r>
              <a:rPr lang="en-US" sz="3600" dirty="0"/>
              <a:t>, </a:t>
            </a:r>
            <a:r>
              <a:rPr lang="ru-RU" sz="3600" dirty="0"/>
              <a:t>и в конец предложения </a:t>
            </a:r>
            <a:r>
              <a:rPr lang="ru-RU" sz="3600" dirty="0">
                <a:solidFill>
                  <a:srgbClr val="FF0000"/>
                </a:solidFill>
              </a:rPr>
              <a:t>глагол + </a:t>
            </a:r>
            <a:r>
              <a:rPr lang="en-US" sz="3600" dirty="0" err="1">
                <a:solidFill>
                  <a:srgbClr val="FF0000"/>
                </a:solidFill>
              </a:rPr>
              <a:t>ing</a:t>
            </a:r>
            <a:r>
              <a:rPr lang="en-US" sz="3600" dirty="0"/>
              <a:t>: </a:t>
            </a:r>
            <a:endParaRPr lang="ru-RU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I</a:t>
            </a:r>
            <a:r>
              <a:rPr lang="en-US" sz="3600" dirty="0"/>
              <a:t>, He, She, It + </a:t>
            </a:r>
            <a:r>
              <a:rPr lang="en-US" sz="3600" dirty="0">
                <a:solidFill>
                  <a:srgbClr val="FF0000"/>
                </a:solidFill>
              </a:rPr>
              <a:t>wasn`t + writing, singing, dancing 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We</a:t>
            </a:r>
            <a:r>
              <a:rPr lang="en-US" sz="3600" dirty="0"/>
              <a:t>, you, they + </a:t>
            </a:r>
            <a:r>
              <a:rPr lang="en-US" sz="3600" dirty="0">
                <a:solidFill>
                  <a:srgbClr val="FF0000"/>
                </a:solidFill>
              </a:rPr>
              <a:t>weren`t + writing, singing, </a:t>
            </a:r>
            <a:r>
              <a:rPr lang="en-US" sz="3600" dirty="0" smtClean="0">
                <a:solidFill>
                  <a:srgbClr val="FF0000"/>
                </a:solidFill>
              </a:rPr>
              <a:t>dancing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051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8497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  <a:t>Past Perfect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ru-RU" sz="3600" dirty="0" smtClean="0"/>
              <a:t>Действие имело место до того, как произошло другое действие в прошлом (Past</a:t>
            </a:r>
            <a:r>
              <a:rPr lang="en-US" sz="3600" dirty="0" smtClean="0"/>
              <a:t> </a:t>
            </a:r>
            <a:r>
              <a:rPr lang="ru-RU" sz="3600" dirty="0" smtClean="0"/>
              <a:t>Simple).</a:t>
            </a:r>
            <a:endParaRPr lang="en-US" sz="3600" dirty="0" smtClean="0"/>
          </a:p>
          <a:p>
            <a:pPr marL="342900" indent="-342900"/>
            <a:r>
              <a:rPr lang="ru-RU" sz="2400" b="1" dirty="0" smtClean="0"/>
              <a:t>Наречия времени:</a:t>
            </a:r>
            <a:endParaRPr lang="en-US" sz="2400" b="1" dirty="0" smtClean="0"/>
          </a:p>
          <a:p>
            <a:pPr marL="342900" indent="-342900"/>
            <a:r>
              <a:rPr lang="en-US" sz="3200" dirty="0" smtClean="0">
                <a:solidFill>
                  <a:srgbClr val="FF0000"/>
                </a:solidFill>
              </a:rPr>
              <a:t>	before</a:t>
            </a:r>
            <a:r>
              <a:rPr lang="en-US" sz="3200" dirty="0" smtClean="0"/>
              <a:t> </a:t>
            </a:r>
            <a:r>
              <a:rPr lang="en-US" sz="3200" dirty="0" smtClean="0"/>
              <a:t>- </a:t>
            </a:r>
            <a:r>
              <a:rPr lang="ru-RU" sz="3200" dirty="0" smtClean="0"/>
              <a:t>раньше, до того; </a:t>
            </a:r>
            <a:endParaRPr lang="en-US" sz="3200" dirty="0" smtClean="0"/>
          </a:p>
          <a:p>
            <a:pPr marL="342900" indent="-342900"/>
            <a:r>
              <a:rPr lang="en-US" sz="3200" dirty="0" smtClean="0">
                <a:solidFill>
                  <a:srgbClr val="FF0000"/>
                </a:solidFill>
              </a:rPr>
              <a:t>    after</a:t>
            </a:r>
            <a:r>
              <a:rPr lang="en-US" sz="3200" dirty="0" smtClean="0"/>
              <a:t> - </a:t>
            </a:r>
            <a:r>
              <a:rPr lang="ru-RU" sz="3200" dirty="0" smtClean="0"/>
              <a:t>после того; </a:t>
            </a:r>
            <a:endParaRPr lang="en-US" sz="3200" dirty="0" smtClean="0"/>
          </a:p>
          <a:p>
            <a:pPr marL="342900" indent="-342900"/>
            <a:r>
              <a:rPr lang="en-US" sz="3200" dirty="0" smtClean="0">
                <a:solidFill>
                  <a:srgbClr val="FF0000"/>
                </a:solidFill>
              </a:rPr>
              <a:t>    when (in the meaning “before / after”) </a:t>
            </a:r>
            <a:r>
              <a:rPr lang="en-US" sz="3200" dirty="0" smtClean="0"/>
              <a:t>- </a:t>
            </a:r>
            <a:r>
              <a:rPr lang="ru-RU" sz="3200" dirty="0" smtClean="0"/>
              <a:t>когда (в значении</a:t>
            </a:r>
            <a:r>
              <a:rPr lang="en-US" sz="3200" dirty="0" smtClean="0"/>
              <a:t> </a:t>
            </a:r>
            <a:r>
              <a:rPr lang="ru-RU" sz="3200" dirty="0" smtClean="0"/>
              <a:t>«до / после»); </a:t>
            </a:r>
            <a:endParaRPr lang="en-US" sz="3200" dirty="0" smtClean="0"/>
          </a:p>
          <a:p>
            <a:pPr marL="342900" indent="-342900" algn="ctr"/>
            <a:r>
              <a:rPr lang="ru-RU" sz="3200" b="1" dirty="0" smtClean="0">
                <a:solidFill>
                  <a:srgbClr val="FF0000"/>
                </a:solidFill>
              </a:rPr>
              <a:t>+ </a:t>
            </a:r>
            <a:r>
              <a:rPr lang="ru-RU" sz="3200" b="1" dirty="0" err="1" smtClean="0">
                <a:solidFill>
                  <a:srgbClr val="FF0000"/>
                </a:solidFill>
              </a:rPr>
              <a:t>already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just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never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/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en-US" sz="4000" dirty="0" smtClean="0"/>
              <a:t>2. </a:t>
            </a:r>
            <a:r>
              <a:rPr lang="ru-RU" sz="4000" dirty="0" smtClean="0"/>
              <a:t>Действие </a:t>
            </a:r>
            <a:r>
              <a:rPr lang="ru-RU" sz="4000" dirty="0"/>
              <a:t>имело место раньше определенного (указанного) момента в прошлом</a:t>
            </a:r>
            <a:r>
              <a:rPr lang="ru-RU" sz="4000" dirty="0" smtClean="0"/>
              <a:t>.</a:t>
            </a:r>
            <a:endParaRPr lang="en-US" sz="4000" dirty="0" smtClean="0"/>
          </a:p>
          <a:p>
            <a:r>
              <a:rPr lang="en-US" sz="3600" i="1" dirty="0"/>
              <a:t>We </a:t>
            </a:r>
            <a:r>
              <a:rPr lang="en-US" sz="3600" i="1" u="sng" dirty="0"/>
              <a:t>arrived</a:t>
            </a:r>
            <a:r>
              <a:rPr lang="en-US" sz="3600" i="1" dirty="0"/>
              <a:t> at the station at 7.30, but the train </a:t>
            </a:r>
            <a:r>
              <a:rPr lang="en-US" sz="3600" b="1" i="1" u="sng" dirty="0"/>
              <a:t>had left</a:t>
            </a:r>
            <a:r>
              <a:rPr lang="en-US" sz="3600" i="1" dirty="0"/>
              <a:t>. </a:t>
            </a:r>
            <a:endParaRPr lang="ru-RU" sz="36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21000" y="4068361"/>
            <a:ext cx="6120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>
                <a:solidFill>
                  <a:srgbClr val="FF0000"/>
                </a:solidFill>
              </a:rPr>
              <a:t>by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the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time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- к тому времени, как;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5213" y="4653136"/>
            <a:ext cx="590936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before</a:t>
            </a:r>
            <a:r>
              <a:rPr lang="en-US" sz="3200" dirty="0"/>
              <a:t> last week - </a:t>
            </a:r>
            <a:r>
              <a:rPr lang="ru-RU" sz="3200" dirty="0"/>
              <a:t>до / ранее прошлой недели,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by</a:t>
            </a:r>
            <a:r>
              <a:rPr lang="en-US" sz="3200" dirty="0"/>
              <a:t> 2 o’clock yesterday - </a:t>
            </a:r>
            <a:r>
              <a:rPr lang="ru-RU" sz="3200" dirty="0"/>
              <a:t>к 2 часам вчера; </a:t>
            </a:r>
          </a:p>
        </p:txBody>
      </p:sp>
    </p:spTree>
    <p:extLst>
      <p:ext uri="{BB962C8B-B14F-4D97-AF65-F5344CB8AC3E}">
        <p14:creationId xmlns:p14="http://schemas.microsoft.com/office/powerpoint/2010/main" xmlns="" val="40650734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315470"/>
              </p:ext>
            </p:extLst>
          </p:nvPr>
        </p:nvGraphicFramePr>
        <p:xfrm>
          <a:off x="467544" y="1628800"/>
          <a:ext cx="8020050" cy="3718560"/>
        </p:xfrm>
        <a:graphic>
          <a:graphicData uri="http://schemas.openxmlformats.org/drawingml/2006/table">
            <a:tbl>
              <a:tblPr/>
              <a:tblGrid>
                <a:gridCol w="4010025"/>
                <a:gridCol w="4010025"/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He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She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It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We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You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They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</a:p>
                    <a:p>
                      <a:pPr algn="ctr" fontAlgn="t"/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32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</a:rPr>
                        <a:t> + 3-я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</a:rPr>
                        <a:t>форма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глагола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fontAlgn="t"/>
                      <a:endParaRPr lang="en-US" sz="2400" b="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done</a:t>
                      </a:r>
                      <a:r>
                        <a:rPr lang="en-US" sz="2400" dirty="0">
                          <a:effectLst/>
                        </a:rPr>
                        <a:t>. – Я </a:t>
                      </a:r>
                      <a:r>
                        <a:rPr lang="en-US" sz="2400" dirty="0" err="1">
                          <a:effectLst/>
                        </a:rPr>
                        <a:t>сделал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seen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Он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увидел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She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found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Она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нашла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It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fallen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Оно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упало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We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 learn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Мы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выучили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You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 decid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Вы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решили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They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gone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Они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ушли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07704" y="764704"/>
            <a:ext cx="62368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Образование </a:t>
            </a:r>
            <a:r>
              <a:rPr lang="en-US" sz="3600" dirty="0" smtClean="0"/>
              <a:t>Past Perfect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6661306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9861308"/>
              </p:ext>
            </p:extLst>
          </p:nvPr>
        </p:nvGraphicFramePr>
        <p:xfrm>
          <a:off x="251519" y="1628799"/>
          <a:ext cx="8330506" cy="4206240"/>
        </p:xfrm>
        <a:graphic>
          <a:graphicData uri="http://schemas.openxmlformats.org/drawingml/2006/table">
            <a:tbl>
              <a:tblPr/>
              <a:tblGrid>
                <a:gridCol w="4165253"/>
                <a:gridCol w="4165253"/>
              </a:tblGrid>
              <a:tr h="105575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He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She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It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We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You</a:t>
                      </a:r>
                      <a:r>
                        <a:rPr lang="en-US" sz="2400" b="0" dirty="0">
                          <a:effectLst/>
                        </a:rPr>
                        <a:t>/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They</a:t>
                      </a:r>
                      <a:r>
                        <a:rPr lang="en-US" b="0" dirty="0">
                          <a:effectLst/>
                        </a:rPr>
                        <a:t> +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en-US" sz="3200" b="1" i="0" dirty="0" smtClean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</a:t>
                      </a:r>
                      <a:r>
                        <a:rPr lang="en-US" sz="32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not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</a:rPr>
                        <a:t> + 3-я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</a:rPr>
                        <a:t>форма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</a:rPr>
                        <a:t>глагола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228">
                <a:tc>
                  <a:txBody>
                    <a:bodyPr/>
                    <a:lstStyle/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 done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smtClean="0">
                          <a:effectLst/>
                        </a:rPr>
                        <a:t>–</a:t>
                      </a:r>
                    </a:p>
                    <a:p>
                      <a:pPr fontAlgn="base"/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ru-RU" sz="2400" dirty="0">
                          <a:effectLst/>
                        </a:rPr>
                        <a:t>Я не сделал.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 seen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ru-RU" sz="2400" dirty="0" smtClean="0">
                          <a:effectLst/>
                        </a:rPr>
                        <a:t>Он </a:t>
                      </a:r>
                      <a:r>
                        <a:rPr lang="ru-RU" sz="2400" dirty="0">
                          <a:effectLst/>
                        </a:rPr>
                        <a:t>не увидел.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She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 found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ru-RU" sz="2400" dirty="0" smtClean="0">
                          <a:effectLst/>
                        </a:rPr>
                        <a:t>Она </a:t>
                      </a:r>
                      <a:r>
                        <a:rPr lang="ru-RU" sz="2400" dirty="0">
                          <a:effectLst/>
                        </a:rPr>
                        <a:t>не нашла.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It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 fallen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ru-RU" sz="2400" dirty="0" smtClean="0">
                          <a:effectLst/>
                        </a:rPr>
                        <a:t>Оно </a:t>
                      </a:r>
                      <a:r>
                        <a:rPr lang="ru-RU" sz="2400" dirty="0">
                          <a:effectLst/>
                        </a:rPr>
                        <a:t>не упало.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We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</a:t>
                      </a:r>
                      <a:r>
                        <a:rPr lang="en-US" sz="2400" b="0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 learn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Мы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не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выучили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You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</a:t>
                      </a:r>
                      <a:r>
                        <a:rPr lang="en-US" sz="2400" b="0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 decid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r>
                        <a:rPr lang="en-US" sz="2400" dirty="0" err="1">
                          <a:effectLst/>
                        </a:rPr>
                        <a:t>Вы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не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решили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They 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 not gone</a:t>
                      </a:r>
                      <a:r>
                        <a:rPr lang="en-US" sz="2400" dirty="0">
                          <a:effectLst/>
                        </a:rPr>
                        <a:t>.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Они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не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ушли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70532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217388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7482835"/>
              </p:ext>
            </p:extLst>
          </p:nvPr>
        </p:nvGraphicFramePr>
        <p:xfrm>
          <a:off x="323528" y="1484784"/>
          <a:ext cx="8020050" cy="3718560"/>
        </p:xfrm>
        <a:graphic>
          <a:graphicData uri="http://schemas.openxmlformats.org/drawingml/2006/table">
            <a:tbl>
              <a:tblPr/>
              <a:tblGrid>
                <a:gridCol w="4010025"/>
                <a:gridCol w="4010025"/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800" b="0" dirty="0">
                          <a:effectLst/>
                        </a:rPr>
                        <a:t> + 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he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she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it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we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you</a:t>
                      </a:r>
                      <a:r>
                        <a:rPr lang="en-US" sz="2800" b="0" dirty="0">
                          <a:effectLst/>
                        </a:rPr>
                        <a:t>/</a:t>
                      </a:r>
                      <a:r>
                        <a:rPr lang="en-US" sz="28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they</a:t>
                      </a:r>
                      <a:r>
                        <a:rPr lang="en-US" sz="2800" b="0" dirty="0">
                          <a:effectLst/>
                        </a:rPr>
                        <a:t> </a:t>
                      </a:r>
                      <a:r>
                        <a:rPr lang="en-US" sz="2800" b="1" dirty="0" smtClean="0">
                          <a:effectLst/>
                        </a:rPr>
                        <a:t>+</a:t>
                      </a:r>
                    </a:p>
                    <a:p>
                      <a:pPr algn="ctr" fontAlgn="t"/>
                      <a:r>
                        <a:rPr lang="en-US" sz="2800" b="1" dirty="0" smtClean="0">
                          <a:effectLst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3-я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</a:rPr>
                        <a:t>форма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</a:rPr>
                        <a:t>глагола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I 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done</a:t>
                      </a:r>
                      <a:r>
                        <a:rPr lang="en-US" sz="2400" dirty="0">
                          <a:effectLst/>
                        </a:rPr>
                        <a:t>? – Я </a:t>
                      </a:r>
                      <a:r>
                        <a:rPr lang="en-US" sz="2400" dirty="0" err="1">
                          <a:effectLst/>
                        </a:rPr>
                        <a:t>сделал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he 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seen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Он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увидел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she 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found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Она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нашла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it 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fallen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Оно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упало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we learn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Мы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выучили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you decid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ed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Вы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решили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Had</a:t>
                      </a:r>
                      <a:r>
                        <a:rPr lang="en-US" sz="2400" b="0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 they </a:t>
                      </a:r>
                      <a:r>
                        <a:rPr lang="en-US" sz="2400" b="1" i="0" dirty="0">
                          <a:solidFill>
                            <a:srgbClr val="555555"/>
                          </a:solidFill>
                          <a:effectLst/>
                          <a:latin typeface="Courier New"/>
                        </a:rPr>
                        <a:t>gone</a:t>
                      </a:r>
                      <a:r>
                        <a:rPr lang="en-US" sz="2400" dirty="0">
                          <a:effectLst/>
                        </a:rPr>
                        <a:t>? – </a:t>
                      </a:r>
                      <a:endParaRPr lang="en-US" sz="2400" dirty="0" smtClean="0">
                        <a:effectLst/>
                      </a:endParaRPr>
                    </a:p>
                    <a:p>
                      <a:pPr fontAlgn="base"/>
                      <a:r>
                        <a:rPr lang="en-US" sz="2400" dirty="0" err="1" smtClean="0">
                          <a:effectLst/>
                        </a:rPr>
                        <a:t>Они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ушли</a:t>
                      </a:r>
                      <a:r>
                        <a:rPr lang="en-US" sz="2400" dirty="0">
                          <a:effectLst/>
                        </a:rPr>
                        <a:t>?</a:t>
                      </a:r>
                    </a:p>
                  </a:txBody>
                  <a:tcPr marL="76200" marR="76200" marT="76200" marB="76200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65960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04857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02359"/>
            <a:ext cx="892899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  <a:t>Past Perfect Progressive (</a:t>
            </a: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Continuous)</a:t>
            </a:r>
            <a:r>
              <a:rPr lang="ru-RU" sz="2800" b="1" dirty="0" smtClean="0">
                <a:solidFill>
                  <a:srgbClr val="7E0000"/>
                </a:solidFill>
                <a:latin typeface="Bookman Old Style" pitchFamily="18" charset="0"/>
              </a:rPr>
              <a:t> 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ru-RU" sz="2800" dirty="0" smtClean="0"/>
              <a:t>Действие продолжалось какое-то время до того, как произошло другое действие в прошлом (Past</a:t>
            </a:r>
            <a:r>
              <a:rPr lang="en-US" sz="2800" dirty="0" smtClean="0"/>
              <a:t> </a:t>
            </a:r>
            <a:r>
              <a:rPr lang="ru-RU" sz="2800" dirty="0" smtClean="0"/>
              <a:t>Simple). 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 Действие продолжалось в течение какого-то времени раньше указанного момента в прошлом.</a:t>
            </a:r>
            <a:endParaRPr lang="en-US" sz="2800" dirty="0" smtClean="0"/>
          </a:p>
          <a:p>
            <a:pPr marL="342900" indent="-342900"/>
            <a:r>
              <a:rPr lang="ru-RU" sz="2400" b="1" dirty="0" smtClean="0"/>
              <a:t>Наречия времени: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by the time </a:t>
            </a:r>
            <a:r>
              <a:rPr lang="en-US" sz="2800" dirty="0" smtClean="0"/>
              <a:t>- </a:t>
            </a:r>
            <a:r>
              <a:rPr lang="ru-RU" sz="2800" dirty="0" smtClean="0"/>
              <a:t>к тому времени, как;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before </a:t>
            </a:r>
            <a:r>
              <a:rPr lang="en-US" sz="2800" dirty="0" smtClean="0"/>
              <a:t>- </a:t>
            </a:r>
            <a:r>
              <a:rPr lang="ru-RU" sz="2800" dirty="0" smtClean="0"/>
              <a:t>до того,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after</a:t>
            </a:r>
            <a:r>
              <a:rPr lang="en-US" sz="2800" dirty="0" smtClean="0"/>
              <a:t> - </a:t>
            </a:r>
            <a:r>
              <a:rPr lang="ru-RU" sz="2800" dirty="0" smtClean="0"/>
              <a:t>после того,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when (in the meaning “before / after”)</a:t>
            </a:r>
            <a:r>
              <a:rPr lang="en-US" sz="2800" dirty="0" smtClean="0"/>
              <a:t> - </a:t>
            </a:r>
            <a:r>
              <a:rPr lang="ru-RU" sz="2800" dirty="0" smtClean="0"/>
              <a:t>когда (в значении «до / после»), </a:t>
            </a:r>
            <a:endParaRPr lang="en-US" sz="2800" dirty="0" smtClean="0"/>
          </a:p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+ for 2 hours</a:t>
            </a:r>
            <a:r>
              <a:rPr lang="ru-RU" sz="2800" b="1" dirty="0" smtClean="0">
                <a:solidFill>
                  <a:srgbClr val="FF0000"/>
                </a:solidFill>
              </a:rPr>
              <a:t>,  </a:t>
            </a:r>
            <a:r>
              <a:rPr lang="en-US" sz="2800" b="1" dirty="0" smtClean="0">
                <a:solidFill>
                  <a:srgbClr val="FF0000"/>
                </a:solidFill>
              </a:rPr>
              <a:t>for a long time 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342900" indent="-342900" algn="ctr"/>
            <a:r>
              <a:rPr lang="ru-RU" sz="2800" dirty="0" smtClean="0"/>
              <a:t> в течение 2 часов,</a:t>
            </a:r>
            <a:r>
              <a:rPr lang="en-US" sz="2800" dirty="0" smtClean="0"/>
              <a:t> </a:t>
            </a:r>
            <a:r>
              <a:rPr lang="ru-RU" sz="2800" dirty="0" smtClean="0"/>
              <a:t>в течение долгого времени.</a:t>
            </a:r>
          </a:p>
          <a:p>
            <a:pPr marL="342900" indent="-34290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9"/>
            <a:ext cx="7247728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  <a:t>Past Simple (</a:t>
            </a:r>
            <a:r>
              <a:rPr lang="en-US" sz="4000" b="1" dirty="0" smtClean="0">
                <a:solidFill>
                  <a:srgbClr val="FF0000"/>
                </a:solidFill>
              </a:rPr>
              <a:t>Indefinite)</a:t>
            </a:r>
            <a:r>
              <a:rPr lang="ru-RU" sz="4000" dirty="0" smtClean="0"/>
              <a:t> </a:t>
            </a:r>
            <a:endParaRPr lang="en-US" sz="4000" dirty="0" smtClean="0"/>
          </a:p>
          <a:p>
            <a:pPr marL="342900" indent="-342900">
              <a:buAutoNum type="arabicPeriod"/>
            </a:pPr>
            <a:r>
              <a:rPr lang="ru-RU" sz="3200" b="1" dirty="0" smtClean="0"/>
              <a:t>Действие произошло в прошлом, нет связи с настоящим.</a:t>
            </a:r>
            <a:endParaRPr lang="en-US" sz="3200" b="1" dirty="0" smtClean="0"/>
          </a:p>
          <a:p>
            <a:pPr marL="342900" indent="-342900"/>
            <a:endParaRPr lang="ru-RU" sz="2400" dirty="0"/>
          </a:p>
          <a:p>
            <a:pPr marL="342900" indent="-342900"/>
            <a:r>
              <a:rPr lang="ru-RU" sz="2400" dirty="0" smtClean="0"/>
              <a:t> </a:t>
            </a:r>
            <a:r>
              <a:rPr lang="ru-RU" sz="2800" b="1" dirty="0" smtClean="0"/>
              <a:t>Наречия времени: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yesterday</a:t>
            </a:r>
            <a:r>
              <a:rPr lang="en-US" sz="2800" dirty="0" smtClean="0"/>
              <a:t> - </a:t>
            </a:r>
            <a:r>
              <a:rPr lang="ru-RU" sz="2800" dirty="0" smtClean="0"/>
              <a:t>вчера,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last week </a:t>
            </a:r>
            <a:r>
              <a:rPr lang="en-US" sz="2800" dirty="0" smtClean="0"/>
              <a:t>- </a:t>
            </a:r>
            <a:r>
              <a:rPr lang="ru-RU" sz="2800" dirty="0" smtClean="0"/>
              <a:t>на прошлой неделе,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last year </a:t>
            </a:r>
            <a:r>
              <a:rPr lang="en-US" sz="2800" dirty="0" smtClean="0"/>
              <a:t>- </a:t>
            </a:r>
            <a:r>
              <a:rPr lang="ru-RU" sz="2800" dirty="0" smtClean="0"/>
              <a:t>в прошлом году,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an hour ago </a:t>
            </a:r>
            <a:r>
              <a:rPr lang="en-US" sz="2800" dirty="0" smtClean="0"/>
              <a:t>-</a:t>
            </a:r>
            <a:r>
              <a:rPr lang="ru-RU" sz="2800" dirty="0" smtClean="0"/>
              <a:t>час назад,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a year ago </a:t>
            </a:r>
            <a:r>
              <a:rPr lang="en-US" sz="2800" dirty="0" smtClean="0"/>
              <a:t>- </a:t>
            </a:r>
            <a:r>
              <a:rPr lang="ru-RU" sz="2800" dirty="0" smtClean="0"/>
              <a:t>год назад,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a long time ago </a:t>
            </a:r>
            <a:r>
              <a:rPr lang="en-US" sz="2800" dirty="0" smtClean="0"/>
              <a:t>- </a:t>
            </a:r>
            <a:r>
              <a:rPr lang="ru-RU" sz="2800" dirty="0" smtClean="0"/>
              <a:t>давно, </a:t>
            </a:r>
            <a:endParaRPr lang="en-US" sz="2800" dirty="0" smtClean="0"/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in 1984 </a:t>
            </a:r>
            <a:r>
              <a:rPr lang="en-US" sz="2800" dirty="0" smtClean="0"/>
              <a:t>- </a:t>
            </a:r>
            <a:r>
              <a:rPr lang="ru-RU" sz="2800" dirty="0" smtClean="0"/>
              <a:t>в 1984 году.</a:t>
            </a: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/>
              <a:t>I </a:t>
            </a:r>
            <a:r>
              <a:rPr lang="en-US" sz="3600" b="1" i="1" u="sng" dirty="0"/>
              <a:t>had been typing </a:t>
            </a:r>
            <a:r>
              <a:rPr lang="en-US" sz="3600" i="1" dirty="0"/>
              <a:t>this text for 2 hours and then </a:t>
            </a:r>
            <a:r>
              <a:rPr lang="en-US" sz="3600" i="1" u="sng" dirty="0"/>
              <a:t>found</a:t>
            </a:r>
            <a:r>
              <a:rPr lang="en-US" sz="3600" i="1" dirty="0"/>
              <a:t> it on the Internet.</a:t>
            </a:r>
          </a:p>
          <a:p>
            <a:r>
              <a:rPr lang="en-US" sz="3600" dirty="0"/>
              <a:t>Я </a:t>
            </a:r>
            <a:r>
              <a:rPr lang="en-US" sz="3600" dirty="0" err="1"/>
              <a:t>набирал</a:t>
            </a:r>
            <a:r>
              <a:rPr lang="en-US" sz="3600" dirty="0"/>
              <a:t> </a:t>
            </a:r>
            <a:r>
              <a:rPr lang="en-US" sz="3600" dirty="0" err="1"/>
              <a:t>этот</a:t>
            </a:r>
            <a:r>
              <a:rPr lang="en-US" sz="3600" dirty="0"/>
              <a:t> </a:t>
            </a:r>
            <a:r>
              <a:rPr lang="en-US" sz="3600" dirty="0" err="1"/>
              <a:t>текст</a:t>
            </a:r>
            <a:r>
              <a:rPr lang="en-US" sz="3600" dirty="0"/>
              <a:t> </a:t>
            </a:r>
            <a:r>
              <a:rPr lang="en-US" sz="3600" dirty="0" err="1"/>
              <a:t>два</a:t>
            </a:r>
            <a:r>
              <a:rPr lang="en-US" sz="3600" dirty="0"/>
              <a:t> </a:t>
            </a:r>
            <a:r>
              <a:rPr lang="en-US" sz="3600" dirty="0" err="1"/>
              <a:t>часа</a:t>
            </a:r>
            <a:r>
              <a:rPr lang="en-US" sz="3600" dirty="0"/>
              <a:t>, а </a:t>
            </a:r>
            <a:r>
              <a:rPr lang="en-US" sz="3600" dirty="0" err="1"/>
              <a:t>потом</a:t>
            </a:r>
            <a:r>
              <a:rPr lang="en-US" sz="3600" dirty="0"/>
              <a:t> </a:t>
            </a:r>
            <a:r>
              <a:rPr lang="en-US" sz="3600" dirty="0" err="1"/>
              <a:t>нашел</a:t>
            </a:r>
            <a:r>
              <a:rPr lang="en-US" sz="3600" dirty="0"/>
              <a:t> </a:t>
            </a:r>
            <a:r>
              <a:rPr lang="en-US" sz="3600" dirty="0" err="1"/>
              <a:t>его</a:t>
            </a:r>
            <a:r>
              <a:rPr lang="en-US" sz="3600" dirty="0"/>
              <a:t> в </a:t>
            </a:r>
            <a:r>
              <a:rPr lang="en-US" sz="3600" dirty="0" err="1"/>
              <a:t>Интернете</a:t>
            </a:r>
            <a:r>
              <a:rPr lang="en-US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999893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799288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/>
              <a:t>Утвердительные</a:t>
            </a:r>
            <a:r>
              <a:rPr lang="en-US" sz="3600" dirty="0"/>
              <a:t> </a:t>
            </a:r>
            <a:r>
              <a:rPr lang="en-US" sz="3600" dirty="0" err="1"/>
              <a:t>предложения</a:t>
            </a:r>
            <a:r>
              <a:rPr lang="en-US" sz="3600" dirty="0"/>
              <a:t>:</a:t>
            </a:r>
          </a:p>
          <a:p>
            <a:endParaRPr lang="en-US" dirty="0"/>
          </a:p>
          <a:p>
            <a:r>
              <a:rPr lang="en-US" sz="4000" dirty="0"/>
              <a:t>I </a:t>
            </a:r>
            <a:r>
              <a:rPr lang="en-US" sz="4000" dirty="0">
                <a:solidFill>
                  <a:srgbClr val="FF0000"/>
                </a:solidFill>
              </a:rPr>
              <a:t>had been playing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We </a:t>
            </a:r>
            <a:r>
              <a:rPr lang="en-US" sz="4000" dirty="0">
                <a:solidFill>
                  <a:srgbClr val="FF0000"/>
                </a:solidFill>
              </a:rPr>
              <a:t>had been playing</a:t>
            </a:r>
          </a:p>
          <a:p>
            <a:r>
              <a:rPr lang="en-US" sz="4000" dirty="0"/>
              <a:t>You </a:t>
            </a:r>
            <a:r>
              <a:rPr lang="en-US" sz="4000" dirty="0">
                <a:solidFill>
                  <a:srgbClr val="FF0000"/>
                </a:solidFill>
              </a:rPr>
              <a:t>had been playing</a:t>
            </a:r>
            <a:r>
              <a:rPr lang="en-US" sz="4000" dirty="0"/>
              <a:t>	</a:t>
            </a:r>
          </a:p>
          <a:p>
            <a:r>
              <a:rPr lang="en-US" sz="4000" dirty="0"/>
              <a:t>He / she / it </a:t>
            </a:r>
            <a:r>
              <a:rPr lang="en-US" sz="4000" dirty="0">
                <a:solidFill>
                  <a:srgbClr val="FF0000"/>
                </a:solidFill>
              </a:rPr>
              <a:t>had been playing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They </a:t>
            </a:r>
            <a:r>
              <a:rPr lang="en-US" sz="4000" dirty="0">
                <a:solidFill>
                  <a:srgbClr val="FF0000"/>
                </a:solidFill>
              </a:rPr>
              <a:t>had been playing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648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777686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/>
              <a:t>Вопросительные</a:t>
            </a:r>
            <a:r>
              <a:rPr lang="en-US" sz="3600" dirty="0"/>
              <a:t> </a:t>
            </a:r>
            <a:r>
              <a:rPr lang="en-US" sz="3600" dirty="0" err="1"/>
              <a:t>предложения</a:t>
            </a:r>
            <a:r>
              <a:rPr lang="en-US" sz="3600" dirty="0"/>
              <a:t>:</a:t>
            </a:r>
          </a:p>
          <a:p>
            <a:endParaRPr lang="en-US" dirty="0"/>
          </a:p>
          <a:p>
            <a:r>
              <a:rPr lang="en-US" sz="4000" dirty="0">
                <a:solidFill>
                  <a:srgbClr val="FF0000"/>
                </a:solidFill>
              </a:rPr>
              <a:t>Had</a:t>
            </a:r>
            <a:r>
              <a:rPr lang="en-US" sz="4000" dirty="0"/>
              <a:t> I </a:t>
            </a:r>
            <a:r>
              <a:rPr lang="en-US" sz="4000" dirty="0">
                <a:solidFill>
                  <a:srgbClr val="FF0000"/>
                </a:solidFill>
              </a:rPr>
              <a:t>been playing</a:t>
            </a:r>
            <a:r>
              <a:rPr lang="en-US" sz="4000" dirty="0"/>
              <a:t>?	</a:t>
            </a:r>
            <a:r>
              <a:rPr lang="en-US" sz="4000" dirty="0" smtClean="0"/>
              <a:t> 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Had</a:t>
            </a:r>
            <a:r>
              <a:rPr lang="en-US" sz="4000" dirty="0" smtClean="0"/>
              <a:t> </a:t>
            </a:r>
            <a:r>
              <a:rPr lang="en-US" sz="4000" dirty="0"/>
              <a:t>we </a:t>
            </a:r>
            <a:r>
              <a:rPr lang="en-US" sz="4000" dirty="0">
                <a:solidFill>
                  <a:srgbClr val="FF0000"/>
                </a:solidFill>
              </a:rPr>
              <a:t>been playing</a:t>
            </a:r>
            <a:r>
              <a:rPr lang="en-US" sz="4000" dirty="0"/>
              <a:t>?</a:t>
            </a:r>
          </a:p>
          <a:p>
            <a:r>
              <a:rPr lang="en-US" sz="4000" dirty="0">
                <a:solidFill>
                  <a:srgbClr val="FF0000"/>
                </a:solidFill>
              </a:rPr>
              <a:t>Had</a:t>
            </a:r>
            <a:r>
              <a:rPr lang="en-US" sz="4000" dirty="0"/>
              <a:t> you </a:t>
            </a:r>
            <a:r>
              <a:rPr lang="en-US" sz="4000" dirty="0">
                <a:solidFill>
                  <a:srgbClr val="FF0000"/>
                </a:solidFill>
              </a:rPr>
              <a:t>been playing</a:t>
            </a:r>
            <a:r>
              <a:rPr lang="en-US" sz="4000" dirty="0"/>
              <a:t>?	</a:t>
            </a:r>
          </a:p>
          <a:p>
            <a:r>
              <a:rPr lang="en-US" sz="4000" dirty="0">
                <a:solidFill>
                  <a:srgbClr val="FF0000"/>
                </a:solidFill>
              </a:rPr>
              <a:t>Had</a:t>
            </a:r>
            <a:r>
              <a:rPr lang="en-US" sz="4000" dirty="0"/>
              <a:t> he / she / </a:t>
            </a:r>
            <a:r>
              <a:rPr lang="en-US" sz="4000" dirty="0">
                <a:solidFill>
                  <a:srgbClr val="FF0000"/>
                </a:solidFill>
              </a:rPr>
              <a:t>been playing</a:t>
            </a:r>
            <a:r>
              <a:rPr lang="en-US" sz="4000" dirty="0"/>
              <a:t>?	</a:t>
            </a:r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Had</a:t>
            </a:r>
            <a:r>
              <a:rPr lang="en-US" sz="4000" dirty="0" smtClean="0"/>
              <a:t> </a:t>
            </a:r>
            <a:r>
              <a:rPr lang="en-US" sz="4000" dirty="0"/>
              <a:t>they </a:t>
            </a:r>
            <a:r>
              <a:rPr lang="en-US" sz="4000" dirty="0">
                <a:solidFill>
                  <a:srgbClr val="FF0000"/>
                </a:solidFill>
              </a:rPr>
              <a:t>been playing</a:t>
            </a:r>
            <a:r>
              <a:rPr lang="en-US" sz="4000" dirty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2830687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777686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/>
              <a:t>Отрицательные</a:t>
            </a:r>
            <a:r>
              <a:rPr lang="en-US" sz="3600" dirty="0"/>
              <a:t> </a:t>
            </a:r>
            <a:r>
              <a:rPr lang="en-US" sz="3600" dirty="0" err="1"/>
              <a:t>предложения</a:t>
            </a:r>
            <a:r>
              <a:rPr lang="en-US" sz="3600" dirty="0"/>
              <a:t>:</a:t>
            </a:r>
          </a:p>
          <a:p>
            <a:endParaRPr lang="en-US" dirty="0"/>
          </a:p>
          <a:p>
            <a:r>
              <a:rPr lang="en-US" sz="4000" dirty="0"/>
              <a:t>I </a:t>
            </a:r>
            <a:r>
              <a:rPr lang="en-US" sz="4000" dirty="0">
                <a:solidFill>
                  <a:srgbClr val="FF0000"/>
                </a:solidFill>
              </a:rPr>
              <a:t>had not been playing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We </a:t>
            </a:r>
            <a:r>
              <a:rPr lang="en-US" sz="4000" dirty="0">
                <a:solidFill>
                  <a:srgbClr val="FF0000"/>
                </a:solidFill>
              </a:rPr>
              <a:t>had not been playing</a:t>
            </a:r>
          </a:p>
          <a:p>
            <a:r>
              <a:rPr lang="en-US" sz="4000" dirty="0"/>
              <a:t>You </a:t>
            </a:r>
            <a:r>
              <a:rPr lang="en-US" sz="4000" dirty="0">
                <a:solidFill>
                  <a:srgbClr val="FF0000"/>
                </a:solidFill>
              </a:rPr>
              <a:t>had not been playing</a:t>
            </a:r>
            <a:r>
              <a:rPr lang="en-US" sz="4000" dirty="0"/>
              <a:t>	</a:t>
            </a:r>
          </a:p>
          <a:p>
            <a:r>
              <a:rPr lang="en-US" sz="4000" dirty="0"/>
              <a:t>He / she / it </a:t>
            </a:r>
            <a:r>
              <a:rPr lang="en-US" sz="4000" dirty="0">
                <a:solidFill>
                  <a:srgbClr val="FF0000"/>
                </a:solidFill>
              </a:rPr>
              <a:t>had not been playing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They </a:t>
            </a:r>
            <a:r>
              <a:rPr lang="en-US" sz="4000" dirty="0">
                <a:solidFill>
                  <a:srgbClr val="FF0000"/>
                </a:solidFill>
              </a:rPr>
              <a:t>had not been playing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3892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ookman Old Style" pitchFamily="18" charset="0"/>
              </a:rPr>
              <a:t>Past Simple</a:t>
            </a:r>
            <a:endParaRPr lang="ru-RU" sz="28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1071546"/>
            <a:ext cx="6858048" cy="1500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b="1" dirty="0" smtClean="0"/>
              <a:t>Утвердительная форма</a:t>
            </a:r>
            <a:endParaRPr lang="en-US" b="1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714620"/>
            <a:ext cx="6858048" cy="1571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Вопросительная форма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4429132"/>
            <a:ext cx="6858048" cy="1571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Отрицательная форма</a:t>
            </a:r>
            <a:endParaRPr lang="ru-RU" b="1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4214810" y="1142984"/>
            <a:ext cx="700086" cy="64294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072066" y="1142984"/>
            <a:ext cx="70008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2</a:t>
            </a:r>
            <a:endParaRPr lang="ru-RU" sz="4400" dirty="0"/>
          </a:p>
        </p:txBody>
      </p:sp>
      <p:sp>
        <p:nvSpPr>
          <p:cNvPr id="10" name="Улыбающееся лицо 9"/>
          <p:cNvSpPr/>
          <p:nvPr/>
        </p:nvSpPr>
        <p:spPr>
          <a:xfrm>
            <a:off x="4929190" y="2928934"/>
            <a:ext cx="714380" cy="7143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857884" y="2857496"/>
            <a:ext cx="771524" cy="78581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1</a:t>
            </a:r>
            <a:endParaRPr lang="ru-RU" sz="4400" dirty="0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714744" y="4714884"/>
            <a:ext cx="857256" cy="78581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715140" y="4643446"/>
            <a:ext cx="771524" cy="78581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2714620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?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5857884" y="485776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143372" y="185736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 played.</a:t>
            </a:r>
            <a:r>
              <a:rPr lang="en-US" dirty="0" smtClean="0"/>
              <a:t>  </a:t>
            </a:r>
            <a:r>
              <a:rPr lang="ru-RU" i="1" dirty="0" smtClean="0"/>
              <a:t>Я играл.</a:t>
            </a:r>
            <a:endParaRPr lang="en-US" i="1" dirty="0" smtClean="0"/>
          </a:p>
          <a:p>
            <a:r>
              <a:rPr lang="en-US" b="1" dirty="0" smtClean="0"/>
              <a:t>(He, She, It,</a:t>
            </a:r>
            <a:r>
              <a:rPr lang="en-US" dirty="0" smtClean="0"/>
              <a:t> </a:t>
            </a:r>
            <a:r>
              <a:rPr lang="en-US" b="1" dirty="0" smtClean="0"/>
              <a:t>We, You, They)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86182" y="378619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Did I play?</a:t>
            </a:r>
            <a:r>
              <a:rPr lang="en-US" dirty="0" smtClean="0"/>
              <a:t>       </a:t>
            </a:r>
            <a:r>
              <a:rPr lang="en-US" i="1" dirty="0" smtClean="0"/>
              <a:t>Я играл?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57620" y="550070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 did not (=didn't) play.</a:t>
            </a:r>
            <a:r>
              <a:rPr lang="en-US" dirty="0" smtClean="0"/>
              <a:t>       </a:t>
            </a:r>
            <a:r>
              <a:rPr lang="en-US" i="1" dirty="0" smtClean="0"/>
              <a:t>Я не играл.</a:t>
            </a:r>
            <a:endParaRPr lang="en-US" dirty="0"/>
          </a:p>
        </p:txBody>
      </p:sp>
      <p:sp>
        <p:nvSpPr>
          <p:cNvPr id="22" name="Овал 21"/>
          <p:cNvSpPr/>
          <p:nvPr/>
        </p:nvSpPr>
        <p:spPr>
          <a:xfrm>
            <a:off x="3643306" y="300037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643438" y="4857760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ookman Old Style" pitchFamily="18" charset="0"/>
              </a:rPr>
              <a:t>Past Progressive </a:t>
            </a:r>
            <a:r>
              <a:rPr lang="en-US" sz="2800" b="1" dirty="0" smtClean="0">
                <a:solidFill>
                  <a:srgbClr val="7E0000"/>
                </a:solidFill>
                <a:latin typeface="Bookman Old Style" pitchFamily="18" charset="0"/>
              </a:rPr>
              <a:t>(</a:t>
            </a:r>
            <a:r>
              <a:rPr lang="ru-RU" sz="2800" b="1" dirty="0" smtClean="0">
                <a:solidFill>
                  <a:srgbClr val="7E0000"/>
                </a:solidFill>
                <a:latin typeface="Bookman Old Style" pitchFamily="18" charset="0"/>
              </a:rPr>
              <a:t>Continuous)</a:t>
            </a: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1071546"/>
            <a:ext cx="6858048" cy="15001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b="1" dirty="0" smtClean="0"/>
              <a:t>Утвердительная форма</a:t>
            </a:r>
            <a:endParaRPr lang="en-US" b="1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786058"/>
            <a:ext cx="6858048" cy="15716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Вопросительная форма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4500570"/>
            <a:ext cx="6929486" cy="15716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Отрицательная форма</a:t>
            </a:r>
            <a:endParaRPr lang="ru-RU" b="1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3714744" y="1214422"/>
            <a:ext cx="642942" cy="57150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857884" y="1214422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dirty="0"/>
          </a:p>
        </p:txBody>
      </p:sp>
      <p:sp>
        <p:nvSpPr>
          <p:cNvPr id="10" name="Улыбающееся лицо 9"/>
          <p:cNvSpPr/>
          <p:nvPr/>
        </p:nvSpPr>
        <p:spPr>
          <a:xfrm>
            <a:off x="4929190" y="2857496"/>
            <a:ext cx="700086" cy="64294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929058" y="4714884"/>
            <a:ext cx="700086" cy="64294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786578" y="2714620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?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5857884" y="485776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500430" y="1857364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I was playing.</a:t>
            </a:r>
            <a:r>
              <a:rPr lang="en-US" dirty="0" smtClean="0"/>
              <a:t> </a:t>
            </a:r>
            <a:r>
              <a:rPr lang="ru-RU" i="1" dirty="0" smtClean="0"/>
              <a:t>Я играл.</a:t>
            </a:r>
            <a:r>
              <a:rPr lang="ru-RU" dirty="0" smtClean="0"/>
              <a:t> (в то время, когда... )</a:t>
            </a:r>
          </a:p>
          <a:p>
            <a:r>
              <a:rPr lang="en-US" b="1" dirty="0" smtClean="0"/>
              <a:t>(He, She, It - </a:t>
            </a:r>
            <a:r>
              <a:rPr lang="en-US" b="1" dirty="0" smtClean="0">
                <a:solidFill>
                  <a:srgbClr val="FF0000"/>
                </a:solidFill>
              </a:rPr>
              <a:t>was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b="1" dirty="0" smtClean="0"/>
              <a:t>We, You, They -</a:t>
            </a:r>
            <a:r>
              <a:rPr lang="en-US" b="1" dirty="0" smtClean="0">
                <a:solidFill>
                  <a:srgbClr val="FF0000"/>
                </a:solidFill>
              </a:rPr>
              <a:t>were</a:t>
            </a:r>
            <a:r>
              <a:rPr lang="en-US" b="1" dirty="0" smtClean="0"/>
              <a:t>)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86182" y="3571876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Was I (he,she,it) playing?</a:t>
            </a:r>
            <a:r>
              <a:rPr lang="en-US" dirty="0" smtClean="0"/>
              <a:t>  </a:t>
            </a:r>
            <a:r>
              <a:rPr lang="ru-RU" i="1" dirty="0" smtClean="0"/>
              <a:t>Я играл?</a:t>
            </a:r>
            <a:endParaRPr lang="en-US" i="1" dirty="0" smtClean="0"/>
          </a:p>
          <a:p>
            <a:r>
              <a:rPr lang="en-US" b="1" dirty="0" smtClean="0"/>
              <a:t>Were you (we,they) playing?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71868" y="5500702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 was not (=wasn't) playing.</a:t>
            </a:r>
            <a:r>
              <a:rPr lang="en-US" dirty="0" smtClean="0"/>
              <a:t> </a:t>
            </a:r>
            <a:r>
              <a:rPr lang="en-US" i="1" dirty="0" smtClean="0"/>
              <a:t>Я не играл.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2" name="Овал 21"/>
          <p:cNvSpPr/>
          <p:nvPr/>
        </p:nvSpPr>
        <p:spPr>
          <a:xfrm>
            <a:off x="4572000" y="121442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was were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3643306" y="300037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Was Were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4714876" y="478632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was were</a:t>
            </a:r>
            <a:endParaRPr lang="ru-RU" dirty="0"/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5857884" y="2857496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dirty="0"/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6572264" y="4714884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1071546"/>
            <a:ext cx="6858048" cy="15001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b="1" dirty="0" smtClean="0"/>
              <a:t>Утвердительная форма</a:t>
            </a:r>
            <a:endParaRPr lang="en-US" b="1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714620"/>
            <a:ext cx="6858048" cy="15716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Вопросительная форма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4429132"/>
            <a:ext cx="6858048" cy="15716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Отрицательная форма</a:t>
            </a:r>
            <a:endParaRPr lang="ru-RU" b="1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4000496" y="1142984"/>
            <a:ext cx="628648" cy="57150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215074" y="1214422"/>
            <a:ext cx="70008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3</a:t>
            </a:r>
            <a:endParaRPr lang="ru-RU" sz="4400" dirty="0"/>
          </a:p>
        </p:txBody>
      </p:sp>
      <p:sp>
        <p:nvSpPr>
          <p:cNvPr id="10" name="Улыбающееся лицо 9"/>
          <p:cNvSpPr/>
          <p:nvPr/>
        </p:nvSpPr>
        <p:spPr>
          <a:xfrm>
            <a:off x="5000628" y="2857496"/>
            <a:ext cx="714380" cy="64294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857884" y="2786058"/>
            <a:ext cx="771524" cy="78581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3</a:t>
            </a:r>
            <a:endParaRPr lang="ru-RU" sz="4400" dirty="0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786182" y="4643446"/>
            <a:ext cx="714380" cy="71438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643702" y="4572008"/>
            <a:ext cx="771524" cy="78581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2714620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?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5786446" y="471488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000496" y="1857364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I </a:t>
            </a:r>
            <a:r>
              <a:rPr lang="ru-RU" b="1" dirty="0" err="1" smtClean="0"/>
              <a:t>had</a:t>
            </a:r>
            <a:r>
              <a:rPr lang="ru-RU" b="1" dirty="0" smtClean="0"/>
              <a:t> (</a:t>
            </a:r>
            <a:r>
              <a:rPr lang="ru-RU" b="1" dirty="0" err="1" smtClean="0"/>
              <a:t>=I'd</a:t>
            </a:r>
            <a:r>
              <a:rPr lang="ru-RU" b="1" dirty="0" smtClean="0"/>
              <a:t>) </a:t>
            </a:r>
            <a:r>
              <a:rPr lang="ru-RU" b="1" dirty="0" err="1" smtClean="0"/>
              <a:t>played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i="1" dirty="0" smtClean="0"/>
              <a:t>Я сыграл.</a:t>
            </a:r>
            <a:r>
              <a:rPr lang="ru-RU" dirty="0" smtClean="0"/>
              <a:t> (уже, до того как... )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857620" y="3643314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Had I played?</a:t>
            </a:r>
            <a:r>
              <a:rPr lang="en-US" dirty="0" smtClean="0"/>
              <a:t>   </a:t>
            </a:r>
            <a:r>
              <a:rPr lang="en-US" i="1" dirty="0" smtClean="0"/>
              <a:t>Я сыграл?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57620" y="542926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 had not (=I hadn't) played.</a:t>
            </a:r>
            <a:endParaRPr lang="en-US" dirty="0" smtClean="0"/>
          </a:p>
          <a:p>
            <a:r>
              <a:rPr lang="en-US" i="1" dirty="0" smtClean="0"/>
              <a:t>Я не сыграл.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171919" y="548680"/>
            <a:ext cx="24320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ookman Old Style" pitchFamily="18" charset="0"/>
              </a:rPr>
              <a:t>Past Perfect</a:t>
            </a:r>
          </a:p>
        </p:txBody>
      </p:sp>
      <p:sp>
        <p:nvSpPr>
          <p:cNvPr id="22" name="Овал 21"/>
          <p:cNvSpPr/>
          <p:nvPr/>
        </p:nvSpPr>
        <p:spPr>
          <a:xfrm>
            <a:off x="4857752" y="121442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3643306" y="2928934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643438" y="4714884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1538" y="1071546"/>
            <a:ext cx="6858048" cy="1500198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Утвердительная форма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2714620"/>
            <a:ext cx="6858048" cy="1571636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Вопросительная форма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2976" y="4500570"/>
            <a:ext cx="6858048" cy="1571636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Отрицательная форма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3714744" y="1142984"/>
            <a:ext cx="628648" cy="57150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572264" y="1142984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sz="4400" dirty="0"/>
          </a:p>
        </p:txBody>
      </p:sp>
      <p:sp>
        <p:nvSpPr>
          <p:cNvPr id="10" name="Улыбающееся лицо 9"/>
          <p:cNvSpPr/>
          <p:nvPr/>
        </p:nvSpPr>
        <p:spPr>
          <a:xfrm>
            <a:off x="4857752" y="3000372"/>
            <a:ext cx="642942" cy="57150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3643306" y="4643446"/>
            <a:ext cx="642942" cy="642942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215206" y="2714620"/>
            <a:ext cx="500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?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5500694" y="4714884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 been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143372" y="1857364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I </a:t>
            </a:r>
            <a:r>
              <a:rPr lang="ru-RU" b="1" dirty="0" err="1" smtClean="0"/>
              <a:t>had</a:t>
            </a:r>
            <a:r>
              <a:rPr lang="ru-RU" b="1" dirty="0" smtClean="0"/>
              <a:t> (</a:t>
            </a:r>
            <a:r>
              <a:rPr lang="ru-RU" b="1" dirty="0" err="1" smtClean="0"/>
              <a:t>=I'd</a:t>
            </a:r>
            <a:r>
              <a:rPr lang="ru-RU" b="1" dirty="0" smtClean="0"/>
              <a:t>) </a:t>
            </a:r>
            <a:r>
              <a:rPr lang="ru-RU" b="1" dirty="0" err="1" smtClean="0"/>
              <a:t>been</a:t>
            </a:r>
            <a:r>
              <a:rPr lang="ru-RU" b="1" dirty="0" smtClean="0"/>
              <a:t> playing.</a:t>
            </a:r>
            <a:endParaRPr lang="ru-RU" dirty="0" smtClean="0"/>
          </a:p>
          <a:p>
            <a:r>
              <a:rPr lang="ru-RU" i="1" dirty="0" smtClean="0"/>
              <a:t>Я играл.</a:t>
            </a:r>
            <a:r>
              <a:rPr lang="ru-RU" dirty="0" smtClean="0"/>
              <a:t> ( уже с ... , когда...)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86182" y="3786190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Had I been playing?</a:t>
            </a:r>
            <a:r>
              <a:rPr lang="en-US" dirty="0" smtClean="0"/>
              <a:t>  </a:t>
            </a:r>
            <a:r>
              <a:rPr lang="en-US" i="1" dirty="0" smtClean="0"/>
              <a:t>Я играл?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57620" y="542926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 had not (=I hadn't) been playing.</a:t>
            </a:r>
            <a:endParaRPr lang="en-US" dirty="0" smtClean="0"/>
          </a:p>
          <a:p>
            <a:r>
              <a:rPr lang="en-US" i="1" dirty="0" smtClean="0"/>
              <a:t>Я не играл.</a:t>
            </a: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835696" y="332656"/>
            <a:ext cx="511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Past Perfect Progressive (</a:t>
            </a:r>
            <a:r>
              <a:rPr lang="ru-RU" sz="2400" b="1" dirty="0" smtClean="0">
                <a:solidFill>
                  <a:srgbClr val="FF0000"/>
                </a:solidFill>
              </a:rPr>
              <a:t>Continuous</a:t>
            </a:r>
            <a:r>
              <a:rPr lang="ru-RU" b="1" dirty="0" smtClean="0">
                <a:solidFill>
                  <a:srgbClr val="7E0000"/>
                </a:solidFill>
              </a:rPr>
              <a:t>) </a:t>
            </a:r>
            <a:endParaRPr lang="en-US" b="1" dirty="0" smtClean="0">
              <a:solidFill>
                <a:srgbClr val="7E0000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500562" y="1142984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3643306" y="3000372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357686" y="4714884"/>
            <a:ext cx="1143008" cy="571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</a:t>
            </a:r>
            <a:endParaRPr lang="ru-RU" dirty="0"/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6357950" y="2928934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sz="4400" dirty="0"/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7000892" y="4643446"/>
            <a:ext cx="857256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V</a:t>
            </a:r>
            <a:r>
              <a:rPr lang="en-US" dirty="0" smtClean="0"/>
              <a:t>ing</a:t>
            </a:r>
            <a:endParaRPr lang="ru-RU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43570" y="121442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been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572132" y="307181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been</a:t>
            </a:r>
            <a:endParaRPr lang="ru-RU" sz="24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432852"/>
            <a:ext cx="6929486" cy="790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 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yesterday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because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 was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sick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didn't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work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wasn't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working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I</a:t>
            </a: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+mj-lt"/>
              </a:rPr>
              <a:t>didn't</a:t>
            </a: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+mj-lt"/>
              </a:rPr>
              <a:t>work</a:t>
            </a: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yesterday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because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I was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sick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.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When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came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…</a:t>
            </a:r>
            <a:r>
              <a:rPr lang="en-US" sz="2000" b="1" dirty="0" smtClean="0">
                <a:latin typeface="+mj-lt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dinner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cooked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was </a:t>
            </a: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cooking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When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I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came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in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she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was </a:t>
            </a:r>
            <a:r>
              <a:rPr lang="ru-RU" sz="2000" dirty="0" err="1" smtClean="0">
                <a:solidFill>
                  <a:srgbClr val="FF0000"/>
                </a:solidFill>
                <a:latin typeface="+mj-lt"/>
              </a:rPr>
              <a:t>cooking</a:t>
            </a:r>
            <a:r>
              <a:rPr lang="ru-RU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chemeClr val="accent1"/>
                </a:solidFill>
                <a:latin typeface="+mj-lt"/>
              </a:rPr>
              <a:t>dinner</a:t>
            </a:r>
            <a:r>
              <a:rPr lang="ru-RU" sz="2000" dirty="0" smtClean="0">
                <a:solidFill>
                  <a:schemeClr val="accent1"/>
                </a:solidFill>
                <a:latin typeface="+mj-lt"/>
              </a:rPr>
              <a:t>.</a:t>
            </a:r>
            <a:endParaRPr lang="en-US" sz="2000" dirty="0" smtClean="0">
              <a:solidFill>
                <a:schemeClr val="accent1"/>
              </a:solidFill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3. When I opened the door, the dog  …  me</a:t>
            </a:r>
            <a:r>
              <a:rPr lang="en-US" sz="2000" dirty="0" smtClean="0">
                <a:latin typeface="+mj-lt"/>
              </a:rPr>
              <a:t>. 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attacked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was attacking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When I opened the door, the dog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attacked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me.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4. She fell asleep while she …  TV.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watched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was watching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She fell asleep while she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was watching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TV.</a:t>
            </a:r>
          </a:p>
          <a:p>
            <a:endParaRPr lang="en-US" sz="2000" i="1" dirty="0" smtClean="0">
              <a:latin typeface="Bookman Old Style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controls>
      <p:control spid="1030" name="DefaultOcx" r:id="rId2" imgW="228600" imgH="274320"/>
    </p:controls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02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55007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ru-RU" sz="2800" b="1" dirty="0" smtClean="0">
              <a:solidFill>
                <a:srgbClr val="7E0000"/>
              </a:solidFill>
              <a:latin typeface="Bookman Old Style" pitchFamily="18" charset="0"/>
            </a:endParaRPr>
          </a:p>
          <a:p>
            <a:pPr algn="ctr"/>
            <a:endParaRPr lang="en-US" b="1" dirty="0" smtClean="0">
              <a:solidFill>
                <a:srgbClr val="7E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04800"/>
            <a:ext cx="7992888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5. He …   several countries two years ago.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visited </a:t>
            </a:r>
          </a:p>
          <a:p>
            <a:pPr>
              <a:buFont typeface="Wingdings" pitchFamily="2" charset="2"/>
              <a:buChar char="q"/>
            </a:pPr>
            <a:r>
              <a:rPr lang="en-US" sz="2000" i="1" dirty="0" smtClean="0">
                <a:latin typeface="+mj-lt"/>
              </a:rPr>
              <a:t>was visiting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He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visited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several countries two years ago.</a:t>
            </a:r>
          </a:p>
          <a:p>
            <a:r>
              <a:rPr lang="en-US" sz="2000" b="1" dirty="0" smtClean="0">
                <a:latin typeface="+mj-lt"/>
              </a:rPr>
              <a:t>6. He  …  in Chicago in 2003</a:t>
            </a:r>
            <a:r>
              <a:rPr lang="en-US" sz="2000" dirty="0" smtClean="0">
                <a:latin typeface="+mj-lt"/>
              </a:rPr>
              <a:t>.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has been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was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He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was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in Chicago in 2003. 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b="1" dirty="0" smtClean="0">
                <a:latin typeface="+mj-lt"/>
              </a:rPr>
              <a:t>7. She  …   the living room when she heard a strange noise in the kitchen.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cleaned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was cleaning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 has cleaned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 has been cleaning 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She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was cleaning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the living room when she heard a strange noise in the kitchen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r>
              <a:rPr lang="en-US" sz="2000" b="1" dirty="0" smtClean="0">
                <a:latin typeface="+mj-lt"/>
              </a:rPr>
              <a:t>8. They … for hours before their flight was announced</a:t>
            </a:r>
            <a:r>
              <a:rPr lang="en-US" sz="2000" dirty="0" smtClean="0">
                <a:latin typeface="+mj-lt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were waiting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+mj-lt"/>
              </a:rPr>
              <a:t>had been waiting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They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had been waiting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for hours before their flight was announced.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latin typeface="Bookman Old Style" pitchFamily="18" charset="0"/>
            </a:endParaRPr>
          </a:p>
          <a:p>
            <a:endParaRPr lang="en-US" i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  <p:controls>
      <p:control spid="25627" name="DefaultOcx" r:id="rId2" imgW="228600" imgH="274320"/>
      <p:control spid="25628" name="HTMLOption1" r:id="rId3" imgW="228600" imgH="274320"/>
      <p:control spid="25629" name="HTMLOption2" r:id="rId4" imgW="228600" imgH="274320"/>
      <p:control spid="25630" name="HTMLOption3" r:id="rId5" imgW="228600" imgH="274320"/>
      <p:control spid="25631" name="HTMLOption4" r:id="rId6" imgW="228600" imgH="274320"/>
      <p:control spid="25632" name="HTMLOption5" r:id="rId7" imgW="228600" imgH="274320"/>
    </p:controls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6814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2. Ряд </a:t>
            </a:r>
            <a:r>
              <a:rPr lang="ru-RU" sz="3200" b="1" dirty="0"/>
              <a:t>последовательных действий в прошлом.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75140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I </a:t>
            </a:r>
            <a:r>
              <a:rPr lang="en-US" sz="3600" b="1" u="sng" dirty="0"/>
              <a:t>heard</a:t>
            </a:r>
            <a:r>
              <a:rPr lang="en-US" sz="3600" dirty="0"/>
              <a:t> a strange sound, </a:t>
            </a:r>
            <a:r>
              <a:rPr lang="en-US" sz="3600" b="1" u="sng" dirty="0"/>
              <a:t>looked</a:t>
            </a:r>
            <a:r>
              <a:rPr lang="en-US" sz="3600" dirty="0"/>
              <a:t> back, and </a:t>
            </a:r>
            <a:r>
              <a:rPr lang="en-US" sz="3600" b="1" u="sng" dirty="0"/>
              <a:t>saw</a:t>
            </a:r>
            <a:r>
              <a:rPr lang="en-US" sz="3600" dirty="0"/>
              <a:t> a huge cat sitting on the table.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863842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3</a:t>
            </a:r>
            <a:r>
              <a:rPr lang="ru-RU" sz="3600" b="1" dirty="0" smtClean="0"/>
              <a:t>. Регулярные</a:t>
            </a:r>
            <a:r>
              <a:rPr lang="ru-RU" sz="3600" b="1" dirty="0"/>
              <a:t>, повторяющиеся действия в прошлом.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3288433"/>
            <a:ext cx="63884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The old man often </a:t>
            </a:r>
            <a:r>
              <a:rPr lang="en-US" sz="4000" b="1" u="sng" dirty="0"/>
              <a:t>visited</a:t>
            </a:r>
            <a:r>
              <a:rPr lang="en-US" sz="4000" dirty="0"/>
              <a:t> me.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7019114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97675"/>
            <a:ext cx="80648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Образование Past Simple</a:t>
            </a:r>
          </a:p>
          <a:p>
            <a:endParaRPr lang="en-US" dirty="0"/>
          </a:p>
          <a:p>
            <a:r>
              <a:rPr lang="en-US" sz="4400" dirty="0" err="1"/>
              <a:t>Утвердительные</a:t>
            </a:r>
            <a:r>
              <a:rPr lang="en-US" sz="4400" dirty="0"/>
              <a:t> </a:t>
            </a:r>
            <a:r>
              <a:rPr lang="en-US" sz="4400" dirty="0" err="1"/>
              <a:t>предложения</a:t>
            </a:r>
            <a:r>
              <a:rPr lang="en-US" sz="4400" dirty="0"/>
              <a:t>:</a:t>
            </a:r>
          </a:p>
          <a:p>
            <a:endParaRPr lang="en-US" dirty="0"/>
          </a:p>
          <a:p>
            <a:r>
              <a:rPr lang="en-US" sz="5400" b="1" dirty="0" smtClean="0"/>
              <a:t>             V 2         play</a:t>
            </a:r>
            <a:r>
              <a:rPr lang="en-US" sz="5400" b="1" dirty="0" smtClean="0">
                <a:solidFill>
                  <a:srgbClr val="FF0000"/>
                </a:solidFill>
              </a:rPr>
              <a:t>ed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                            swam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7078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/>
              <a:t>Вопросительные</a:t>
            </a:r>
            <a:r>
              <a:rPr lang="en-US" sz="4400" dirty="0"/>
              <a:t> </a:t>
            </a:r>
            <a:r>
              <a:rPr lang="en-US" sz="4400" dirty="0" err="1"/>
              <a:t>предложения</a:t>
            </a:r>
            <a:r>
              <a:rPr lang="en-US" sz="4400" dirty="0"/>
              <a:t>:</a:t>
            </a:r>
          </a:p>
          <a:p>
            <a:endParaRPr lang="en-US" sz="4400" dirty="0"/>
          </a:p>
          <a:p>
            <a:r>
              <a:rPr lang="en-US" sz="4400" dirty="0">
                <a:solidFill>
                  <a:srgbClr val="FF0000"/>
                </a:solidFill>
              </a:rPr>
              <a:t>Did</a:t>
            </a:r>
            <a:r>
              <a:rPr lang="en-US" sz="4400" dirty="0"/>
              <a:t> I </a:t>
            </a:r>
            <a:r>
              <a:rPr lang="en-US" sz="4400" dirty="0">
                <a:solidFill>
                  <a:srgbClr val="FF0000"/>
                </a:solidFill>
              </a:rPr>
              <a:t>play</a:t>
            </a:r>
            <a:r>
              <a:rPr lang="en-US" sz="4400" dirty="0"/>
              <a:t>?	Did we play?</a:t>
            </a:r>
          </a:p>
          <a:p>
            <a:r>
              <a:rPr lang="en-US" sz="4400" dirty="0">
                <a:solidFill>
                  <a:srgbClr val="FF0000"/>
                </a:solidFill>
              </a:rPr>
              <a:t>Did</a:t>
            </a:r>
            <a:r>
              <a:rPr lang="en-US" sz="4400" dirty="0"/>
              <a:t> you </a:t>
            </a:r>
            <a:r>
              <a:rPr lang="en-US" sz="4400" dirty="0" smtClean="0">
                <a:solidFill>
                  <a:srgbClr val="FF0000"/>
                </a:solidFill>
              </a:rPr>
              <a:t>swim</a:t>
            </a:r>
            <a:r>
              <a:rPr lang="en-US" sz="4400" dirty="0" smtClean="0"/>
              <a:t>?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Did</a:t>
            </a:r>
            <a:r>
              <a:rPr lang="en-US" sz="4400" dirty="0" smtClean="0"/>
              <a:t> </a:t>
            </a:r>
            <a:r>
              <a:rPr lang="en-US" sz="4400" dirty="0"/>
              <a:t>he / she / it </a:t>
            </a:r>
            <a:r>
              <a:rPr lang="en-US" sz="4400" dirty="0">
                <a:solidFill>
                  <a:srgbClr val="FF0000"/>
                </a:solidFill>
              </a:rPr>
              <a:t>play</a:t>
            </a:r>
            <a:r>
              <a:rPr lang="en-US" sz="4400" dirty="0"/>
              <a:t>?	</a:t>
            </a:r>
            <a:endParaRPr lang="en-US" sz="4400" dirty="0" smtClean="0"/>
          </a:p>
          <a:p>
            <a:r>
              <a:rPr lang="en-US" sz="4400" dirty="0" smtClean="0">
                <a:solidFill>
                  <a:srgbClr val="FF0000"/>
                </a:solidFill>
              </a:rPr>
              <a:t>Did</a:t>
            </a:r>
            <a:r>
              <a:rPr lang="en-US" sz="4400" dirty="0" smtClean="0"/>
              <a:t> </a:t>
            </a:r>
            <a:r>
              <a:rPr lang="en-US" sz="4400" dirty="0"/>
              <a:t>they </a:t>
            </a:r>
            <a:r>
              <a:rPr lang="en-US" sz="4400" dirty="0" smtClean="0">
                <a:solidFill>
                  <a:srgbClr val="FF0000"/>
                </a:solidFill>
              </a:rPr>
              <a:t>swim</a:t>
            </a:r>
            <a:r>
              <a:rPr lang="en-US" sz="4400" dirty="0" smtClean="0"/>
              <a:t>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316335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40768"/>
            <a:ext cx="748883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/>
              <a:t>Отрицательные</a:t>
            </a:r>
            <a:r>
              <a:rPr lang="en-US" sz="4400" dirty="0"/>
              <a:t> </a:t>
            </a:r>
            <a:r>
              <a:rPr lang="en-US" sz="4400" dirty="0" err="1"/>
              <a:t>предложения</a:t>
            </a:r>
            <a:r>
              <a:rPr lang="en-US" sz="4400" dirty="0"/>
              <a:t>:</a:t>
            </a:r>
          </a:p>
          <a:p>
            <a:endParaRPr lang="en-US" dirty="0"/>
          </a:p>
          <a:p>
            <a:r>
              <a:rPr lang="en-US" sz="4000" dirty="0"/>
              <a:t>I </a:t>
            </a:r>
            <a:r>
              <a:rPr lang="en-US" sz="4000" dirty="0">
                <a:solidFill>
                  <a:srgbClr val="FF0000"/>
                </a:solidFill>
              </a:rPr>
              <a:t>did not play</a:t>
            </a:r>
            <a:r>
              <a:rPr lang="en-US" sz="4000" dirty="0"/>
              <a:t>	</a:t>
            </a:r>
            <a:r>
              <a:rPr lang="en-US" sz="4000" dirty="0" smtClean="0"/>
              <a:t>       We </a:t>
            </a:r>
            <a:r>
              <a:rPr lang="en-US" sz="4000" dirty="0">
                <a:solidFill>
                  <a:srgbClr val="FF0000"/>
                </a:solidFill>
              </a:rPr>
              <a:t>did not play</a:t>
            </a:r>
          </a:p>
          <a:p>
            <a:r>
              <a:rPr lang="en-US" sz="4000" dirty="0"/>
              <a:t>You </a:t>
            </a:r>
            <a:r>
              <a:rPr lang="en-US" sz="4000" dirty="0">
                <a:solidFill>
                  <a:srgbClr val="FF0000"/>
                </a:solidFill>
              </a:rPr>
              <a:t>did not </a:t>
            </a:r>
            <a:r>
              <a:rPr lang="en-US" sz="4000" dirty="0" smtClean="0">
                <a:solidFill>
                  <a:srgbClr val="FF0000"/>
                </a:solidFill>
              </a:rPr>
              <a:t>swim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He </a:t>
            </a:r>
            <a:r>
              <a:rPr lang="en-US" sz="4000" dirty="0"/>
              <a:t>/ she / it </a:t>
            </a:r>
            <a:r>
              <a:rPr lang="en-US" sz="4000" dirty="0">
                <a:solidFill>
                  <a:srgbClr val="FF0000"/>
                </a:solidFill>
              </a:rPr>
              <a:t>did not play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en-US" sz="4000" dirty="0" smtClean="0"/>
              <a:t>They </a:t>
            </a:r>
            <a:r>
              <a:rPr lang="en-US" sz="4000" dirty="0">
                <a:solidFill>
                  <a:srgbClr val="FF0000"/>
                </a:solidFill>
              </a:rPr>
              <a:t>did not </a:t>
            </a:r>
            <a:r>
              <a:rPr lang="en-US" sz="4000" dirty="0" smtClean="0">
                <a:solidFill>
                  <a:srgbClr val="FF0000"/>
                </a:solidFill>
              </a:rPr>
              <a:t>swim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          Didn’t  +  V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61339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928670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785794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Past Progressive (</a:t>
            </a:r>
            <a:r>
              <a:rPr lang="ru-RU" sz="3600" b="1" dirty="0" err="1" smtClean="0">
                <a:solidFill>
                  <a:srgbClr val="FF0000"/>
                </a:solidFill>
                <a:latin typeface="Bookman Old Style" pitchFamily="18" charset="0"/>
              </a:rPr>
              <a:t>Continuous</a:t>
            </a:r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)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ru-RU" sz="3600" b="1" dirty="0" smtClean="0"/>
              <a:t>Действие длилось в прошлом, когда произошло  другое действие (</a:t>
            </a:r>
            <a:r>
              <a:rPr lang="ru-RU" sz="3600" b="1" dirty="0" err="1" smtClean="0"/>
              <a:t>Past</a:t>
            </a:r>
            <a:r>
              <a:rPr lang="en-US" sz="3600" b="1" dirty="0" smtClean="0"/>
              <a:t> </a:t>
            </a:r>
            <a:r>
              <a:rPr lang="ru-RU" sz="3600" b="1" dirty="0" err="1" smtClean="0"/>
              <a:t>Simple</a:t>
            </a:r>
            <a:r>
              <a:rPr lang="ru-RU" sz="3600" b="1" dirty="0" smtClean="0"/>
              <a:t>).</a:t>
            </a:r>
            <a:endParaRPr lang="en-US" sz="3600" b="1" dirty="0" smtClean="0"/>
          </a:p>
          <a:p>
            <a:endParaRPr lang="en-US" sz="3600" b="1" i="1" dirty="0" smtClean="0"/>
          </a:p>
          <a:p>
            <a:r>
              <a:rPr lang="en-US" sz="3600" b="1" i="1" dirty="0" smtClean="0"/>
              <a:t>I </a:t>
            </a:r>
            <a:r>
              <a:rPr lang="en-US" sz="3600" b="1" i="1" dirty="0">
                <a:solidFill>
                  <a:srgbClr val="FF0000"/>
                </a:solidFill>
              </a:rPr>
              <a:t>was sleeping </a:t>
            </a:r>
            <a:r>
              <a:rPr lang="en-US" sz="3600" b="1" i="1" dirty="0"/>
              <a:t>when you </a:t>
            </a:r>
            <a:r>
              <a:rPr lang="en-US" sz="3600" b="1" i="1" dirty="0">
                <a:solidFill>
                  <a:srgbClr val="FF0000"/>
                </a:solidFill>
              </a:rPr>
              <a:t>turned</a:t>
            </a:r>
            <a:r>
              <a:rPr lang="en-US" sz="3600" b="1" i="1" dirty="0"/>
              <a:t> on the TV.</a:t>
            </a:r>
            <a:endParaRPr lang="en-US" sz="3600" b="1" i="1" dirty="0" smtClean="0"/>
          </a:p>
          <a:p>
            <a:r>
              <a:rPr lang="ru-RU" sz="2400" dirty="0" smtClean="0"/>
              <a:t> </a:t>
            </a:r>
            <a:endParaRPr lang="en-US" sz="2400" dirty="0" smtClean="0"/>
          </a:p>
          <a:p>
            <a:pPr marL="342900" indent="-342900"/>
            <a:r>
              <a:rPr lang="ru-RU" sz="4000" b="1" dirty="0" smtClean="0"/>
              <a:t>Наречия времени:</a:t>
            </a:r>
            <a:r>
              <a:rPr lang="ru-RU" sz="4000" dirty="0" smtClean="0"/>
              <a:t>  </a:t>
            </a:r>
            <a:endParaRPr lang="en-US" sz="4000" dirty="0" smtClean="0"/>
          </a:p>
          <a:p>
            <a:pPr marL="342900" indent="-342900"/>
            <a:r>
              <a:rPr lang="en-US" sz="4000" dirty="0" smtClean="0">
                <a:solidFill>
                  <a:srgbClr val="FF0000"/>
                </a:solidFill>
              </a:rPr>
              <a:t>when</a:t>
            </a:r>
            <a:r>
              <a:rPr lang="en-US" sz="4000" dirty="0" smtClean="0"/>
              <a:t> - </a:t>
            </a:r>
            <a:r>
              <a:rPr lang="ru-RU" sz="4000" dirty="0" smtClean="0"/>
              <a:t>когда </a:t>
            </a:r>
            <a:endParaRPr lang="en-US" sz="4000" dirty="0" smtClean="0"/>
          </a:p>
          <a:p>
            <a:pPr marL="342900" indent="-34290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386641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2. Действие </a:t>
            </a:r>
            <a:r>
              <a:rPr lang="ru-RU" sz="3600" b="1" dirty="0"/>
              <a:t>длилось в определенный (указанный) момент в прошлом</a:t>
            </a:r>
            <a:r>
              <a:rPr lang="ru-RU" sz="3600" b="1" dirty="0" smtClean="0"/>
              <a:t>.</a:t>
            </a:r>
            <a:endParaRPr lang="en-US" sz="3600" b="1" dirty="0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22" y="4509120"/>
            <a:ext cx="8748464" cy="105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3336667"/>
            <a:ext cx="75608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I </a:t>
            </a:r>
            <a:r>
              <a:rPr lang="ru-RU" sz="3600" b="1" i="1" dirty="0" err="1">
                <a:solidFill>
                  <a:srgbClr val="FF0000"/>
                </a:solidFill>
              </a:rPr>
              <a:t>was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>
                <a:solidFill>
                  <a:srgbClr val="FF0000"/>
                </a:solidFill>
              </a:rPr>
              <a:t>sleeping</a:t>
            </a:r>
            <a:r>
              <a:rPr lang="ru-RU" sz="3600" b="1" i="1" dirty="0">
                <a:solidFill>
                  <a:srgbClr val="FF0000"/>
                </a:solidFill>
              </a:rPr>
              <a:t> </a:t>
            </a:r>
            <a:r>
              <a:rPr lang="ru-RU" sz="3600" b="1" i="1" dirty="0" err="1"/>
              <a:t>at</a:t>
            </a:r>
            <a:r>
              <a:rPr lang="ru-RU" sz="3600" b="1" i="1" dirty="0"/>
              <a:t> </a:t>
            </a:r>
            <a:r>
              <a:rPr lang="en-US" sz="3600" b="1" i="1" dirty="0" smtClean="0"/>
              <a:t>5 pm</a:t>
            </a:r>
            <a:r>
              <a:rPr lang="ru-RU" sz="3600" b="1" i="1" dirty="0" smtClean="0"/>
              <a:t> </a:t>
            </a:r>
            <a:r>
              <a:rPr lang="ru-RU" sz="3600" b="1" i="1" dirty="0" err="1"/>
              <a:t>last</a:t>
            </a:r>
            <a:r>
              <a:rPr lang="ru-RU" sz="3600" b="1" i="1" dirty="0"/>
              <a:t> </a:t>
            </a:r>
            <a:r>
              <a:rPr lang="ru-RU" sz="3600" b="1" i="1" dirty="0" err="1"/>
              <a:t>week</a:t>
            </a:r>
            <a:endParaRPr lang="ru-RU" sz="3600" b="1" i="1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1211895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864</Words>
  <Application>Microsoft Office PowerPoint</Application>
  <PresentationFormat>Экран (4:3)</PresentationFormat>
  <Paragraphs>336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Люба</cp:lastModifiedBy>
  <cp:revision>85</cp:revision>
  <dcterms:modified xsi:type="dcterms:W3CDTF">2020-12-08T03:00:57Z</dcterms:modified>
</cp:coreProperties>
</file>