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7" r:id="rId1"/>
  </p:sldMasterIdLst>
  <p:sldIdLst>
    <p:sldId id="256" r:id="rId2"/>
    <p:sldId id="354" r:id="rId3"/>
    <p:sldId id="355" r:id="rId4"/>
    <p:sldId id="356" r:id="rId5"/>
    <p:sldId id="357" r:id="rId6"/>
    <p:sldId id="358" r:id="rId7"/>
    <p:sldId id="359" r:id="rId8"/>
    <p:sldId id="336" r:id="rId9"/>
    <p:sldId id="338" r:id="rId10"/>
    <p:sldId id="339" r:id="rId11"/>
    <p:sldId id="340" r:id="rId12"/>
    <p:sldId id="341" r:id="rId13"/>
    <p:sldId id="342" r:id="rId14"/>
    <p:sldId id="363" r:id="rId15"/>
    <p:sldId id="344" r:id="rId16"/>
    <p:sldId id="345" r:id="rId17"/>
    <p:sldId id="364" r:id="rId18"/>
    <p:sldId id="346" r:id="rId19"/>
    <p:sldId id="361" r:id="rId20"/>
    <p:sldId id="360" r:id="rId21"/>
    <p:sldId id="362" r:id="rId22"/>
    <p:sldId id="365" r:id="rId23"/>
    <p:sldId id="348" r:id="rId24"/>
    <p:sldId id="347" r:id="rId25"/>
    <p:sldId id="349" r:id="rId26"/>
    <p:sldId id="329" r:id="rId27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30BFF"/>
    <a:srgbClr val="008000"/>
    <a:srgbClr val="CC6600"/>
    <a:srgbClr val="0000FF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658" autoAdjust="0"/>
    <p:restoredTop sz="97257" autoAdjust="0"/>
  </p:normalViewPr>
  <p:slideViewPr>
    <p:cSldViewPr>
      <p:cViewPr varScale="1">
        <p:scale>
          <a:sx n="72" d="100"/>
          <a:sy n="72" d="100"/>
        </p:scale>
        <p:origin x="-14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image" Target="../media/image1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2"/>
          <p:cNvSpPr>
            <a:spLocks noChangeShapeType="1"/>
          </p:cNvSpPr>
          <p:nvPr/>
        </p:nvSpPr>
        <p:spPr bwMode="auto">
          <a:xfrm>
            <a:off x="7315200" y="1340768"/>
            <a:ext cx="0" cy="37084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7" name="Line 40"/>
          <p:cNvSpPr>
            <a:spLocks noChangeShapeType="1"/>
          </p:cNvSpPr>
          <p:nvPr/>
        </p:nvSpPr>
        <p:spPr bwMode="auto">
          <a:xfrm>
            <a:off x="304800" y="2819400"/>
            <a:ext cx="8695692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8499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315913" y="466725"/>
            <a:ext cx="6781800" cy="2133600"/>
          </a:xfrm>
        </p:spPr>
        <p:txBody>
          <a:bodyPr/>
          <a:lstStyle>
            <a:lvl1pPr algn="r">
              <a:defRPr sz="4800"/>
            </a:lvl1pPr>
          </a:lstStyle>
          <a:p>
            <a:pPr lvl="0"/>
            <a:r>
              <a:rPr lang="ru-RU" altLang="en-US" noProof="0" smtClean="0"/>
              <a:t>Образец заголовка</a:t>
            </a:r>
          </a:p>
        </p:txBody>
      </p:sp>
      <p:sp>
        <p:nvSpPr>
          <p:cNvPr id="84996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849313" y="3049588"/>
            <a:ext cx="6248400" cy="2362200"/>
          </a:xfrm>
        </p:spPr>
        <p:txBody>
          <a:bodyPr/>
          <a:lstStyle>
            <a:lvl1pPr marL="0" indent="0" algn="r">
              <a:buFont typeface="Wingdings" pitchFamily="2" charset="2"/>
              <a:buNone/>
              <a:defRPr sz="3200"/>
            </a:lvl1pPr>
          </a:lstStyle>
          <a:p>
            <a:pPr lvl="0"/>
            <a:r>
              <a:rPr lang="ru-RU" altLang="en-US" noProof="0" smtClean="0"/>
              <a:t>Образец подзаголовка</a:t>
            </a:r>
            <a:endParaRPr lang="ru-RU" altLang="en-US" noProof="0" dirty="0" smtClean="0"/>
          </a:p>
        </p:txBody>
      </p:sp>
      <p:sp>
        <p:nvSpPr>
          <p:cNvPr id="38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39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40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7A03E105-D027-40A3-847D-303E8E35392D}" type="slidenum">
              <a:rPr lang="ru-RU" altLang="en-US" smtClean="0"/>
              <a:pPr>
                <a:defRPr/>
              </a:pPr>
              <a:t>‹#›</a:t>
            </a:fld>
            <a:endParaRPr lang="ru-RU" altLang="en-US"/>
          </a:p>
        </p:txBody>
      </p:sp>
      <p:pic>
        <p:nvPicPr>
          <p:cNvPr id="6146" name="Picture 2" descr="D:\_Папа-адм\Desktop\Рисунок1.pn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444171" y="6597651"/>
            <a:ext cx="2700337" cy="2682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2" descr="E:\_Папа-админ\Desktop\Рисунок1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381765" y="2924944"/>
            <a:ext cx="1643003" cy="17768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 descr="D:\_Папа-адм\Desktop\Рисунок1.png"/>
          <p:cNvPicPr>
            <a:picLocks noChangeAspect="1" noChangeArrowheads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444171" y="6597651"/>
            <a:ext cx="2700337" cy="2682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2" descr="E:\_Папа-админ\Desktop\Рисунок1.jpg"/>
          <p:cNvPicPr>
            <a:picLocks noChangeAspect="1" noChangeArrowheads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381765" y="2924944"/>
            <a:ext cx="1643003" cy="17768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74554309"/>
      </p:ext>
    </p:extLst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360E95-A5D1-48FA-827D-1A9B1C67C702}" type="slidenum">
              <a:rPr lang="ru-RU" altLang="en-US" smtClean="0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1566844106"/>
      </p:ext>
    </p:extLst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122238"/>
            <a:ext cx="2057400" cy="6008687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22238"/>
            <a:ext cx="6019800" cy="600868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DE3CA5-2211-486F-BA15-A5BF6B12B867}" type="slidenum">
              <a:rPr lang="ru-RU" altLang="en-US" smtClean="0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1705826932"/>
      </p:ext>
    </p:extLst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7543800" cy="12954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719263"/>
            <a:ext cx="8229600" cy="4411662"/>
          </a:xfrm>
        </p:spPr>
        <p:txBody>
          <a:bodyPr/>
          <a:lstStyle/>
          <a:p>
            <a:pPr lvl="0"/>
            <a:r>
              <a:rPr lang="ru-RU" noProof="0" smtClean="0"/>
              <a:t>Вставка таблицы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14620E-03B6-4A88-961C-A5C379453379}" type="slidenum">
              <a:rPr lang="ru-RU" altLang="en-US" smtClean="0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2936381513"/>
      </p:ext>
    </p:extLst>
  </p:cSld>
  <p:clrMapOvr>
    <a:masterClrMapping/>
  </p:clrMapOvr>
  <p:transition spd="med">
    <p:fade thruBlk="1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Заголовок, 1 большой объект и 2 маленьких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7543800" cy="12954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quarter" idx="2"/>
          </p:nvPr>
        </p:nvSpPr>
        <p:spPr>
          <a:xfrm>
            <a:off x="4648200" y="1719263"/>
            <a:ext cx="4038600" cy="212883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Объект 4"/>
          <p:cNvSpPr>
            <a:spLocks noGrp="1"/>
          </p:cNvSpPr>
          <p:nvPr>
            <p:ph sz="quarter" idx="3"/>
          </p:nvPr>
        </p:nvSpPr>
        <p:spPr>
          <a:xfrm>
            <a:off x="4648200" y="4000500"/>
            <a:ext cx="4038600" cy="21304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52E84B-C348-421B-83C5-873C26BD10DF}" type="slidenum">
              <a:rPr lang="ru-RU" altLang="en-US" smtClean="0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375263916"/>
      </p:ext>
    </p:extLst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7E0ED7-DB4D-4DB9-8182-EFC0D4946C72}" type="slidenum">
              <a:rPr lang="ru-RU" altLang="en-US" smtClean="0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452212859"/>
      </p:ext>
    </p:extLst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6D58D7-701D-48F6-95CE-CD010E4E5974}" type="slidenum">
              <a:rPr lang="ru-RU" altLang="en-US" smtClean="0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2987069601"/>
      </p:ext>
    </p:extLst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009E74-0138-4E6B-8763-A93950415DB8}" type="slidenum">
              <a:rPr lang="ru-RU" altLang="en-US" smtClean="0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2264100426"/>
      </p:ext>
    </p:extLst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FB4771-EDA8-44CC-AC72-72A9B03C887B}" type="slidenum">
              <a:rPr lang="ru-RU" altLang="en-US" smtClean="0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2835957176"/>
      </p:ext>
    </p:extLst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227D03-7E06-4DA9-A3C8-9CB304C503B2}" type="slidenum">
              <a:rPr lang="ru-RU" altLang="en-US" smtClean="0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1789058435"/>
      </p:ext>
    </p:extLst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193E3B-E540-4AB8-B4D1-FF27EE22D9ED}" type="slidenum">
              <a:rPr lang="ru-RU" altLang="en-US" smtClean="0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1497456742"/>
      </p:ext>
    </p:extLst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BDEED7-92A4-43A8-9B21-73CC7A85329D}" type="slidenum">
              <a:rPr lang="ru-RU" altLang="en-US" smtClean="0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755863918"/>
      </p:ext>
    </p:extLst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C56D9F-73B6-4FAC-BBD0-32571A58418C}" type="slidenum">
              <a:rPr lang="ru-RU" altLang="en-US" smtClean="0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119923410"/>
      </p:ext>
    </p:extLst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Line 2"/>
          <p:cNvSpPr>
            <a:spLocks noChangeShapeType="1"/>
          </p:cNvSpPr>
          <p:nvPr/>
        </p:nvSpPr>
        <p:spPr bwMode="auto">
          <a:xfrm>
            <a:off x="8100392" y="128360"/>
            <a:ext cx="0" cy="9001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2238"/>
            <a:ext cx="7543800" cy="1295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en-US" smtClean="0"/>
              <a:t>Образец заголовка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719263"/>
            <a:ext cx="8229600" cy="4411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en-US" smtClean="0"/>
              <a:t>Образец текста</a:t>
            </a:r>
          </a:p>
          <a:p>
            <a:pPr lvl="1"/>
            <a:r>
              <a:rPr lang="ru-RU" altLang="en-US" smtClean="0"/>
              <a:t>Второй уровень</a:t>
            </a:r>
          </a:p>
          <a:p>
            <a:pPr lvl="2"/>
            <a:r>
              <a:rPr lang="ru-RU" altLang="en-US" smtClean="0"/>
              <a:t>Третий уровень</a:t>
            </a:r>
          </a:p>
          <a:p>
            <a:pPr lvl="3"/>
            <a:r>
              <a:rPr lang="ru-RU" altLang="en-US" smtClean="0"/>
              <a:t>Четвертый уровень</a:t>
            </a:r>
          </a:p>
          <a:p>
            <a:pPr lvl="4"/>
            <a:r>
              <a:rPr lang="ru-RU" altLang="en-US" smtClean="0"/>
              <a:t>Пятый уровень</a:t>
            </a:r>
          </a:p>
        </p:txBody>
      </p:sp>
      <p:sp>
        <p:nvSpPr>
          <p:cNvPr id="83973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 smtClean="0">
                <a:latin typeface="Arial" charset="0"/>
              </a:defRPr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83974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 smtClean="0">
                <a:latin typeface="Arial" charset="0"/>
              </a:defRPr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83975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 smtClean="0">
                <a:latin typeface="Arial" charset="0"/>
              </a:defRPr>
            </a:lvl1pPr>
          </a:lstStyle>
          <a:p>
            <a:pPr>
              <a:defRPr/>
            </a:pPr>
            <a:fld id="{EF3DB5B2-37A1-44B2-9AFD-B95B216D0AE0}" type="slidenum">
              <a:rPr lang="ru-RU" altLang="en-US" smtClean="0"/>
              <a:pPr>
                <a:defRPr/>
              </a:pPr>
              <a:t>‹#›</a:t>
            </a:fld>
            <a:endParaRPr lang="ru-RU" altLang="en-US"/>
          </a:p>
        </p:txBody>
      </p:sp>
      <p:pic>
        <p:nvPicPr>
          <p:cNvPr id="40" name="Picture 2" descr="D:\_Папа-адм\Desktop\Рисунок1.png"/>
          <p:cNvPicPr>
            <a:picLocks noChangeAspect="1" noChangeArrowheads="1"/>
          </p:cNvPicPr>
          <p:nvPr/>
        </p:nvPicPr>
        <p:blipFill>
          <a:blip r:embed="rId1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444171" y="6597651"/>
            <a:ext cx="2700337" cy="2682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2" name="Picture 2" descr="E:\_Папа-админ\Desktop\Рисунок1.jpg"/>
          <p:cNvPicPr>
            <a:picLocks noChangeAspect="1" noChangeArrowheads="1"/>
          </p:cNvPicPr>
          <p:nvPr/>
        </p:nvPicPr>
        <p:blipFill>
          <a:blip r:embed="rId1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136396" y="80628"/>
            <a:ext cx="956897" cy="10081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" descr="D:\_Папа-адм\Desktop\Рисунок1.png"/>
          <p:cNvPicPr>
            <a:picLocks noChangeAspect="1" noChangeArrowheads="1"/>
          </p:cNvPicPr>
          <p:nvPr userDrawn="1"/>
        </p:nvPicPr>
        <p:blipFill>
          <a:blip r:embed="rId1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444171" y="6597651"/>
            <a:ext cx="2700337" cy="2682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 descr="E:\_Папа-админ\Desktop\Рисунок1.jpg"/>
          <p:cNvPicPr>
            <a:picLocks noChangeAspect="1" noChangeArrowheads="1"/>
          </p:cNvPicPr>
          <p:nvPr userDrawn="1"/>
        </p:nvPicPr>
        <p:blipFill>
          <a:blip r:embed="rId1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136396" y="80628"/>
            <a:ext cx="956897" cy="10081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68" r:id="rId1"/>
    <p:sldLayoutId id="2147483769" r:id="rId2"/>
    <p:sldLayoutId id="2147483770" r:id="rId3"/>
    <p:sldLayoutId id="2147483771" r:id="rId4"/>
    <p:sldLayoutId id="2147483772" r:id="rId5"/>
    <p:sldLayoutId id="2147483773" r:id="rId6"/>
    <p:sldLayoutId id="2147483774" r:id="rId7"/>
    <p:sldLayoutId id="2147483775" r:id="rId8"/>
    <p:sldLayoutId id="2147483776" r:id="rId9"/>
    <p:sldLayoutId id="2147483777" r:id="rId10"/>
    <p:sldLayoutId id="2147483778" r:id="rId11"/>
    <p:sldLayoutId id="2147483779" r:id="rId12"/>
    <p:sldLayoutId id="2147483780" r:id="rId13"/>
  </p:sldLayoutIdLst>
  <p:transition spd="med">
    <p:fade thruBlk="1"/>
  </p:transition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l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92150" indent="-347663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2600">
          <a:solidFill>
            <a:schemeClr val="tx1"/>
          </a:solidFill>
          <a:latin typeface="+mn-lt"/>
        </a:defRPr>
      </a:lvl2pPr>
      <a:lvl3pPr marL="987425" indent="-293688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l"/>
        <a:defRPr sz="2300">
          <a:solidFill>
            <a:schemeClr val="tx1"/>
          </a:solidFill>
          <a:latin typeface="+mn-lt"/>
        </a:defRPr>
      </a:lvl3pPr>
      <a:lvl4pPr marL="1281113" indent="-2921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1598613" indent="-315913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055813" indent="-315913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513013" indent="-315913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2970213" indent="-315913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427413" indent="-315913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2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11.wmf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13.wmf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http://www.python.org/" TargetMode="Externa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hyperlink" Target="http://www.geany.org/" TargetMode="Externa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43508" y="1592796"/>
            <a:ext cx="7164795" cy="935521"/>
          </a:xfrm>
        </p:spPr>
        <p:txBody>
          <a:bodyPr/>
          <a:lstStyle/>
          <a:p>
            <a:pPr eaLnBrk="1" hangingPunct="1">
              <a:lnSpc>
                <a:spcPct val="150000"/>
              </a:lnSpc>
            </a:pPr>
            <a:r>
              <a:rPr lang="ru-RU" sz="3200" dirty="0" smtClean="0">
                <a:solidFill>
                  <a:srgbClr val="330066"/>
                </a:solidFill>
                <a:latin typeface="Arial"/>
              </a:rPr>
              <a:t>Язык программирования </a:t>
            </a:r>
            <a:r>
              <a:rPr lang="en-US" sz="3200" dirty="0" smtClean="0">
                <a:solidFill>
                  <a:srgbClr val="330066"/>
                </a:solidFill>
                <a:latin typeface="Arial"/>
              </a:rPr>
              <a:t>Python</a:t>
            </a:r>
            <a:endParaRPr lang="ru-RU" sz="4400" dirty="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3140968"/>
            <a:ext cx="7236804" cy="1279512"/>
          </a:xfrm>
        </p:spPr>
        <p:txBody>
          <a:bodyPr/>
          <a:lstStyle/>
          <a:p>
            <a:pPr eaLnBrk="1" hangingPunct="1"/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</a:rPr>
              <a:t>Основы языка 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Python</a:t>
            </a:r>
          </a:p>
          <a:p>
            <a:pPr eaLnBrk="1" hangingPunct="1"/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</a:rPr>
              <a:t>Линейные программы</a:t>
            </a: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5" name="Text Box 3"/>
          <p:cNvSpPr txBox="1">
            <a:spLocks noChangeArrowheads="1"/>
          </p:cNvSpPr>
          <p:nvPr/>
        </p:nvSpPr>
        <p:spPr bwMode="auto">
          <a:xfrm>
            <a:off x="396935" y="3881478"/>
            <a:ext cx="2013334" cy="40011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ru-RU" sz="2000" b="1" i="1" dirty="0">
                <a:solidFill>
                  <a:schemeClr val="tx2"/>
                </a:solidFill>
              </a:rPr>
              <a:t>Например</a:t>
            </a:r>
            <a:r>
              <a:rPr lang="ru-RU" sz="2000" b="1" i="1" dirty="0" smtClean="0">
                <a:solidFill>
                  <a:schemeClr val="tx2"/>
                </a:solidFill>
              </a:rPr>
              <a:t>:</a:t>
            </a:r>
            <a:endParaRPr lang="ru-RU" sz="2000" b="1" i="1" dirty="0">
              <a:solidFill>
                <a:schemeClr val="tx2"/>
              </a:solidFill>
            </a:endParaRPr>
          </a:p>
        </p:txBody>
      </p:sp>
      <p:sp>
        <p:nvSpPr>
          <p:cNvPr id="141317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141316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81908809"/>
              </p:ext>
            </p:extLst>
          </p:nvPr>
        </p:nvGraphicFramePr>
        <p:xfrm>
          <a:off x="2195736" y="4182796"/>
          <a:ext cx="1346541" cy="97439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74" name="Формула" r:id="rId3" imgW="545760" imgH="393480" progId="Equation.3">
                  <p:embed/>
                </p:oleObj>
              </mc:Choice>
              <mc:Fallback>
                <p:oleObj name="Формула" r:id="rId3" imgW="54576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95736" y="4182796"/>
                        <a:ext cx="1346541" cy="974396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tangle 422"/>
          <p:cNvSpPr txBox="1">
            <a:spLocks noChangeArrowheads="1"/>
          </p:cNvSpPr>
          <p:nvPr/>
        </p:nvSpPr>
        <p:spPr bwMode="auto">
          <a:xfrm>
            <a:off x="395536" y="188640"/>
            <a:ext cx="7452828" cy="6926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9pPr>
          </a:lstStyle>
          <a:p>
            <a:pPr algn="ctr"/>
            <a:r>
              <a:rPr lang="ru-RU" sz="3200" dirty="0" smtClean="0">
                <a:solidFill>
                  <a:srgbClr val="330066"/>
                </a:solidFill>
              </a:rPr>
              <a:t>Выражения и операции</a:t>
            </a:r>
            <a:endParaRPr lang="ru-RU" sz="3200" dirty="0">
              <a:solidFill>
                <a:srgbClr val="330066"/>
              </a:solidFill>
            </a:endParaRPr>
          </a:p>
        </p:txBody>
      </p:sp>
      <p:grpSp>
        <p:nvGrpSpPr>
          <p:cNvPr id="3" name="Группа 2"/>
          <p:cNvGrpSpPr/>
          <p:nvPr/>
        </p:nvGrpSpPr>
        <p:grpSpPr>
          <a:xfrm>
            <a:off x="5205651" y="5510955"/>
            <a:ext cx="2754306" cy="817696"/>
            <a:chOff x="3455876" y="3159567"/>
            <a:chExt cx="2754306" cy="817696"/>
          </a:xfrm>
        </p:grpSpPr>
        <p:sp>
          <p:nvSpPr>
            <p:cNvPr id="141318" name="Text Box 6"/>
            <p:cNvSpPr txBox="1">
              <a:spLocks noChangeArrowheads="1"/>
            </p:cNvSpPr>
            <p:nvPr/>
          </p:nvSpPr>
          <p:spPr bwMode="auto">
            <a:xfrm>
              <a:off x="3455876" y="3392488"/>
              <a:ext cx="2754306" cy="5847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200" dirty="0" err="1" smtClean="0">
                  <a:latin typeface="Courier New" pitchFamily="49" charset="0"/>
                </a:rPr>
                <a:t>v+a</a:t>
              </a:r>
              <a:r>
                <a:rPr lang="en-US" sz="3200" dirty="0" smtClean="0">
                  <a:latin typeface="Courier New" pitchFamily="49" charset="0"/>
                </a:rPr>
                <a:t>*t**2/2</a:t>
              </a:r>
              <a:endParaRPr lang="ru-RU" sz="3200" dirty="0">
                <a:latin typeface="Courier New" pitchFamily="49" charset="0"/>
              </a:endParaRPr>
            </a:p>
          </p:txBody>
        </p:sp>
        <p:sp>
          <p:nvSpPr>
            <p:cNvPr id="2" name="TextBox 1"/>
            <p:cNvSpPr txBox="1"/>
            <p:nvPr/>
          </p:nvSpPr>
          <p:spPr>
            <a:xfrm>
              <a:off x="4968044" y="3160856"/>
              <a:ext cx="234026" cy="307777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ru-RU" sz="1400" b="1" dirty="0" smtClean="0">
                  <a:solidFill>
                    <a:srgbClr val="FF0000"/>
                  </a:solidFill>
                </a:rPr>
                <a:t>1</a:t>
              </a:r>
              <a:endParaRPr lang="ru-RU" sz="1400" b="1" dirty="0">
                <a:solidFill>
                  <a:srgbClr val="FF0000"/>
                </a:solidFill>
              </a:endParaRP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4337974" y="3167674"/>
              <a:ext cx="234026" cy="307777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ru-RU" sz="1400" b="1" dirty="0" smtClean="0">
                  <a:solidFill>
                    <a:srgbClr val="FF0000"/>
                  </a:solidFill>
                </a:rPr>
                <a:t>2</a:t>
              </a:r>
              <a:endParaRPr lang="ru-RU" sz="1400" b="1" dirty="0">
                <a:solidFill>
                  <a:srgbClr val="FF0000"/>
                </a:solidFill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5571693" y="3159567"/>
              <a:ext cx="234026" cy="307777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ru-RU" sz="1400" b="1" dirty="0" smtClean="0">
                  <a:solidFill>
                    <a:srgbClr val="FF0000"/>
                  </a:solidFill>
                </a:rPr>
                <a:t>3</a:t>
              </a:r>
              <a:endParaRPr lang="ru-RU" sz="1400" b="1" dirty="0">
                <a:solidFill>
                  <a:srgbClr val="FF0000"/>
                </a:solidFill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3845979" y="3164820"/>
              <a:ext cx="234026" cy="307777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ru-RU" sz="1400" b="1" dirty="0" smtClean="0">
                  <a:solidFill>
                    <a:srgbClr val="FF0000"/>
                  </a:solidFill>
                </a:rPr>
                <a:t>4</a:t>
              </a:r>
              <a:endParaRPr lang="ru-RU" sz="1400" b="1" dirty="0">
                <a:solidFill>
                  <a:srgbClr val="FF0000"/>
                </a:solidFill>
              </a:endParaRPr>
            </a:p>
          </p:txBody>
        </p:sp>
      </p:grpSp>
      <p:sp>
        <p:nvSpPr>
          <p:cNvPr id="16" name="TextBox 15"/>
          <p:cNvSpPr txBox="1"/>
          <p:nvPr/>
        </p:nvSpPr>
        <p:spPr>
          <a:xfrm>
            <a:off x="379560" y="1124744"/>
            <a:ext cx="8476916" cy="269304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ru-RU" b="1" i="1" dirty="0">
                <a:solidFill>
                  <a:srgbClr val="330066"/>
                </a:solidFill>
              </a:rPr>
              <a:t>Приоритет выполнения операций: </a:t>
            </a:r>
            <a:endParaRPr lang="ru-RU" b="1" i="1" dirty="0" smtClean="0">
              <a:solidFill>
                <a:srgbClr val="330066"/>
              </a:solidFill>
            </a:endParaRPr>
          </a:p>
          <a:p>
            <a:r>
              <a:rPr lang="ru-RU" b="1" i="1" dirty="0" smtClean="0">
                <a:solidFill>
                  <a:srgbClr val="330066"/>
                </a:solidFill>
              </a:rPr>
              <a:t/>
            </a:r>
            <a:br>
              <a:rPr lang="ru-RU" b="1" i="1" dirty="0" smtClean="0">
                <a:solidFill>
                  <a:srgbClr val="330066"/>
                </a:solidFill>
              </a:rPr>
            </a:br>
            <a:r>
              <a:rPr lang="ru-RU" dirty="0" smtClean="0">
                <a:solidFill>
                  <a:srgbClr val="330066"/>
                </a:solidFill>
              </a:rPr>
              <a:t>1</a:t>
            </a:r>
            <a:r>
              <a:rPr lang="ru-RU" dirty="0">
                <a:solidFill>
                  <a:srgbClr val="330066"/>
                </a:solidFill>
              </a:rPr>
              <a:t>) </a:t>
            </a:r>
            <a:r>
              <a:rPr lang="ru-RU" dirty="0" smtClean="0">
                <a:solidFill>
                  <a:srgbClr val="330066"/>
                </a:solidFill>
              </a:rPr>
              <a:t>операции </a:t>
            </a:r>
            <a:r>
              <a:rPr lang="ru-RU" dirty="0">
                <a:solidFill>
                  <a:srgbClr val="330066"/>
                </a:solidFill>
              </a:rPr>
              <a:t>в скобках; </a:t>
            </a:r>
            <a:r>
              <a:rPr lang="ru-RU" dirty="0" smtClean="0">
                <a:solidFill>
                  <a:srgbClr val="330066"/>
                </a:solidFill>
              </a:rPr>
              <a:t/>
            </a:r>
            <a:br>
              <a:rPr lang="ru-RU" dirty="0" smtClean="0">
                <a:solidFill>
                  <a:srgbClr val="330066"/>
                </a:solidFill>
              </a:rPr>
            </a:br>
            <a:r>
              <a:rPr lang="ru-RU" dirty="0" smtClean="0">
                <a:solidFill>
                  <a:srgbClr val="330066"/>
                </a:solidFill>
              </a:rPr>
              <a:t>2</a:t>
            </a:r>
            <a:r>
              <a:rPr lang="ru-RU" dirty="0">
                <a:solidFill>
                  <a:srgbClr val="330066"/>
                </a:solidFill>
              </a:rPr>
              <a:t>) </a:t>
            </a:r>
            <a:r>
              <a:rPr lang="ru-RU" dirty="0" smtClean="0">
                <a:solidFill>
                  <a:srgbClr val="330066"/>
                </a:solidFill>
              </a:rPr>
              <a:t>возведение в степень; </a:t>
            </a:r>
            <a:br>
              <a:rPr lang="ru-RU" dirty="0" smtClean="0">
                <a:solidFill>
                  <a:srgbClr val="330066"/>
                </a:solidFill>
              </a:rPr>
            </a:br>
            <a:r>
              <a:rPr lang="ru-RU" dirty="0" smtClean="0">
                <a:solidFill>
                  <a:srgbClr val="330066"/>
                </a:solidFill>
              </a:rPr>
              <a:t>3</a:t>
            </a:r>
            <a:r>
              <a:rPr lang="ru-RU" dirty="0">
                <a:solidFill>
                  <a:srgbClr val="330066"/>
                </a:solidFill>
              </a:rPr>
              <a:t>) умножение и </a:t>
            </a:r>
            <a:r>
              <a:rPr lang="ru-RU" dirty="0" smtClean="0">
                <a:solidFill>
                  <a:srgbClr val="330066"/>
                </a:solidFill>
              </a:rPr>
              <a:t>деление (в том числе</a:t>
            </a:r>
            <a:r>
              <a:rPr lang="en-US" dirty="0" smtClean="0">
                <a:solidFill>
                  <a:srgbClr val="330066"/>
                </a:solidFill>
              </a:rPr>
              <a:t> </a:t>
            </a:r>
            <a:r>
              <a:rPr lang="ru-RU" dirty="0" smtClean="0">
                <a:solidFill>
                  <a:srgbClr val="330066"/>
                </a:solidFill>
              </a:rPr>
              <a:t>// и</a:t>
            </a:r>
            <a:r>
              <a:rPr lang="en-US" dirty="0" smtClean="0">
                <a:solidFill>
                  <a:srgbClr val="330066"/>
                </a:solidFill>
              </a:rPr>
              <a:t> </a:t>
            </a:r>
            <a:r>
              <a:rPr lang="ru-RU" dirty="0" smtClean="0">
                <a:solidFill>
                  <a:srgbClr val="330066"/>
                </a:solidFill>
              </a:rPr>
              <a:t>%); </a:t>
            </a:r>
            <a:br>
              <a:rPr lang="ru-RU" dirty="0" smtClean="0">
                <a:solidFill>
                  <a:srgbClr val="330066"/>
                </a:solidFill>
              </a:rPr>
            </a:br>
            <a:r>
              <a:rPr lang="ru-RU" dirty="0" smtClean="0">
                <a:solidFill>
                  <a:srgbClr val="330066"/>
                </a:solidFill>
              </a:rPr>
              <a:t>4</a:t>
            </a:r>
            <a:r>
              <a:rPr lang="ru-RU" dirty="0">
                <a:solidFill>
                  <a:srgbClr val="330066"/>
                </a:solidFill>
              </a:rPr>
              <a:t>) сложение и </a:t>
            </a:r>
            <a:r>
              <a:rPr lang="ru-RU" dirty="0" smtClean="0">
                <a:solidFill>
                  <a:srgbClr val="330066"/>
                </a:solidFill>
              </a:rPr>
              <a:t>вычитание.</a:t>
            </a:r>
            <a:br>
              <a:rPr lang="ru-RU" dirty="0" smtClean="0">
                <a:solidFill>
                  <a:srgbClr val="330066"/>
                </a:solidFill>
              </a:rPr>
            </a:br>
            <a:r>
              <a:rPr lang="ru-RU" sz="800" dirty="0" smtClean="0">
                <a:solidFill>
                  <a:srgbClr val="330066"/>
                </a:solidFill>
              </a:rPr>
              <a:t> </a:t>
            </a:r>
            <a:r>
              <a:rPr lang="ru-RU" dirty="0" smtClean="0">
                <a:solidFill>
                  <a:srgbClr val="330066"/>
                </a:solidFill>
              </a:rPr>
              <a:t/>
            </a:r>
            <a:br>
              <a:rPr lang="ru-RU" dirty="0" smtClean="0">
                <a:solidFill>
                  <a:srgbClr val="330066"/>
                </a:solidFill>
              </a:rPr>
            </a:br>
            <a:r>
              <a:rPr lang="ru-RU" sz="1600" dirty="0" smtClean="0">
                <a:solidFill>
                  <a:srgbClr val="330066"/>
                </a:solidFill>
              </a:rPr>
              <a:t>Операции </a:t>
            </a:r>
            <a:r>
              <a:rPr lang="ru-RU" sz="1600" dirty="0">
                <a:solidFill>
                  <a:srgbClr val="330066"/>
                </a:solidFill>
              </a:rPr>
              <a:t>одинакового приоритета выполняются в порядке записи слева направо</a:t>
            </a:r>
            <a:r>
              <a:rPr lang="ru-RU" sz="1600" dirty="0" smtClean="0">
                <a:solidFill>
                  <a:srgbClr val="330066"/>
                </a:solidFill>
              </a:rPr>
              <a:t>.</a:t>
            </a:r>
          </a:p>
          <a:p>
            <a:pPr>
              <a:spcBef>
                <a:spcPts val="600"/>
              </a:spcBef>
            </a:pPr>
            <a:r>
              <a:rPr lang="ru-RU" sz="1600" dirty="0" smtClean="0">
                <a:solidFill>
                  <a:srgbClr val="330066"/>
                </a:solidFill>
              </a:rPr>
              <a:t>Если выражение слишком длинное и не помещается в одной строке, необходимо заключить всё выражение в скобки (перенос внутри скобок разрешён).</a:t>
            </a:r>
            <a:endParaRPr lang="ru-RU" sz="1600" dirty="0">
              <a:solidFill>
                <a:srgbClr val="330066"/>
              </a:solidFill>
            </a:endParaRPr>
          </a:p>
        </p:txBody>
      </p:sp>
      <p:grpSp>
        <p:nvGrpSpPr>
          <p:cNvPr id="17" name="Группа 16"/>
          <p:cNvGrpSpPr/>
          <p:nvPr/>
        </p:nvGrpSpPr>
        <p:grpSpPr>
          <a:xfrm>
            <a:off x="5106640" y="4127700"/>
            <a:ext cx="2484276" cy="834682"/>
            <a:chOff x="3455876" y="3142581"/>
            <a:chExt cx="2484276" cy="834682"/>
          </a:xfrm>
        </p:grpSpPr>
        <p:sp>
          <p:nvSpPr>
            <p:cNvPr id="18" name="Text Box 6"/>
            <p:cNvSpPr txBox="1">
              <a:spLocks noChangeArrowheads="1"/>
            </p:cNvSpPr>
            <p:nvPr/>
          </p:nvSpPr>
          <p:spPr bwMode="auto">
            <a:xfrm>
              <a:off x="3455876" y="3392488"/>
              <a:ext cx="2484276" cy="5847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200" dirty="0" smtClean="0">
                  <a:latin typeface="Courier New" pitchFamily="49" charset="0"/>
                </a:rPr>
                <a:t>(</a:t>
              </a:r>
              <a:r>
                <a:rPr lang="en-US" sz="3200" dirty="0" err="1" smtClean="0">
                  <a:latin typeface="Courier New" pitchFamily="49" charset="0"/>
                </a:rPr>
                <a:t>a+b</a:t>
              </a:r>
              <a:r>
                <a:rPr lang="ru-RU" sz="3200" dirty="0" smtClean="0">
                  <a:latin typeface="Courier New" pitchFamily="49" charset="0"/>
                </a:rPr>
                <a:t>)</a:t>
              </a:r>
              <a:r>
                <a:rPr lang="en-US" sz="3200" dirty="0" smtClean="0">
                  <a:latin typeface="Courier New" pitchFamily="49" charset="0"/>
                </a:rPr>
                <a:t>*h/2</a:t>
              </a:r>
              <a:endParaRPr lang="ru-RU" sz="3200" dirty="0">
                <a:latin typeface="Courier New" pitchFamily="49" charset="0"/>
              </a:endParaRP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4059525" y="3142582"/>
              <a:ext cx="234026" cy="307777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ru-RU" sz="1400" b="1" dirty="0" smtClean="0">
                  <a:solidFill>
                    <a:srgbClr val="FF0000"/>
                  </a:solidFill>
                </a:rPr>
                <a:t>1</a:t>
              </a:r>
              <a:endParaRPr lang="ru-RU" sz="1400" b="1" dirty="0">
                <a:solidFill>
                  <a:srgbClr val="FF0000"/>
                </a:solidFill>
              </a:endParaRP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4797025" y="3142581"/>
              <a:ext cx="234026" cy="307777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ru-RU" sz="1400" b="1" dirty="0" smtClean="0">
                  <a:solidFill>
                    <a:srgbClr val="FF0000"/>
                  </a:solidFill>
                </a:rPr>
                <a:t>2</a:t>
              </a:r>
              <a:endParaRPr lang="ru-RU" sz="1400" b="1" dirty="0">
                <a:solidFill>
                  <a:srgbClr val="FF0000"/>
                </a:solidFill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5301081" y="3145622"/>
              <a:ext cx="234026" cy="307777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ru-RU" sz="1400" b="1" dirty="0" smtClean="0">
                  <a:solidFill>
                    <a:srgbClr val="FF0000"/>
                  </a:solidFill>
                </a:rPr>
                <a:t>3</a:t>
              </a:r>
              <a:endParaRPr lang="ru-RU" sz="1400" b="1" dirty="0">
                <a:solidFill>
                  <a:srgbClr val="FF0000"/>
                </a:solidFill>
              </a:endParaRPr>
            </a:p>
          </p:txBody>
        </p:sp>
      </p:grpSp>
      <p:graphicFrame>
        <p:nvGraphicFramePr>
          <p:cNvPr id="27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67104809"/>
              </p:ext>
            </p:extLst>
          </p:nvPr>
        </p:nvGraphicFramePr>
        <p:xfrm>
          <a:off x="2307329" y="5396578"/>
          <a:ext cx="1260140" cy="112876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75" name="Формула" r:id="rId5" imgW="469800" imgH="419040" progId="Equation.3">
                  <p:embed/>
                </p:oleObj>
              </mc:Choice>
              <mc:Fallback>
                <p:oleObj name="Формула" r:id="rId5" imgW="469800" imgH="419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07329" y="5396578"/>
                        <a:ext cx="1260140" cy="1128766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Стрелка вправо 3"/>
          <p:cNvSpPr/>
          <p:nvPr/>
        </p:nvSpPr>
        <p:spPr>
          <a:xfrm>
            <a:off x="4109290" y="4523800"/>
            <a:ext cx="792088" cy="292388"/>
          </a:xfrm>
          <a:prstGeom prst="rightArrow">
            <a:avLst/>
          </a:prstGeom>
          <a:solidFill>
            <a:srgbClr val="00B0F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Стрелка вправо 28"/>
          <p:cNvSpPr/>
          <p:nvPr/>
        </p:nvSpPr>
        <p:spPr>
          <a:xfrm>
            <a:off x="4092154" y="5890069"/>
            <a:ext cx="792088" cy="292388"/>
          </a:xfrm>
          <a:prstGeom prst="rightArrow">
            <a:avLst/>
          </a:prstGeom>
          <a:solidFill>
            <a:srgbClr val="00B0F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68302027"/>
      </p:ext>
    </p:extLst>
  </p:cSld>
  <p:clrMapOvr>
    <a:masterClrMapping/>
  </p:clrMapOvr>
  <p:transition spd="med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413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1413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1315" grpId="0" animBg="1"/>
      <p:bldP spid="16" grpId="0" animBg="1"/>
      <p:bldP spid="4" grpId="0" animBg="1"/>
      <p:bldP spid="29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422"/>
          <p:cNvSpPr txBox="1">
            <a:spLocks noChangeArrowheads="1"/>
          </p:cNvSpPr>
          <p:nvPr/>
        </p:nvSpPr>
        <p:spPr bwMode="auto">
          <a:xfrm>
            <a:off x="395536" y="188640"/>
            <a:ext cx="7452828" cy="6926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9pPr>
          </a:lstStyle>
          <a:p>
            <a:pPr algn="ctr"/>
            <a:r>
              <a:rPr lang="ru-RU" sz="3200" dirty="0">
                <a:solidFill>
                  <a:srgbClr val="330066"/>
                </a:solidFill>
              </a:rPr>
              <a:t>Оператор </a:t>
            </a:r>
            <a:r>
              <a:rPr lang="ru-RU" sz="3200" dirty="0" smtClean="0">
                <a:solidFill>
                  <a:srgbClr val="330066"/>
                </a:solidFill>
              </a:rPr>
              <a:t>(команда) присваивания</a:t>
            </a:r>
            <a:endParaRPr lang="ru-RU" sz="3200" dirty="0">
              <a:solidFill>
                <a:srgbClr val="330066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377534" y="944724"/>
            <a:ext cx="8478942" cy="138499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just"/>
            <a:r>
              <a:rPr lang="ru-RU" dirty="0" smtClean="0">
                <a:solidFill>
                  <a:srgbClr val="330066"/>
                </a:solidFill>
              </a:rPr>
              <a:t>Оператор присваивания записывает в переменную, </a:t>
            </a:r>
            <a:r>
              <a:rPr lang="ru-RU" dirty="0">
                <a:solidFill>
                  <a:srgbClr val="330066"/>
                </a:solidFill>
              </a:rPr>
              <a:t>имя которой находится слева от знака </a:t>
            </a:r>
            <a:r>
              <a:rPr lang="ru-RU" sz="2000" dirty="0" smtClean="0">
                <a:solidFill>
                  <a:srgbClr val="330066"/>
                </a:solidFill>
                <a:latin typeface="Courier New" pitchFamily="49" charset="0"/>
                <a:cs typeface="Courier New" pitchFamily="49" charset="0"/>
              </a:rPr>
              <a:t>«</a:t>
            </a:r>
            <a:r>
              <a:rPr lang="ru-RU" sz="2000" b="1" dirty="0">
                <a:solidFill>
                  <a:srgbClr val="330066"/>
                </a:solidFill>
                <a:latin typeface="Courier New" pitchFamily="49" charset="0"/>
                <a:cs typeface="Courier New" pitchFamily="49" charset="0"/>
              </a:rPr>
              <a:t>=</a:t>
            </a:r>
            <a:r>
              <a:rPr lang="ru-RU" sz="2000" dirty="0" smtClean="0">
                <a:solidFill>
                  <a:srgbClr val="330066"/>
                </a:solidFill>
                <a:latin typeface="Courier New" pitchFamily="49" charset="0"/>
                <a:cs typeface="Courier New" pitchFamily="49" charset="0"/>
              </a:rPr>
              <a:t>»</a:t>
            </a:r>
            <a:r>
              <a:rPr lang="ru-RU" dirty="0" smtClean="0">
                <a:solidFill>
                  <a:srgbClr val="330066"/>
                </a:solidFill>
              </a:rPr>
              <a:t> значение </a:t>
            </a:r>
            <a:r>
              <a:rPr lang="ru-RU" dirty="0">
                <a:solidFill>
                  <a:srgbClr val="330066"/>
                </a:solidFill>
              </a:rPr>
              <a:t>выражения, находящегося справа. </a:t>
            </a:r>
            <a:r>
              <a:rPr lang="ru-RU" dirty="0" smtClean="0">
                <a:solidFill>
                  <a:srgbClr val="330066"/>
                </a:solidFill>
              </a:rPr>
              <a:t/>
            </a:r>
            <a:br>
              <a:rPr lang="ru-RU" dirty="0" smtClean="0">
                <a:solidFill>
                  <a:srgbClr val="330066"/>
                </a:solidFill>
              </a:rPr>
            </a:br>
            <a:r>
              <a:rPr lang="ru-RU" dirty="0" smtClean="0">
                <a:solidFill>
                  <a:srgbClr val="330066"/>
                </a:solidFill>
              </a:rPr>
              <a:t>Старое </a:t>
            </a:r>
            <a:r>
              <a:rPr lang="ru-RU" dirty="0">
                <a:solidFill>
                  <a:srgbClr val="330066"/>
                </a:solidFill>
              </a:rPr>
              <a:t>значение переменной при этом стирается. </a:t>
            </a:r>
            <a:endParaRPr lang="ru-RU" dirty="0" smtClean="0">
              <a:solidFill>
                <a:srgbClr val="330066"/>
              </a:solidFill>
            </a:endParaRPr>
          </a:p>
          <a:p>
            <a:pPr algn="just">
              <a:spcBef>
                <a:spcPts val="1200"/>
              </a:spcBef>
            </a:pPr>
            <a:r>
              <a:rPr lang="ru-RU" i="1" dirty="0" smtClean="0">
                <a:solidFill>
                  <a:srgbClr val="330066"/>
                </a:solidFill>
              </a:rPr>
              <a:t>Общий </a:t>
            </a:r>
            <a:r>
              <a:rPr lang="ru-RU" i="1" dirty="0">
                <a:solidFill>
                  <a:srgbClr val="330066"/>
                </a:solidFill>
              </a:rPr>
              <a:t>вид оператора</a:t>
            </a:r>
            <a:r>
              <a:rPr lang="ru-RU" i="1" dirty="0" smtClean="0">
                <a:solidFill>
                  <a:srgbClr val="330066"/>
                </a:solidFill>
              </a:rPr>
              <a:t>:</a:t>
            </a:r>
            <a:endParaRPr lang="ru-RU" i="1" dirty="0">
              <a:solidFill>
                <a:srgbClr val="330066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42160" y="3272788"/>
            <a:ext cx="2286000" cy="1569660"/>
          </a:xfrm>
          <a:prstGeom prst="rect">
            <a:avLst/>
          </a:prstGeom>
          <a:ln w="12700">
            <a:solidFill>
              <a:schemeClr val="bg1">
                <a:lumMod val="50000"/>
              </a:schemeClr>
            </a:solidFill>
            <a:prstDash val="lgDash"/>
          </a:ln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000000"/>
                </a:solidFill>
                <a:latin typeface="Courier New"/>
              </a:rPr>
              <a:t>a </a:t>
            </a:r>
            <a:r>
              <a:rPr lang="en-US" sz="2400" dirty="0" smtClean="0">
                <a:solidFill>
                  <a:srgbClr val="000000"/>
                </a:solidFill>
                <a:latin typeface="Courier New"/>
              </a:rPr>
              <a:t>= </a:t>
            </a:r>
            <a:r>
              <a:rPr lang="en-US" sz="2400" dirty="0" smtClean="0">
                <a:latin typeface="Courier New"/>
              </a:rPr>
              <a:t>5</a:t>
            </a:r>
            <a:endParaRPr lang="en-US" sz="2400" dirty="0">
              <a:latin typeface="Courier New"/>
            </a:endParaRPr>
          </a:p>
          <a:p>
            <a:r>
              <a:rPr lang="en-US" sz="2400" dirty="0">
                <a:solidFill>
                  <a:srgbClr val="000000"/>
                </a:solidFill>
                <a:latin typeface="Courier New"/>
              </a:rPr>
              <a:t>b </a:t>
            </a:r>
            <a:r>
              <a:rPr lang="en-US" sz="2400" dirty="0" smtClean="0">
                <a:solidFill>
                  <a:srgbClr val="000000"/>
                </a:solidFill>
                <a:latin typeface="Courier New"/>
              </a:rPr>
              <a:t>= a</a:t>
            </a:r>
            <a:endParaRPr lang="en-US" sz="2400" dirty="0">
              <a:solidFill>
                <a:srgbClr val="000000"/>
              </a:solidFill>
              <a:latin typeface="Courier New"/>
            </a:endParaRPr>
          </a:p>
          <a:p>
            <a:r>
              <a:rPr lang="en-US" sz="2400" dirty="0">
                <a:solidFill>
                  <a:srgbClr val="000000"/>
                </a:solidFill>
                <a:latin typeface="Courier New"/>
              </a:rPr>
              <a:t>c </a:t>
            </a:r>
            <a:r>
              <a:rPr lang="en-US" sz="2400" dirty="0" smtClean="0">
                <a:solidFill>
                  <a:srgbClr val="000000"/>
                </a:solidFill>
                <a:latin typeface="Courier New"/>
              </a:rPr>
              <a:t>= </a:t>
            </a:r>
            <a:r>
              <a:rPr lang="en-US" sz="2400" dirty="0" err="1" smtClean="0">
                <a:solidFill>
                  <a:srgbClr val="000000"/>
                </a:solidFill>
                <a:latin typeface="Courier New"/>
              </a:rPr>
              <a:t>a+b</a:t>
            </a:r>
            <a:endParaRPr lang="en-US" sz="2400" dirty="0">
              <a:solidFill>
                <a:srgbClr val="000000"/>
              </a:solidFill>
              <a:latin typeface="Courier New"/>
            </a:endParaRPr>
          </a:p>
          <a:p>
            <a:r>
              <a:rPr lang="en-US" sz="2400" dirty="0">
                <a:solidFill>
                  <a:srgbClr val="000000"/>
                </a:solidFill>
                <a:latin typeface="Courier New"/>
              </a:rPr>
              <a:t>c </a:t>
            </a:r>
            <a:r>
              <a:rPr lang="en-US" sz="2400" dirty="0" smtClean="0">
                <a:solidFill>
                  <a:srgbClr val="000000"/>
                </a:solidFill>
                <a:latin typeface="Courier New"/>
              </a:rPr>
              <a:t>= c+</a:t>
            </a:r>
            <a:r>
              <a:rPr lang="en-US" sz="2400" dirty="0" smtClean="0">
                <a:latin typeface="Courier New"/>
              </a:rPr>
              <a:t>1</a:t>
            </a:r>
            <a:endParaRPr lang="ru-RU" sz="2400" dirty="0"/>
          </a:p>
        </p:txBody>
      </p:sp>
      <p:grpSp>
        <p:nvGrpSpPr>
          <p:cNvPr id="11" name="Группа 10"/>
          <p:cNvGrpSpPr/>
          <p:nvPr/>
        </p:nvGrpSpPr>
        <p:grpSpPr>
          <a:xfrm>
            <a:off x="3599892" y="3032956"/>
            <a:ext cx="3024336" cy="816769"/>
            <a:chOff x="4031940" y="4412431"/>
            <a:chExt cx="3024336" cy="816769"/>
          </a:xfrm>
        </p:grpSpPr>
        <p:sp>
          <p:nvSpPr>
            <p:cNvPr id="5" name="Прямоугольник 4"/>
            <p:cNvSpPr/>
            <p:nvPr/>
          </p:nvSpPr>
          <p:spPr>
            <a:xfrm>
              <a:off x="4031940" y="4797152"/>
              <a:ext cx="792088" cy="432048"/>
            </a:xfrm>
            <a:prstGeom prst="rect">
              <a:avLst/>
            </a:prstGeom>
            <a:solidFill>
              <a:srgbClr val="CCFFFF"/>
            </a:solidFill>
            <a:ln>
              <a:solidFill>
                <a:srgbClr val="0000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4031940" y="4421723"/>
              <a:ext cx="792088" cy="400110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US" sz="2000" dirty="0" smtClean="0"/>
                <a:t>a</a:t>
              </a:r>
              <a:endParaRPr lang="ru-RU" sz="2000" dirty="0"/>
            </a:p>
          </p:txBody>
        </p:sp>
        <p:sp>
          <p:nvSpPr>
            <p:cNvPr id="7" name="Прямоугольник 6"/>
            <p:cNvSpPr/>
            <p:nvPr/>
          </p:nvSpPr>
          <p:spPr>
            <a:xfrm>
              <a:off x="5112060" y="4787860"/>
              <a:ext cx="792088" cy="441340"/>
            </a:xfrm>
            <a:prstGeom prst="rect">
              <a:avLst/>
            </a:prstGeom>
            <a:solidFill>
              <a:srgbClr val="CCFFFF"/>
            </a:solidFill>
            <a:ln>
              <a:solidFill>
                <a:srgbClr val="0000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5112060" y="4412431"/>
              <a:ext cx="792088" cy="400110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US" sz="2000" dirty="0" smtClean="0"/>
                <a:t>b</a:t>
              </a:r>
              <a:endParaRPr lang="ru-RU" sz="2000" dirty="0"/>
            </a:p>
          </p:txBody>
        </p:sp>
        <p:sp>
          <p:nvSpPr>
            <p:cNvPr id="9" name="Прямоугольник 8"/>
            <p:cNvSpPr/>
            <p:nvPr/>
          </p:nvSpPr>
          <p:spPr>
            <a:xfrm>
              <a:off x="6264188" y="4797152"/>
              <a:ext cx="792088" cy="432048"/>
            </a:xfrm>
            <a:prstGeom prst="rect">
              <a:avLst/>
            </a:prstGeom>
            <a:solidFill>
              <a:srgbClr val="CCFFFF"/>
            </a:solidFill>
            <a:ln>
              <a:solidFill>
                <a:srgbClr val="0000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6264188" y="4421723"/>
              <a:ext cx="792088" cy="400110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US" sz="2000" dirty="0" smtClean="0"/>
                <a:t>c</a:t>
              </a:r>
              <a:endParaRPr lang="ru-RU" sz="2000" dirty="0"/>
            </a:p>
          </p:txBody>
        </p:sp>
      </p:grpSp>
      <p:sp>
        <p:nvSpPr>
          <p:cNvPr id="12" name="TextBox 11"/>
          <p:cNvSpPr txBox="1"/>
          <p:nvPr/>
        </p:nvSpPr>
        <p:spPr>
          <a:xfrm>
            <a:off x="3599892" y="3449035"/>
            <a:ext cx="792088" cy="3693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dirty="0" smtClean="0"/>
              <a:t>5</a:t>
            </a:r>
            <a:endParaRPr lang="ru-RU" dirty="0"/>
          </a:p>
        </p:txBody>
      </p:sp>
      <p:sp>
        <p:nvSpPr>
          <p:cNvPr id="13" name="TextBox 12"/>
          <p:cNvSpPr txBox="1"/>
          <p:nvPr/>
        </p:nvSpPr>
        <p:spPr>
          <a:xfrm>
            <a:off x="4674865" y="3453681"/>
            <a:ext cx="792088" cy="3693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dirty="0" smtClean="0"/>
              <a:t>5</a:t>
            </a:r>
            <a:endParaRPr lang="ru-RU" dirty="0"/>
          </a:p>
        </p:txBody>
      </p:sp>
      <p:sp>
        <p:nvSpPr>
          <p:cNvPr id="14" name="TextBox 13"/>
          <p:cNvSpPr txBox="1"/>
          <p:nvPr/>
        </p:nvSpPr>
        <p:spPr>
          <a:xfrm>
            <a:off x="5832140" y="3453681"/>
            <a:ext cx="792088" cy="3693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dirty="0" smtClean="0"/>
              <a:t>10</a:t>
            </a:r>
            <a:endParaRPr lang="ru-RU" dirty="0"/>
          </a:p>
        </p:txBody>
      </p:sp>
      <p:sp>
        <p:nvSpPr>
          <p:cNvPr id="15" name="TextBox 14"/>
          <p:cNvSpPr txBox="1"/>
          <p:nvPr/>
        </p:nvSpPr>
        <p:spPr>
          <a:xfrm>
            <a:off x="5994158" y="3461343"/>
            <a:ext cx="468052" cy="369332"/>
          </a:xfrm>
          <a:prstGeom prst="rect">
            <a:avLst/>
          </a:prstGeom>
          <a:solidFill>
            <a:srgbClr val="CCFFFF"/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en-US" dirty="0" smtClean="0"/>
              <a:t>11</a:t>
            </a:r>
            <a:endParaRPr lang="ru-RU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431540" y="2319263"/>
            <a:ext cx="6228692" cy="461665"/>
          </a:xfrm>
          <a:prstGeom prst="rect">
            <a:avLst/>
          </a:prstGeom>
          <a:ln w="12700">
            <a:solidFill>
              <a:schemeClr val="bg1">
                <a:lumMod val="50000"/>
              </a:schemeClr>
            </a:solidFill>
            <a:prstDash val="lgDash"/>
          </a:ln>
        </p:spPr>
        <p:txBody>
          <a:bodyPr wrap="square">
            <a:spAutoFit/>
          </a:bodyPr>
          <a:lstStyle/>
          <a:p>
            <a:pPr lvl="0">
              <a:spcBef>
                <a:spcPts val="1200"/>
              </a:spcBef>
            </a:pPr>
            <a:r>
              <a:rPr lang="ru-RU" sz="24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&lt;имя переменной&gt; </a:t>
            </a:r>
            <a:r>
              <a:rPr lang="ru-RU" sz="24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=</a:t>
            </a:r>
            <a:r>
              <a:rPr lang="ru-RU" sz="24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ru-RU" sz="24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&lt;выражение&gt;;</a:t>
            </a:r>
          </a:p>
        </p:txBody>
      </p:sp>
      <p:sp>
        <p:nvSpPr>
          <p:cNvPr id="18" name="Прямоугольник 17"/>
          <p:cNvSpPr/>
          <p:nvPr/>
        </p:nvSpPr>
        <p:spPr>
          <a:xfrm>
            <a:off x="431540" y="2816932"/>
            <a:ext cx="64984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Bef>
                <a:spcPts val="1200"/>
              </a:spcBef>
            </a:pPr>
            <a:r>
              <a:rPr lang="ru-RU" i="1" dirty="0">
                <a:solidFill>
                  <a:srgbClr val="330066"/>
                </a:solidFill>
              </a:rPr>
              <a:t>Например:  		</a:t>
            </a:r>
            <a:r>
              <a:rPr lang="ru-RU" i="1" dirty="0" smtClean="0">
                <a:solidFill>
                  <a:srgbClr val="330066"/>
                </a:solidFill>
              </a:rPr>
              <a:t>     В </a:t>
            </a:r>
            <a:r>
              <a:rPr lang="ru-RU" i="1" dirty="0">
                <a:solidFill>
                  <a:srgbClr val="330066"/>
                </a:solidFill>
              </a:rPr>
              <a:t>памяти:</a:t>
            </a:r>
          </a:p>
        </p:txBody>
      </p:sp>
      <p:graphicFrame>
        <p:nvGraphicFramePr>
          <p:cNvPr id="16" name="Таблица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33725283"/>
              </p:ext>
            </p:extLst>
          </p:nvPr>
        </p:nvGraphicFramePr>
        <p:xfrm>
          <a:off x="3455876" y="4041068"/>
          <a:ext cx="5316252" cy="204764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700300"/>
                <a:gridCol w="2615952"/>
              </a:tblGrid>
              <a:tr h="325152">
                <a:tc gridSpan="2">
                  <a:txBody>
                    <a:bodyPr/>
                    <a:lstStyle/>
                    <a:p>
                      <a:pPr algn="ctr"/>
                      <a:r>
                        <a:rPr lang="ru-RU" sz="1400" i="1" kern="1200" dirty="0" smtClean="0">
                          <a:solidFill>
                            <a:srgbClr val="330066"/>
                          </a:solidFill>
                          <a:latin typeface="Arial" pitchFamily="34" charset="0"/>
                          <a:ea typeface="+mn-ea"/>
                          <a:cs typeface="+mn-cs"/>
                        </a:rPr>
                        <a:t>В языке </a:t>
                      </a:r>
                      <a:r>
                        <a:rPr lang="en-US" sz="1400" i="1" kern="1200" dirty="0" smtClean="0">
                          <a:solidFill>
                            <a:srgbClr val="330066"/>
                          </a:solidFill>
                          <a:latin typeface="Arial" pitchFamily="34" charset="0"/>
                          <a:ea typeface="+mn-ea"/>
                          <a:cs typeface="+mn-cs"/>
                        </a:rPr>
                        <a:t>Python </a:t>
                      </a:r>
                      <a:r>
                        <a:rPr lang="ru-RU" sz="1400" i="1" kern="1200" dirty="0" smtClean="0">
                          <a:solidFill>
                            <a:srgbClr val="330066"/>
                          </a:solidFill>
                          <a:latin typeface="Arial" pitchFamily="34" charset="0"/>
                          <a:ea typeface="+mn-ea"/>
                          <a:cs typeface="+mn-cs"/>
                        </a:rPr>
                        <a:t>допускается множественное присваивание:</a:t>
                      </a:r>
                      <a:endParaRPr lang="ru-RU" sz="1400" i="1" kern="1200" dirty="0">
                        <a:solidFill>
                          <a:srgbClr val="330066"/>
                        </a:solidFill>
                        <a:latin typeface="Arial" pitchFamily="34" charset="0"/>
                        <a:ea typeface="+mn-ea"/>
                        <a:cs typeface="+mn-cs"/>
                      </a:endParaRPr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20409">
                <a:tc>
                  <a:txBody>
                    <a:bodyPr/>
                    <a:lstStyle/>
                    <a:p>
                      <a:r>
                        <a:rPr lang="ru-RU" sz="1400" i="1" kern="1200" dirty="0" smtClean="0">
                          <a:solidFill>
                            <a:srgbClr val="330066"/>
                          </a:solidFill>
                          <a:latin typeface="Arial" pitchFamily="34" charset="0"/>
                          <a:ea typeface="+mn-ea"/>
                          <a:cs typeface="+mn-cs"/>
                        </a:rPr>
                        <a:t>Запись оператора:</a:t>
                      </a:r>
                      <a:endParaRPr lang="ru-RU" sz="1400" i="1" kern="1200" dirty="0">
                        <a:solidFill>
                          <a:srgbClr val="330066"/>
                        </a:solidFill>
                        <a:latin typeface="Arial" pitchFamily="34" charset="0"/>
                        <a:ea typeface="+mn-ea"/>
                        <a:cs typeface="+mn-cs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i="1" kern="1200" dirty="0" smtClean="0">
                          <a:solidFill>
                            <a:srgbClr val="330066"/>
                          </a:solidFill>
                          <a:latin typeface="Arial" pitchFamily="34" charset="0"/>
                          <a:ea typeface="+mn-ea"/>
                          <a:cs typeface="+mn-cs"/>
                        </a:rPr>
                        <a:t>Равносильная запись:</a:t>
                      </a:r>
                      <a:endParaRPr lang="ru-RU" sz="1400" i="1" kern="1200" dirty="0">
                        <a:solidFill>
                          <a:srgbClr val="330066"/>
                        </a:solidFill>
                        <a:latin typeface="Arial" pitchFamily="34" charset="0"/>
                        <a:ea typeface="+mn-ea"/>
                        <a:cs typeface="+mn-cs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8509">
                <a:tc>
                  <a:txBody>
                    <a:bodyPr/>
                    <a:lstStyle/>
                    <a:p>
                      <a:r>
                        <a:rPr lang="en-US" sz="2000" kern="1200" dirty="0" smtClean="0">
                          <a:solidFill>
                            <a:srgbClr val="000000"/>
                          </a:solidFill>
                          <a:latin typeface="Courier New"/>
                          <a:ea typeface="+mn-ea"/>
                          <a:cs typeface="+mn-cs"/>
                        </a:rPr>
                        <a:t>a, b = 0, 1</a:t>
                      </a:r>
                      <a:endParaRPr lang="ru-RU" sz="2000" kern="1200" dirty="0">
                        <a:solidFill>
                          <a:srgbClr val="000000"/>
                        </a:solidFill>
                        <a:latin typeface="Courier New"/>
                        <a:ea typeface="+mn-ea"/>
                        <a:cs typeface="+mn-cs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kern="1200" dirty="0" smtClean="0">
                          <a:solidFill>
                            <a:srgbClr val="000000"/>
                          </a:solidFill>
                          <a:latin typeface="Courier New"/>
                          <a:ea typeface="+mn-ea"/>
                          <a:cs typeface="+mn-cs"/>
                        </a:rPr>
                        <a:t>a = 0</a:t>
                      </a:r>
                    </a:p>
                    <a:p>
                      <a:r>
                        <a:rPr lang="en-US" sz="2000" kern="1200" dirty="0" smtClean="0">
                          <a:solidFill>
                            <a:srgbClr val="000000"/>
                          </a:solidFill>
                          <a:latin typeface="Courier New"/>
                          <a:ea typeface="+mn-ea"/>
                          <a:cs typeface="+mn-cs"/>
                        </a:rPr>
                        <a:t>b = 1</a:t>
                      </a:r>
                      <a:endParaRPr lang="ru-RU" sz="2000" kern="1200" dirty="0">
                        <a:solidFill>
                          <a:srgbClr val="000000"/>
                        </a:solidFill>
                        <a:latin typeface="Courier New"/>
                        <a:ea typeface="+mn-ea"/>
                        <a:cs typeface="+mn-cs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8509">
                <a:tc>
                  <a:txBody>
                    <a:bodyPr/>
                    <a:lstStyle/>
                    <a:p>
                      <a:r>
                        <a:rPr lang="en-US" sz="2000" kern="1200" dirty="0" smtClean="0">
                          <a:solidFill>
                            <a:srgbClr val="000000"/>
                          </a:solidFill>
                          <a:latin typeface="Courier New"/>
                          <a:ea typeface="+mn-ea"/>
                          <a:cs typeface="+mn-cs"/>
                        </a:rPr>
                        <a:t>a = b = 0</a:t>
                      </a:r>
                      <a:endParaRPr lang="ru-RU" sz="2000" kern="1200" dirty="0">
                        <a:solidFill>
                          <a:srgbClr val="000000"/>
                        </a:solidFill>
                        <a:latin typeface="Courier New"/>
                        <a:ea typeface="+mn-ea"/>
                        <a:cs typeface="+mn-cs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ourier New"/>
                          <a:ea typeface="+mn-ea"/>
                          <a:cs typeface="+mn-cs"/>
                        </a:rPr>
                        <a:t>a = 0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ourier New"/>
                          <a:ea typeface="+mn-ea"/>
                          <a:cs typeface="+mn-cs"/>
                        </a:rPr>
                        <a:t>b = 0</a:t>
                      </a:r>
                      <a:endParaRPr kumimoji="0" lang="ru-RU" sz="20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ourier New"/>
                        <a:ea typeface="+mn-ea"/>
                        <a:cs typeface="+mn-cs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9" name="TextBox 18"/>
          <p:cNvSpPr txBox="1"/>
          <p:nvPr/>
        </p:nvSpPr>
        <p:spPr>
          <a:xfrm>
            <a:off x="647564" y="6201308"/>
            <a:ext cx="78848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i="1" dirty="0">
                <a:solidFill>
                  <a:srgbClr val="330066"/>
                </a:solidFill>
              </a:rPr>
              <a:t>Допускается запись нескольких операторов в одной строке через символ </a:t>
            </a:r>
            <a:r>
              <a:rPr lang="ru-RU" dirty="0">
                <a:solidFill>
                  <a:srgbClr val="330066"/>
                </a:solidFill>
              </a:rPr>
              <a:t>«</a:t>
            </a:r>
            <a:r>
              <a:rPr lang="ru-RU" sz="2000" b="1" dirty="0">
                <a:solidFill>
                  <a:srgbClr val="330066"/>
                </a:solidFill>
                <a:latin typeface="Courier New" pitchFamily="49" charset="0"/>
                <a:cs typeface="Courier New" pitchFamily="49" charset="0"/>
              </a:rPr>
              <a:t>;</a:t>
            </a:r>
            <a:r>
              <a:rPr lang="ru-RU" dirty="0">
                <a:solidFill>
                  <a:srgbClr val="330066"/>
                </a:solidFill>
              </a:rPr>
              <a:t>».</a:t>
            </a:r>
          </a:p>
        </p:txBody>
      </p:sp>
    </p:spTree>
    <p:extLst>
      <p:ext uri="{BB962C8B-B14F-4D97-AF65-F5344CB8AC3E}">
        <p14:creationId xmlns:p14="http://schemas.microsoft.com/office/powerpoint/2010/main" val="2195965479"/>
      </p:ext>
    </p:extLst>
  </p:cSld>
  <p:clrMapOvr>
    <a:masterClrMapping/>
  </p:clrMapOvr>
  <p:transition spd="med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1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 override="childStyle">
                                        <p:cTn id="6" dur="indefinite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mph" presetSubtype="1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 override="childStyle">
                                        <p:cTn id="14" dur="indefinite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mph" presetSubtype="1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 override="childStyle">
                                        <p:cTn id="22" dur="indefinite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mph" presetSubtype="1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 override="childStyle">
                                        <p:cTn id="30" dur="indefinite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14" grpId="0"/>
      <p:bldP spid="15" grpId="0" animBg="1"/>
      <p:bldP spid="1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422"/>
          <p:cNvSpPr txBox="1">
            <a:spLocks noChangeArrowheads="1"/>
          </p:cNvSpPr>
          <p:nvPr/>
        </p:nvSpPr>
        <p:spPr bwMode="auto">
          <a:xfrm>
            <a:off x="395536" y="188640"/>
            <a:ext cx="7452828" cy="6926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9pPr>
          </a:lstStyle>
          <a:p>
            <a:pPr algn="ctr"/>
            <a:r>
              <a:rPr lang="ru-RU" sz="3200" dirty="0">
                <a:solidFill>
                  <a:srgbClr val="330066"/>
                </a:solidFill>
              </a:rPr>
              <a:t>Оператор вывода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323528" y="1107901"/>
            <a:ext cx="8532948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dirty="0" smtClean="0">
                <a:solidFill>
                  <a:srgbClr val="330066"/>
                </a:solidFill>
              </a:rPr>
              <a:t>Вывод </a:t>
            </a:r>
            <a:r>
              <a:rPr lang="ru-RU" dirty="0">
                <a:solidFill>
                  <a:srgbClr val="330066"/>
                </a:solidFill>
              </a:rPr>
              <a:t>данных из оперативной памяти на экран </a:t>
            </a:r>
            <a:r>
              <a:rPr lang="ru-RU" dirty="0" smtClean="0">
                <a:solidFill>
                  <a:srgbClr val="330066"/>
                </a:solidFill>
              </a:rPr>
              <a:t>осуществляется </a:t>
            </a:r>
            <a:r>
              <a:rPr lang="ru-RU" dirty="0">
                <a:solidFill>
                  <a:srgbClr val="330066"/>
                </a:solidFill>
              </a:rPr>
              <a:t>с помощью </a:t>
            </a:r>
            <a:r>
              <a:rPr lang="ru-RU" dirty="0" smtClean="0">
                <a:solidFill>
                  <a:srgbClr val="330066"/>
                </a:solidFill>
              </a:rPr>
              <a:t>оператора (функции) вывода </a:t>
            </a:r>
            <a:r>
              <a:rPr lang="en-US" sz="2400" b="1" dirty="0" smtClean="0">
                <a:solidFill>
                  <a:srgbClr val="330066"/>
                </a:solidFill>
                <a:latin typeface="Courier New" pitchFamily="49" charset="0"/>
                <a:cs typeface="Courier New" pitchFamily="49" charset="0"/>
              </a:rPr>
              <a:t>print</a:t>
            </a:r>
            <a:r>
              <a:rPr lang="en-US" sz="2400" b="1" dirty="0" smtClean="0">
                <a:solidFill>
                  <a:srgbClr val="330066"/>
                </a:solidFill>
                <a:cs typeface="Arial" pitchFamily="34" charset="0"/>
              </a:rPr>
              <a:t> </a:t>
            </a:r>
            <a:r>
              <a:rPr lang="en-US" dirty="0">
                <a:solidFill>
                  <a:srgbClr val="330066"/>
                </a:solidFill>
              </a:rPr>
              <a:t>(</a:t>
            </a:r>
            <a:r>
              <a:rPr lang="ru-RU" dirty="0">
                <a:solidFill>
                  <a:srgbClr val="330066"/>
                </a:solidFill>
              </a:rPr>
              <a:t>«печатать»)</a:t>
            </a:r>
            <a:r>
              <a:rPr lang="en-US" dirty="0" smtClean="0">
                <a:solidFill>
                  <a:srgbClr val="330066"/>
                </a:solidFill>
              </a:rPr>
              <a:t>:</a:t>
            </a:r>
            <a:endParaRPr lang="ru-RU" dirty="0">
              <a:solidFill>
                <a:srgbClr val="330066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26844" y="4376990"/>
            <a:ext cx="5181260" cy="400110"/>
          </a:xfrm>
          <a:prstGeom prst="rect">
            <a:avLst/>
          </a:prstGeom>
          <a:noFill/>
          <a:ln w="12700">
            <a:solidFill>
              <a:schemeClr val="bg1">
                <a:lumMod val="50000"/>
              </a:schemeClr>
            </a:solidFill>
            <a:prstDash val="lgDash"/>
          </a:ln>
        </p:spPr>
        <p:txBody>
          <a:bodyPr wrap="square" rtlCol="0">
            <a:sp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Courier New" pitchFamily="49" charset="0"/>
                <a:cs typeface="Courier New" pitchFamily="49" charset="0"/>
              </a:rPr>
              <a:t>print</a:t>
            </a:r>
            <a:r>
              <a:rPr lang="ru-RU" sz="2000" dirty="0" smtClean="0">
                <a:solidFill>
                  <a:srgbClr val="000000"/>
                </a:solidFill>
                <a:latin typeface="Courier New"/>
              </a:rPr>
              <a:t> (</a:t>
            </a:r>
            <a:r>
              <a:rPr lang="en-US" sz="2000" dirty="0" smtClean="0">
                <a:solidFill>
                  <a:srgbClr val="008000"/>
                </a:solidFill>
                <a:latin typeface="Courier New"/>
              </a:rPr>
              <a:t>"</a:t>
            </a:r>
            <a:r>
              <a:rPr lang="ru-RU" sz="2000" dirty="0" smtClean="0">
                <a:solidFill>
                  <a:srgbClr val="008000"/>
                </a:solidFill>
                <a:latin typeface="Courier New"/>
              </a:rPr>
              <a:t>Масса равна</a:t>
            </a:r>
            <a:r>
              <a:rPr lang="en-US" sz="2000" dirty="0" smtClean="0">
                <a:solidFill>
                  <a:srgbClr val="008000"/>
                </a:solidFill>
                <a:latin typeface="Courier New"/>
              </a:rPr>
              <a:t>"</a:t>
            </a:r>
            <a:r>
              <a:rPr lang="ru-RU" sz="2000" dirty="0" smtClean="0">
                <a:solidFill>
                  <a:srgbClr val="000000"/>
                </a:solidFill>
                <a:latin typeface="Courier New"/>
              </a:rPr>
              <a:t>, </a:t>
            </a:r>
            <a:r>
              <a:rPr lang="ru-RU" sz="2000" dirty="0">
                <a:solidFill>
                  <a:srgbClr val="000000"/>
                </a:solidFill>
                <a:latin typeface="Courier New"/>
              </a:rPr>
              <a:t>m, </a:t>
            </a:r>
            <a:r>
              <a:rPr lang="en-US" sz="2000" dirty="0" smtClean="0">
                <a:solidFill>
                  <a:srgbClr val="008000"/>
                </a:solidFill>
                <a:latin typeface="Courier New"/>
              </a:rPr>
              <a:t>"</a:t>
            </a:r>
            <a:r>
              <a:rPr lang="ru-RU" sz="2000" dirty="0" smtClean="0">
                <a:solidFill>
                  <a:srgbClr val="008000"/>
                </a:solidFill>
                <a:latin typeface="Courier New"/>
              </a:rPr>
              <a:t>кг</a:t>
            </a:r>
            <a:r>
              <a:rPr lang="en-US" sz="2000" dirty="0" smtClean="0">
                <a:solidFill>
                  <a:srgbClr val="008000"/>
                </a:solidFill>
                <a:latin typeface="Courier New"/>
              </a:rPr>
              <a:t>"</a:t>
            </a:r>
            <a:r>
              <a:rPr lang="ru-RU" sz="2000" dirty="0" smtClean="0">
                <a:solidFill>
                  <a:srgbClr val="000000"/>
                </a:solidFill>
                <a:latin typeface="Courier New"/>
              </a:rPr>
              <a:t>);</a:t>
            </a:r>
            <a:endParaRPr lang="en-US" sz="2000" dirty="0">
              <a:solidFill>
                <a:srgbClr val="000000"/>
              </a:solidFill>
              <a:latin typeface="Courier New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26844" y="5438218"/>
            <a:ext cx="3960440" cy="400110"/>
          </a:xfrm>
          <a:prstGeom prst="rect">
            <a:avLst/>
          </a:prstGeom>
          <a:noFill/>
          <a:ln w="12700">
            <a:solidFill>
              <a:schemeClr val="bg1">
                <a:lumMod val="50000"/>
              </a:schemeClr>
            </a:solidFill>
            <a:prstDash val="lgDash"/>
          </a:ln>
        </p:spPr>
        <p:txBody>
          <a:bodyPr wrap="square" rtlCol="0">
            <a:spAutoFit/>
          </a:bodyPr>
          <a:lstStyle/>
          <a:p>
            <a:pPr lvl="0" algn="just">
              <a:spcBef>
                <a:spcPts val="1200"/>
              </a:spcBef>
              <a:spcAft>
                <a:spcPts val="1200"/>
              </a:spcAft>
            </a:pPr>
            <a:r>
              <a:rPr lang="ru-RU" sz="2000" dirty="0" smtClean="0">
                <a:solidFill>
                  <a:srgbClr val="0000FF"/>
                </a:solidFill>
                <a:latin typeface="Courier New"/>
              </a:rPr>
              <a:t>Масса</a:t>
            </a:r>
            <a:r>
              <a:rPr lang="ru-RU" sz="2000" dirty="0" smtClean="0">
                <a:solidFill>
                  <a:schemeClr val="bg1">
                    <a:lumMod val="75000"/>
                  </a:schemeClr>
                </a:solidFill>
                <a:latin typeface="Courier New"/>
              </a:rPr>
              <a:t>□</a:t>
            </a:r>
            <a:r>
              <a:rPr lang="ru-RU" sz="2000" dirty="0" smtClean="0">
                <a:solidFill>
                  <a:srgbClr val="0000FF"/>
                </a:solidFill>
                <a:latin typeface="Courier New"/>
              </a:rPr>
              <a:t>равна</a:t>
            </a:r>
            <a:r>
              <a:rPr lang="ru-RU" sz="2000" dirty="0" smtClean="0">
                <a:solidFill>
                  <a:schemeClr val="bg1">
                    <a:lumMod val="75000"/>
                  </a:schemeClr>
                </a:solidFill>
                <a:latin typeface="Courier New"/>
              </a:rPr>
              <a:t>□</a:t>
            </a:r>
            <a:r>
              <a:rPr lang="ru-RU" sz="2000" dirty="0" smtClean="0">
                <a:solidFill>
                  <a:srgbClr val="0000FF"/>
                </a:solidFill>
                <a:latin typeface="Courier New"/>
              </a:rPr>
              <a:t>15</a:t>
            </a:r>
            <a:r>
              <a:rPr lang="ru-RU" sz="2000" dirty="0" smtClean="0">
                <a:solidFill>
                  <a:schemeClr val="bg1">
                    <a:lumMod val="75000"/>
                  </a:schemeClr>
                </a:solidFill>
                <a:latin typeface="Courier New"/>
              </a:rPr>
              <a:t>□</a:t>
            </a:r>
            <a:r>
              <a:rPr lang="ru-RU" sz="2000" dirty="0" smtClean="0">
                <a:solidFill>
                  <a:srgbClr val="0000FF"/>
                </a:solidFill>
                <a:latin typeface="Courier New"/>
              </a:rPr>
              <a:t>кг</a:t>
            </a:r>
            <a:endParaRPr lang="en-US" sz="2000" dirty="0">
              <a:solidFill>
                <a:srgbClr val="0000FF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30904" y="4977172"/>
            <a:ext cx="360746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just"/>
            <a:r>
              <a:rPr lang="ru-RU" i="1" dirty="0">
                <a:solidFill>
                  <a:srgbClr val="330066"/>
                </a:solidFill>
              </a:rPr>
              <a:t>Для </a:t>
            </a:r>
            <a:r>
              <a:rPr lang="en-US" i="1" dirty="0">
                <a:solidFill>
                  <a:srgbClr val="330066"/>
                </a:solidFill>
              </a:rPr>
              <a:t>m</a:t>
            </a:r>
            <a:r>
              <a:rPr lang="ru-RU" i="1" dirty="0">
                <a:solidFill>
                  <a:srgbClr val="330066"/>
                </a:solidFill>
              </a:rPr>
              <a:t>=15 </a:t>
            </a:r>
            <a:r>
              <a:rPr lang="ru-RU" i="1" dirty="0" smtClean="0">
                <a:solidFill>
                  <a:srgbClr val="330066"/>
                </a:solidFill>
              </a:rPr>
              <a:t>на экране появится</a:t>
            </a:r>
            <a:r>
              <a:rPr lang="ru-RU" i="1" dirty="0">
                <a:solidFill>
                  <a:srgbClr val="330066"/>
                </a:solidFill>
              </a:rPr>
              <a:t>: </a:t>
            </a:r>
            <a:endParaRPr lang="en-US" i="1" dirty="0">
              <a:solidFill>
                <a:srgbClr val="330066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23528" y="4007658"/>
            <a:ext cx="133946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i="1" dirty="0">
                <a:solidFill>
                  <a:srgbClr val="330066"/>
                </a:solidFill>
              </a:rPr>
              <a:t>Например:</a:t>
            </a:r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323528" y="2494637"/>
            <a:ext cx="8604956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 algn="just">
              <a:buFont typeface="Arial" pitchFamily="34" charset="0"/>
              <a:buChar char="•"/>
            </a:pPr>
            <a:r>
              <a:rPr lang="ru-RU" dirty="0">
                <a:solidFill>
                  <a:srgbClr val="330066"/>
                </a:solidFill>
              </a:rPr>
              <a:t>На экран </a:t>
            </a:r>
            <a:r>
              <a:rPr lang="ru-RU" dirty="0" smtClean="0">
                <a:solidFill>
                  <a:srgbClr val="330066"/>
                </a:solidFill>
              </a:rPr>
              <a:t>выводятся </a:t>
            </a:r>
            <a:r>
              <a:rPr lang="ru-RU" dirty="0">
                <a:solidFill>
                  <a:srgbClr val="330066"/>
                </a:solidFill>
              </a:rPr>
              <a:t>значения переменных и выражений, строковые значения выводится на экран без </a:t>
            </a:r>
            <a:r>
              <a:rPr lang="ru-RU" dirty="0" smtClean="0">
                <a:solidFill>
                  <a:srgbClr val="330066"/>
                </a:solidFill>
              </a:rPr>
              <a:t>кавычек. </a:t>
            </a:r>
          </a:p>
          <a:p>
            <a:pPr marL="285750" lvl="0" indent="-285750" algn="just">
              <a:buFont typeface="Arial" pitchFamily="34" charset="0"/>
              <a:buChar char="•"/>
            </a:pPr>
            <a:r>
              <a:rPr lang="ru-RU" dirty="0" smtClean="0">
                <a:solidFill>
                  <a:srgbClr val="330066"/>
                </a:solidFill>
              </a:rPr>
              <a:t>Выводимые значения разделяются пробелом (по умолчанию). </a:t>
            </a:r>
          </a:p>
          <a:p>
            <a:pPr marL="285750" lvl="0" indent="-285750" algn="just">
              <a:buFont typeface="Arial" pitchFamily="34" charset="0"/>
              <a:buChar char="•"/>
            </a:pPr>
            <a:r>
              <a:rPr lang="ru-RU" dirty="0" smtClean="0">
                <a:solidFill>
                  <a:srgbClr val="330066"/>
                </a:solidFill>
              </a:rPr>
              <a:t>После выполнения оператора происходит автоматический переход на новую строку.</a:t>
            </a:r>
            <a:r>
              <a:rPr lang="en-US" dirty="0" smtClean="0">
                <a:solidFill>
                  <a:srgbClr val="330066"/>
                </a:solidFill>
              </a:rPr>
              <a:t> </a:t>
            </a:r>
            <a:endParaRPr lang="ru-RU" dirty="0">
              <a:solidFill>
                <a:srgbClr val="330066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323528" y="1918573"/>
            <a:ext cx="8532948" cy="461665"/>
          </a:xfrm>
          <a:prstGeom prst="rect">
            <a:avLst/>
          </a:prstGeom>
          <a:ln w="12700">
            <a:solidFill>
              <a:schemeClr val="bg1">
                <a:lumMod val="50000"/>
              </a:schemeClr>
            </a:solidFill>
            <a:prstDash val="lgDash"/>
          </a:ln>
        </p:spPr>
        <p:txBody>
          <a:bodyPr wrap="square">
            <a:spAutoFit/>
          </a:bodyPr>
          <a:lstStyle/>
          <a:p>
            <a:pPr lvl="0">
              <a:spcBef>
                <a:spcPts val="1200"/>
              </a:spcBef>
              <a:spcAft>
                <a:spcPts val="1200"/>
              </a:spcAft>
            </a:pPr>
            <a:r>
              <a:rPr lang="en-US" sz="24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Courier New" pitchFamily="49" charset="0"/>
                <a:cs typeface="Courier New" pitchFamily="49" charset="0"/>
              </a:rPr>
              <a:t>print</a:t>
            </a:r>
            <a:r>
              <a:rPr lang="ru-RU" sz="2400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ru-RU" sz="2000" dirty="0" smtClean="0">
                <a:solidFill>
                  <a:srgbClr val="000000"/>
                </a:solidFill>
                <a:latin typeface="Courier New"/>
              </a:rPr>
              <a:t>&lt;</a:t>
            </a:r>
            <a:r>
              <a:rPr lang="ru-RU" sz="2000" dirty="0">
                <a:solidFill>
                  <a:srgbClr val="000000"/>
                </a:solidFill>
                <a:latin typeface="Courier New"/>
              </a:rPr>
              <a:t>выражение1&gt;, &lt;выражение2</a:t>
            </a:r>
            <a:r>
              <a:rPr lang="ru-RU" sz="2000" dirty="0" smtClean="0">
                <a:solidFill>
                  <a:srgbClr val="000000"/>
                </a:solidFill>
                <a:latin typeface="Courier New"/>
              </a:rPr>
              <a:t>&gt;,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ru-RU" sz="2000" dirty="0" smtClean="0">
                <a:solidFill>
                  <a:srgbClr val="000000"/>
                </a:solidFill>
                <a:latin typeface="Courier New"/>
              </a:rPr>
              <a:t>...,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ru-RU" sz="2000" dirty="0" smtClean="0">
                <a:solidFill>
                  <a:srgbClr val="000000"/>
                </a:solidFill>
                <a:latin typeface="Courier New"/>
              </a:rPr>
              <a:t>&lt;</a:t>
            </a:r>
            <a:r>
              <a:rPr lang="ru-RU" sz="2000" dirty="0" err="1">
                <a:solidFill>
                  <a:srgbClr val="000000"/>
                </a:solidFill>
                <a:latin typeface="Courier New"/>
              </a:rPr>
              <a:t>выражениеN</a:t>
            </a:r>
            <a:r>
              <a:rPr lang="ru-RU" sz="2000" dirty="0">
                <a:latin typeface="Courier New"/>
              </a:rPr>
              <a:t>&gt;</a:t>
            </a:r>
            <a:r>
              <a:rPr lang="ru-RU" sz="2400" dirty="0">
                <a:latin typeface="Courier New" pitchFamily="49" charset="0"/>
                <a:cs typeface="Courier New" pitchFamily="49" charset="0"/>
              </a:rPr>
              <a:t>)</a:t>
            </a:r>
            <a:endParaRPr lang="en-US" sz="24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310243" y="5998489"/>
            <a:ext cx="517872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just"/>
            <a:r>
              <a:rPr lang="ru-RU" i="1" dirty="0" smtClean="0">
                <a:solidFill>
                  <a:srgbClr val="330066"/>
                </a:solidFill>
              </a:rPr>
              <a:t>Здесь и далее символом </a:t>
            </a:r>
            <a:r>
              <a:rPr lang="ru-RU" sz="2000" dirty="0">
                <a:solidFill>
                  <a:srgbClr val="FFFFFF">
                    <a:lumMod val="75000"/>
                  </a:srgbClr>
                </a:solidFill>
                <a:latin typeface="Courier New"/>
              </a:rPr>
              <a:t>□</a:t>
            </a:r>
            <a:r>
              <a:rPr lang="ru-RU" i="1" dirty="0" smtClean="0">
                <a:solidFill>
                  <a:srgbClr val="330066"/>
                </a:solidFill>
              </a:rPr>
              <a:t> обозначен пробел. </a:t>
            </a:r>
            <a:endParaRPr lang="en-US" i="1" dirty="0">
              <a:solidFill>
                <a:srgbClr val="33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741870"/>
      </p:ext>
    </p:extLst>
  </p:cSld>
  <p:clrMapOvr>
    <a:masterClrMapping/>
  </p:clrMapOvr>
  <p:transition spd="med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000"/>
                            </p:stCondLst>
                            <p:childTnLst>
                              <p:par>
                                <p:cTn id="2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4" grpId="0"/>
      <p:bldP spid="5" grpId="0"/>
      <p:bldP spid="9" grpId="0"/>
      <p:bldP spid="11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35918" y="1090481"/>
            <a:ext cx="8604956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algn="just">
              <a:buFont typeface="Arial" pitchFamily="34" charset="0"/>
              <a:buChar char="•"/>
            </a:pPr>
            <a:r>
              <a:rPr lang="ru-RU" dirty="0" smtClean="0">
                <a:solidFill>
                  <a:srgbClr val="330066"/>
                </a:solidFill>
              </a:rPr>
              <a:t>Вместо пробела можно использовать другие символы в качестве разделителя, указав их после слова 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sep</a:t>
            </a:r>
            <a:r>
              <a:rPr lang="en-US" dirty="0" smtClean="0">
                <a:solidFill>
                  <a:srgbClr val="330066"/>
                </a:solidFill>
              </a:rPr>
              <a:t> (</a:t>
            </a:r>
            <a:r>
              <a:rPr lang="ru-RU" dirty="0" smtClean="0">
                <a:solidFill>
                  <a:srgbClr val="330066"/>
                </a:solidFill>
              </a:rPr>
              <a:t>«</a:t>
            </a:r>
            <a:r>
              <a:rPr lang="en-US" dirty="0" smtClean="0">
                <a:solidFill>
                  <a:srgbClr val="330066"/>
                </a:solidFill>
              </a:rPr>
              <a:t>separator</a:t>
            </a:r>
            <a:r>
              <a:rPr lang="ru-RU" dirty="0" smtClean="0">
                <a:solidFill>
                  <a:srgbClr val="330066"/>
                </a:solidFill>
              </a:rPr>
              <a:t>»</a:t>
            </a:r>
            <a:r>
              <a:rPr lang="en-US" dirty="0" smtClean="0">
                <a:solidFill>
                  <a:srgbClr val="330066"/>
                </a:solidFill>
              </a:rPr>
              <a:t>)</a:t>
            </a:r>
            <a:r>
              <a:rPr lang="ru-RU" dirty="0" smtClean="0">
                <a:solidFill>
                  <a:srgbClr val="330066"/>
                </a:solidFill>
              </a:rPr>
              <a:t>.</a:t>
            </a:r>
          </a:p>
          <a:p>
            <a:pPr marL="285750" indent="-285750" algn="just">
              <a:buFont typeface="Arial" pitchFamily="34" charset="0"/>
              <a:buChar char="•"/>
            </a:pPr>
            <a:r>
              <a:rPr lang="ru-RU" dirty="0" smtClean="0">
                <a:solidFill>
                  <a:srgbClr val="330066"/>
                </a:solidFill>
              </a:rPr>
              <a:t>Чтобы убрать переход на новую строку после выполнения оператора, используется параметр 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end</a:t>
            </a:r>
            <a:r>
              <a:rPr lang="ru-RU" dirty="0" smtClean="0">
                <a:solidFill>
                  <a:srgbClr val="330066"/>
                </a:solidFill>
              </a:rPr>
              <a:t>.</a:t>
            </a:r>
          </a:p>
        </p:txBody>
      </p:sp>
      <p:sp>
        <p:nvSpPr>
          <p:cNvPr id="14" name="Rectangle 422"/>
          <p:cNvSpPr txBox="1">
            <a:spLocks noChangeArrowheads="1"/>
          </p:cNvSpPr>
          <p:nvPr/>
        </p:nvSpPr>
        <p:spPr bwMode="auto">
          <a:xfrm>
            <a:off x="395536" y="188640"/>
            <a:ext cx="7452828" cy="6926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9pPr>
          </a:lstStyle>
          <a:p>
            <a:pPr algn="ctr"/>
            <a:r>
              <a:rPr lang="ru-RU" sz="3200" dirty="0">
                <a:solidFill>
                  <a:srgbClr val="330066"/>
                </a:solidFill>
              </a:rPr>
              <a:t>Оператор вывода</a:t>
            </a:r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32638968"/>
              </p:ext>
            </p:extLst>
          </p:nvPr>
        </p:nvGraphicFramePr>
        <p:xfrm>
          <a:off x="436348" y="2542421"/>
          <a:ext cx="8504526" cy="376689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563867"/>
                <a:gridCol w="4099798"/>
                <a:gridCol w="1840861"/>
              </a:tblGrid>
              <a:tr h="593948">
                <a:tc>
                  <a:txBody>
                    <a:bodyPr/>
                    <a:lstStyle/>
                    <a:p>
                      <a:pPr algn="ctr"/>
                      <a:r>
                        <a:rPr lang="ru-RU" b="1" kern="1200" dirty="0" smtClean="0">
                          <a:solidFill>
                            <a:srgbClr val="330066"/>
                          </a:solidFill>
                          <a:latin typeface="Arial" pitchFamily="34" charset="0"/>
                          <a:ea typeface="+mn-ea"/>
                          <a:cs typeface="+mn-cs"/>
                        </a:rPr>
                        <a:t>Нужный вариант вывода</a:t>
                      </a:r>
                      <a:endParaRPr lang="ru-RU" b="1" kern="1200" dirty="0">
                        <a:solidFill>
                          <a:srgbClr val="330066"/>
                        </a:solidFill>
                        <a:latin typeface="Arial" pitchFamily="34" charset="0"/>
                        <a:ea typeface="+mn-ea"/>
                        <a:cs typeface="+mn-cs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kern="1200" dirty="0" smtClean="0">
                          <a:solidFill>
                            <a:srgbClr val="330066"/>
                          </a:solidFill>
                          <a:latin typeface="Arial" pitchFamily="34" charset="0"/>
                          <a:ea typeface="+mn-ea"/>
                          <a:cs typeface="+mn-cs"/>
                        </a:rPr>
                        <a:t>Оператор</a:t>
                      </a:r>
                      <a:endParaRPr lang="ru-RU" b="1" kern="1200" dirty="0">
                        <a:solidFill>
                          <a:srgbClr val="330066"/>
                        </a:solidFill>
                        <a:latin typeface="Arial" pitchFamily="34" charset="0"/>
                        <a:ea typeface="+mn-ea"/>
                        <a:cs typeface="+mn-cs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kern="1200" dirty="0" smtClean="0">
                          <a:solidFill>
                            <a:srgbClr val="330066"/>
                          </a:solidFill>
                          <a:latin typeface="Arial" pitchFamily="34" charset="0"/>
                          <a:ea typeface="+mn-ea"/>
                          <a:cs typeface="+mn-cs"/>
                        </a:rPr>
                        <a:t>На экране</a:t>
                      </a:r>
                      <a:endParaRPr lang="ru-RU" b="1" kern="1200" dirty="0">
                        <a:solidFill>
                          <a:srgbClr val="330066"/>
                        </a:solidFill>
                        <a:latin typeface="Arial" pitchFamily="34" charset="0"/>
                        <a:ea typeface="+mn-ea"/>
                        <a:cs typeface="+mn-cs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441735">
                <a:tc>
                  <a:txBody>
                    <a:bodyPr/>
                    <a:lstStyle/>
                    <a:p>
                      <a:r>
                        <a:rPr lang="ru-RU" dirty="0" smtClean="0"/>
                        <a:t>По умолчанию</a:t>
                      </a:r>
                      <a:endParaRPr lang="ru-RU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print</a:t>
                      </a:r>
                      <a:r>
                        <a:rPr lang="en-US" dirty="0" smtClean="0">
                          <a:latin typeface="Courier New" pitchFamily="49" charset="0"/>
                          <a:cs typeface="Courier New" pitchFamily="49" charset="0"/>
                        </a:rPr>
                        <a:t> (1, 20, 300)</a:t>
                      </a:r>
                      <a:endParaRPr lang="ru-RU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Courier New" pitchFamily="49" charset="0"/>
                          <a:cs typeface="Courier New" pitchFamily="49" charset="0"/>
                        </a:rPr>
                        <a:t>1</a:t>
                      </a:r>
                      <a:r>
                        <a:rPr lang="ru-RU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□</a:t>
                      </a:r>
                      <a:r>
                        <a:rPr lang="ru-RU" dirty="0" smtClean="0">
                          <a:latin typeface="Courier New" pitchFamily="49" charset="0"/>
                          <a:cs typeface="Courier New" pitchFamily="49" charset="0"/>
                        </a:rPr>
                        <a:t>20</a:t>
                      </a:r>
                      <a:r>
                        <a:rPr kumimoji="0" lang="ru-RU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FFFF">
                              <a:lumMod val="75000"/>
                            </a:srgbClr>
                          </a:solidFill>
                          <a:effectLst/>
                          <a:uLnTx/>
                          <a:uFillTx/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□</a:t>
                      </a:r>
                      <a:r>
                        <a:rPr lang="ru-RU" dirty="0" smtClean="0">
                          <a:latin typeface="Courier New" pitchFamily="49" charset="0"/>
                          <a:cs typeface="Courier New" pitchFamily="49" charset="0"/>
                        </a:rPr>
                        <a:t>300</a:t>
                      </a:r>
                      <a:endParaRPr lang="ru-RU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4319">
                <a:tc>
                  <a:txBody>
                    <a:bodyPr/>
                    <a:lstStyle/>
                    <a:p>
                      <a:r>
                        <a:rPr lang="ru-RU" dirty="0" smtClean="0"/>
                        <a:t>Без разделителя</a:t>
                      </a:r>
                      <a:endParaRPr lang="ru-RU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print</a:t>
                      </a:r>
                      <a:r>
                        <a:rPr lang="en-US" dirty="0" smtClean="0">
                          <a:latin typeface="Courier New" pitchFamily="49" charset="0"/>
                          <a:cs typeface="Courier New" pitchFamily="49" charset="0"/>
                        </a:rPr>
                        <a:t> (1, 20, 300, </a:t>
                      </a:r>
                      <a:r>
                        <a:rPr lang="en-US" dirty="0" err="1" smtClean="0">
                          <a:latin typeface="Courier New" pitchFamily="49" charset="0"/>
                          <a:cs typeface="Courier New" pitchFamily="49" charset="0"/>
                        </a:rPr>
                        <a:t>sep</a:t>
                      </a:r>
                      <a:r>
                        <a:rPr lang="en-US" dirty="0" smtClean="0">
                          <a:latin typeface="Courier New" pitchFamily="49" charset="0"/>
                          <a:cs typeface="Courier New" pitchFamily="49" charset="0"/>
                        </a:rPr>
                        <a:t>=</a:t>
                      </a:r>
                      <a:r>
                        <a:rPr lang="en-US" dirty="0" smtClean="0">
                          <a:solidFill>
                            <a:srgbClr val="008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""</a:t>
                      </a:r>
                      <a:r>
                        <a:rPr lang="en-US" dirty="0" smtClean="0">
                          <a:latin typeface="Courier New" pitchFamily="49" charset="0"/>
                          <a:cs typeface="Courier New" pitchFamily="49" charset="0"/>
                        </a:rPr>
                        <a:t>)</a:t>
                      </a:r>
                      <a:endParaRPr lang="ru-RU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Courier New" pitchFamily="49" charset="0"/>
                          <a:cs typeface="Courier New" pitchFamily="49" charset="0"/>
                        </a:rPr>
                        <a:t>120300</a:t>
                      </a:r>
                      <a:endParaRPr lang="ru-RU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4319">
                <a:tc>
                  <a:txBody>
                    <a:bodyPr/>
                    <a:lstStyle/>
                    <a:p>
                      <a:r>
                        <a:rPr lang="ru-RU" dirty="0" smtClean="0"/>
                        <a:t>Через запятую</a:t>
                      </a:r>
                      <a:r>
                        <a:rPr lang="ru-RU" baseline="0" dirty="0" smtClean="0"/>
                        <a:t> и пробел</a:t>
                      </a:r>
                      <a:endParaRPr lang="ru-RU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print</a:t>
                      </a:r>
                      <a:r>
                        <a:rPr lang="en-US" dirty="0" smtClean="0">
                          <a:latin typeface="Courier New" pitchFamily="49" charset="0"/>
                          <a:cs typeface="Courier New" pitchFamily="49" charset="0"/>
                        </a:rPr>
                        <a:t> (1, 20, 300, </a:t>
                      </a:r>
                      <a:r>
                        <a:rPr lang="en-US" dirty="0" err="1" smtClean="0">
                          <a:latin typeface="Courier New" pitchFamily="49" charset="0"/>
                          <a:cs typeface="Courier New" pitchFamily="49" charset="0"/>
                        </a:rPr>
                        <a:t>sep</a:t>
                      </a:r>
                      <a:r>
                        <a:rPr lang="en-US" dirty="0" smtClean="0">
                          <a:latin typeface="Courier New" pitchFamily="49" charset="0"/>
                          <a:cs typeface="Courier New" pitchFamily="49" charset="0"/>
                        </a:rPr>
                        <a:t>=</a:t>
                      </a:r>
                      <a:r>
                        <a:rPr lang="en-US" dirty="0" smtClean="0">
                          <a:solidFill>
                            <a:srgbClr val="008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", "</a:t>
                      </a:r>
                      <a:r>
                        <a:rPr lang="en-US" dirty="0" smtClean="0">
                          <a:latin typeface="Courier New" pitchFamily="49" charset="0"/>
                          <a:cs typeface="Courier New" pitchFamily="49" charset="0"/>
                        </a:rPr>
                        <a:t>)</a:t>
                      </a:r>
                      <a:endParaRPr lang="ru-RU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Courier New" pitchFamily="49" charset="0"/>
                          <a:cs typeface="Courier New" pitchFamily="49" charset="0"/>
                        </a:rPr>
                        <a:t>1,</a:t>
                      </a:r>
                      <a:r>
                        <a:rPr kumimoji="0" lang="ru-RU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FFFF">
                              <a:lumMod val="75000"/>
                            </a:srgbClr>
                          </a:solidFill>
                          <a:effectLst/>
                          <a:uLnTx/>
                          <a:uFillTx/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□</a:t>
                      </a:r>
                      <a:r>
                        <a:rPr lang="ru-RU" dirty="0" smtClean="0">
                          <a:latin typeface="Courier New" pitchFamily="49" charset="0"/>
                          <a:cs typeface="Courier New" pitchFamily="49" charset="0"/>
                        </a:rPr>
                        <a:t>20,</a:t>
                      </a:r>
                      <a:r>
                        <a:rPr kumimoji="0" lang="ru-RU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FFFF">
                              <a:lumMod val="75000"/>
                            </a:srgbClr>
                          </a:solidFill>
                          <a:effectLst/>
                          <a:uLnTx/>
                          <a:uFillTx/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□</a:t>
                      </a:r>
                      <a:r>
                        <a:rPr lang="ru-RU" dirty="0" smtClean="0">
                          <a:latin typeface="Courier New" pitchFamily="49" charset="0"/>
                          <a:cs typeface="Courier New" pitchFamily="49" charset="0"/>
                        </a:rPr>
                        <a:t>300</a:t>
                      </a:r>
                      <a:endParaRPr lang="ru-RU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02046">
                <a:tc>
                  <a:txBody>
                    <a:bodyPr/>
                    <a:lstStyle/>
                    <a:p>
                      <a:r>
                        <a:rPr lang="ru-RU" dirty="0" smtClean="0"/>
                        <a:t>Каждое с новой строки</a:t>
                      </a:r>
                      <a:endParaRPr lang="ru-RU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print</a:t>
                      </a:r>
                      <a:r>
                        <a:rPr lang="pt-BR" dirty="0" smtClean="0">
                          <a:latin typeface="Courier New" pitchFamily="49" charset="0"/>
                          <a:cs typeface="Courier New" pitchFamily="49" charset="0"/>
                        </a:rPr>
                        <a:t> (1, 20, 300, sep=</a:t>
                      </a:r>
                      <a:r>
                        <a:rPr lang="pt-BR" dirty="0" smtClean="0">
                          <a:solidFill>
                            <a:srgbClr val="008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"\n"</a:t>
                      </a:r>
                      <a:r>
                        <a:rPr lang="pt-BR" dirty="0" smtClean="0">
                          <a:latin typeface="Courier New" pitchFamily="49" charset="0"/>
                          <a:cs typeface="Courier New" pitchFamily="49" charset="0"/>
                        </a:rPr>
                        <a:t>)</a:t>
                      </a:r>
                      <a:endParaRPr lang="ru-RU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Courier New" pitchFamily="49" charset="0"/>
                          <a:cs typeface="Courier New" pitchFamily="49" charset="0"/>
                        </a:rPr>
                        <a:t>1</a:t>
                      </a:r>
                    </a:p>
                    <a:p>
                      <a:r>
                        <a:rPr lang="ru-RU" dirty="0" smtClean="0">
                          <a:latin typeface="Courier New" pitchFamily="49" charset="0"/>
                          <a:cs typeface="Courier New" pitchFamily="49" charset="0"/>
                        </a:rPr>
                        <a:t>20</a:t>
                      </a:r>
                    </a:p>
                    <a:p>
                      <a:r>
                        <a:rPr lang="ru-RU" dirty="0" smtClean="0">
                          <a:latin typeface="Courier New" pitchFamily="49" charset="0"/>
                          <a:cs typeface="Courier New" pitchFamily="49" charset="0"/>
                        </a:rPr>
                        <a:t>300</a:t>
                      </a:r>
                      <a:endParaRPr lang="ru-RU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02046">
                <a:tc>
                  <a:txBody>
                    <a:bodyPr/>
                    <a:lstStyle/>
                    <a:p>
                      <a:r>
                        <a:rPr lang="ru-RU" dirty="0" smtClean="0"/>
                        <a:t>Без перехода на новую строку</a:t>
                      </a:r>
                      <a:endParaRPr lang="ru-RU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print</a:t>
                      </a:r>
                      <a:r>
                        <a:rPr lang="en-US" dirty="0" smtClean="0">
                          <a:latin typeface="Courier New" pitchFamily="49" charset="0"/>
                          <a:cs typeface="Courier New" pitchFamily="49" charset="0"/>
                        </a:rPr>
                        <a:t> (</a:t>
                      </a:r>
                      <a:r>
                        <a:rPr lang="ru-RU" dirty="0" smtClean="0">
                          <a:latin typeface="Courier New" pitchFamily="49" charset="0"/>
                          <a:cs typeface="Courier New" pitchFamily="49" charset="0"/>
                        </a:rPr>
                        <a:t>1</a:t>
                      </a:r>
                      <a:r>
                        <a:rPr lang="en-US" dirty="0" smtClean="0">
                          <a:latin typeface="Courier New" pitchFamily="49" charset="0"/>
                          <a:cs typeface="Courier New" pitchFamily="49" charset="0"/>
                        </a:rPr>
                        <a:t>, end=</a:t>
                      </a:r>
                      <a:r>
                        <a:rPr lang="en-US" sz="1800" kern="1200" dirty="0" smtClean="0">
                          <a:solidFill>
                            <a:srgbClr val="008000"/>
                          </a:solidFill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""</a:t>
                      </a:r>
                      <a:r>
                        <a:rPr lang="en-US" dirty="0" smtClean="0">
                          <a:latin typeface="Courier New" pitchFamily="49" charset="0"/>
                          <a:cs typeface="Courier New" pitchFamily="49" charset="0"/>
                        </a:rPr>
                        <a:t>)</a:t>
                      </a:r>
                      <a:endParaRPr lang="ru-RU" dirty="0" smtClean="0">
                        <a:latin typeface="Courier New" pitchFamily="49" charset="0"/>
                        <a:cs typeface="Courier New" pitchFamily="49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noProof="0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print</a:t>
                      </a:r>
                      <a:r>
                        <a:rPr kumimoji="0" lang="en-US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 (</a:t>
                      </a:r>
                      <a:r>
                        <a:rPr kumimoji="0" lang="ru-RU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20</a:t>
                      </a:r>
                      <a:r>
                        <a:rPr kumimoji="0" lang="en-US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)</a:t>
                      </a:r>
                      <a:endParaRPr kumimoji="0" lang="ru-RU" sz="18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ourier New" pitchFamily="49" charset="0"/>
                        <a:ea typeface="+mn-ea"/>
                        <a:cs typeface="Courier New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Courier New" pitchFamily="49" charset="0"/>
                          <a:cs typeface="Courier New" pitchFamily="49" charset="0"/>
                        </a:rPr>
                        <a:t>120</a:t>
                      </a:r>
                      <a:endParaRPr lang="ru-RU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9491192"/>
      </p:ext>
    </p:extLst>
  </p:cSld>
  <p:clrMapOvr>
    <a:masterClrMapping/>
  </p:clrMapOvr>
  <p:transition spd="med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35918" y="1090481"/>
            <a:ext cx="8604956" cy="249299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b="1" i="1" dirty="0">
                <a:solidFill>
                  <a:srgbClr val="330066"/>
                </a:solidFill>
              </a:rPr>
              <a:t>Форматный вывод </a:t>
            </a:r>
            <a:r>
              <a:rPr lang="ru-RU" dirty="0" smtClean="0">
                <a:solidFill>
                  <a:srgbClr val="330066"/>
                </a:solidFill>
              </a:rPr>
              <a:t>с помощью символьной строки позволяет </a:t>
            </a:r>
            <a:r>
              <a:rPr lang="ru-RU" dirty="0">
                <a:solidFill>
                  <a:srgbClr val="330066"/>
                </a:solidFill>
              </a:rPr>
              <a:t>задать количество позиций на экране, занимаемых выводимой величиной</a:t>
            </a:r>
            <a:r>
              <a:rPr lang="ru-RU" dirty="0" smtClean="0">
                <a:solidFill>
                  <a:srgbClr val="330066"/>
                </a:solidFill>
              </a:rPr>
              <a:t>. </a:t>
            </a:r>
          </a:p>
          <a:p>
            <a:pPr marL="285750" indent="-285750" algn="just">
              <a:buFont typeface="Arial" pitchFamily="34" charset="0"/>
              <a:buChar char="•"/>
            </a:pPr>
            <a:r>
              <a:rPr lang="ru-RU" dirty="0" smtClean="0">
                <a:solidFill>
                  <a:srgbClr val="330066"/>
                </a:solidFill>
              </a:rPr>
              <a:t>В фигурных скобках задается формат вывода очередного элемента.</a:t>
            </a:r>
          </a:p>
          <a:p>
            <a:pPr marL="285750" indent="-285750" algn="just">
              <a:buFont typeface="Arial" pitchFamily="34" charset="0"/>
              <a:buChar char="•"/>
            </a:pPr>
            <a:r>
              <a:rPr lang="ru-RU" dirty="0" smtClean="0">
                <a:solidFill>
                  <a:srgbClr val="330066"/>
                </a:solidFill>
              </a:rPr>
              <a:t>Для целых чисел указывается количество позиций, отводимых на число.</a:t>
            </a:r>
          </a:p>
          <a:p>
            <a:pPr marL="285750" indent="-285750" algn="just">
              <a:buFont typeface="Arial" pitchFamily="34" charset="0"/>
              <a:buChar char="•"/>
            </a:pPr>
            <a:r>
              <a:rPr lang="ru-RU" dirty="0" smtClean="0">
                <a:solidFill>
                  <a:srgbClr val="330066"/>
                </a:solidFill>
              </a:rPr>
              <a:t>Если цифр в числе меньше, слева от числа выводятся пробелы.</a:t>
            </a:r>
          </a:p>
          <a:p>
            <a:pPr marL="285750" indent="-285750" algn="just">
              <a:buFont typeface="Arial" pitchFamily="34" charset="0"/>
              <a:buChar char="•"/>
            </a:pPr>
            <a:r>
              <a:rPr lang="ru-RU" dirty="0" smtClean="0">
                <a:solidFill>
                  <a:srgbClr val="330066"/>
                </a:solidFill>
              </a:rPr>
              <a:t>Для вещественного числа указывается общее количество позиций, через точку количество позиций в дробной части и буквы: 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d</a:t>
            </a:r>
            <a:r>
              <a:rPr lang="en-US" dirty="0" smtClean="0">
                <a:solidFill>
                  <a:srgbClr val="330066"/>
                </a:solidFill>
              </a:rPr>
              <a:t> </a:t>
            </a:r>
            <a:r>
              <a:rPr lang="ru-RU" dirty="0" smtClean="0">
                <a:solidFill>
                  <a:srgbClr val="330066"/>
                </a:solidFill>
              </a:rPr>
              <a:t>(целое число), </a:t>
            </a:r>
            <a:br>
              <a:rPr lang="ru-RU" dirty="0" smtClean="0">
                <a:solidFill>
                  <a:srgbClr val="330066"/>
                </a:solidFill>
              </a:rPr>
            </a:b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f</a:t>
            </a:r>
            <a:r>
              <a:rPr lang="en-US" dirty="0" smtClean="0">
                <a:solidFill>
                  <a:srgbClr val="330066"/>
                </a:solidFill>
              </a:rPr>
              <a:t> </a:t>
            </a:r>
            <a:r>
              <a:rPr lang="ru-RU" dirty="0" smtClean="0">
                <a:solidFill>
                  <a:srgbClr val="330066"/>
                </a:solidFill>
              </a:rPr>
              <a:t>(вещественное) или 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e</a:t>
            </a:r>
            <a:r>
              <a:rPr lang="en-US" dirty="0" smtClean="0">
                <a:solidFill>
                  <a:srgbClr val="330066"/>
                </a:solidFill>
              </a:rPr>
              <a:t> </a:t>
            </a:r>
            <a:r>
              <a:rPr lang="ru-RU" dirty="0" smtClean="0">
                <a:solidFill>
                  <a:srgbClr val="330066"/>
                </a:solidFill>
              </a:rPr>
              <a:t>(экспоненциальный формат).</a:t>
            </a:r>
          </a:p>
        </p:txBody>
      </p:sp>
      <p:sp>
        <p:nvSpPr>
          <p:cNvPr id="14" name="Rectangle 422"/>
          <p:cNvSpPr txBox="1">
            <a:spLocks noChangeArrowheads="1"/>
          </p:cNvSpPr>
          <p:nvPr/>
        </p:nvSpPr>
        <p:spPr bwMode="auto">
          <a:xfrm>
            <a:off x="395536" y="188640"/>
            <a:ext cx="7452828" cy="6926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9pPr>
          </a:lstStyle>
          <a:p>
            <a:pPr algn="ctr"/>
            <a:r>
              <a:rPr lang="ru-RU" sz="3200" dirty="0">
                <a:solidFill>
                  <a:srgbClr val="330066"/>
                </a:solidFill>
              </a:rPr>
              <a:t>Оператор вывода</a:t>
            </a:r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115256"/>
              </p:ext>
            </p:extLst>
          </p:nvPr>
        </p:nvGraphicFramePr>
        <p:xfrm>
          <a:off x="446334" y="3598220"/>
          <a:ext cx="8384124" cy="291913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786095"/>
                <a:gridCol w="2598029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b="1" kern="1200" dirty="0" smtClean="0">
                          <a:solidFill>
                            <a:srgbClr val="330066"/>
                          </a:solidFill>
                          <a:latin typeface="Arial" pitchFamily="34" charset="0"/>
                          <a:ea typeface="+mn-ea"/>
                          <a:cs typeface="+mn-cs"/>
                        </a:rPr>
                        <a:t>Фрагмент</a:t>
                      </a:r>
                      <a:r>
                        <a:rPr lang="ru-RU" b="1" kern="1200" baseline="0" dirty="0" smtClean="0">
                          <a:solidFill>
                            <a:srgbClr val="330066"/>
                          </a:solidFill>
                          <a:latin typeface="Arial" pitchFamily="34" charset="0"/>
                          <a:ea typeface="+mn-ea"/>
                          <a:cs typeface="+mn-cs"/>
                        </a:rPr>
                        <a:t> программы</a:t>
                      </a:r>
                      <a:endParaRPr lang="ru-RU" b="1" kern="1200" dirty="0">
                        <a:solidFill>
                          <a:srgbClr val="330066"/>
                        </a:solidFill>
                        <a:latin typeface="Arial" pitchFamily="34" charset="0"/>
                        <a:ea typeface="+mn-ea"/>
                        <a:cs typeface="+mn-cs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kern="1200" dirty="0" smtClean="0">
                          <a:solidFill>
                            <a:srgbClr val="330066"/>
                          </a:solidFill>
                          <a:latin typeface="Arial" pitchFamily="34" charset="0"/>
                          <a:ea typeface="+mn-ea"/>
                          <a:cs typeface="+mn-cs"/>
                        </a:rPr>
                        <a:t>На экране</a:t>
                      </a:r>
                      <a:endParaRPr lang="ru-RU" b="1" kern="1200" dirty="0">
                        <a:solidFill>
                          <a:srgbClr val="330066"/>
                        </a:solidFill>
                        <a:latin typeface="Arial" pitchFamily="34" charset="0"/>
                        <a:ea typeface="+mn-ea"/>
                        <a:cs typeface="+mn-cs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576064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print 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(</a:t>
                      </a:r>
                      <a:r>
                        <a:rPr lang="en-US" dirty="0" smtClean="0">
                          <a:solidFill>
                            <a:srgbClr val="008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"{:3}{:3}{:3}"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.format(1</a:t>
                      </a:r>
                      <a:r>
                        <a:rPr lang="ru-RU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3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, </a:t>
                      </a:r>
                      <a:r>
                        <a:rPr lang="ru-RU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7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, </a:t>
                      </a:r>
                      <a:r>
                        <a:rPr lang="ru-RU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22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))</a:t>
                      </a:r>
                      <a:endParaRPr lang="ru-RU" dirty="0" smtClean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0" lang="ru-RU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FFFF">
                              <a:lumMod val="75000"/>
                            </a:srgbClr>
                          </a:solidFill>
                          <a:effectLst/>
                          <a:uLnTx/>
                          <a:uFillTx/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□</a:t>
                      </a:r>
                      <a:r>
                        <a:rPr lang="ru-RU" dirty="0" smtClean="0">
                          <a:latin typeface="Courier New" pitchFamily="49" charset="0"/>
                          <a:cs typeface="Courier New" pitchFamily="49" charset="0"/>
                        </a:rPr>
                        <a:t>13</a:t>
                      </a:r>
                      <a:r>
                        <a:rPr kumimoji="0" lang="ru-RU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FFFF">
                              <a:lumMod val="75000"/>
                            </a:srgbClr>
                          </a:solidFill>
                          <a:effectLst/>
                          <a:uLnTx/>
                          <a:uFillTx/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□□</a:t>
                      </a:r>
                      <a:r>
                        <a:rPr lang="ru-RU" dirty="0" smtClean="0">
                          <a:latin typeface="Courier New" pitchFamily="49" charset="0"/>
                          <a:cs typeface="Courier New" pitchFamily="49" charset="0"/>
                        </a:rPr>
                        <a:t>7</a:t>
                      </a:r>
                      <a:r>
                        <a:rPr kumimoji="0" lang="ru-RU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FFFF">
                              <a:lumMod val="75000"/>
                            </a:srgbClr>
                          </a:solidFill>
                          <a:effectLst/>
                          <a:uLnTx/>
                          <a:uFillTx/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□</a:t>
                      </a:r>
                      <a:r>
                        <a:rPr lang="ru-RU" dirty="0" smtClean="0">
                          <a:latin typeface="Courier New" pitchFamily="49" charset="0"/>
                          <a:cs typeface="Courier New" pitchFamily="49" charset="0"/>
                        </a:rPr>
                        <a:t>22</a:t>
                      </a:r>
                      <a:endParaRPr lang="ru-RU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8052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urier New" pitchFamily="49" charset="0"/>
                          <a:cs typeface="Courier New" pitchFamily="49" charset="0"/>
                        </a:rPr>
                        <a:t>a = 7</a:t>
                      </a:r>
                    </a:p>
                    <a:p>
                      <a:r>
                        <a:rPr lang="en-US" sz="1800" kern="1200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print</a:t>
                      </a:r>
                      <a:r>
                        <a:rPr lang="en-US" dirty="0" smtClean="0">
                          <a:latin typeface="Courier New" pitchFamily="49" charset="0"/>
                          <a:cs typeface="Courier New" pitchFamily="49" charset="0"/>
                        </a:rPr>
                        <a:t> (</a:t>
                      </a:r>
                      <a:r>
                        <a:rPr lang="en-US" dirty="0" smtClean="0">
                          <a:solidFill>
                            <a:srgbClr val="008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"{:4d}{:4d}"</a:t>
                      </a:r>
                      <a:r>
                        <a:rPr lang="en-US" dirty="0" smtClean="0">
                          <a:latin typeface="Courier New" pitchFamily="49" charset="0"/>
                          <a:cs typeface="Courier New" pitchFamily="49" charset="0"/>
                        </a:rPr>
                        <a:t>.format(a, a*a))</a:t>
                      </a:r>
                      <a:endParaRPr lang="ru-RU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0" lang="ru-RU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FFFF">
                              <a:lumMod val="75000"/>
                            </a:srgbClr>
                          </a:solidFill>
                          <a:effectLst/>
                          <a:uLnTx/>
                          <a:uFillTx/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□□□</a:t>
                      </a:r>
                      <a:r>
                        <a:rPr lang="ru-RU" dirty="0" smtClean="0">
                          <a:latin typeface="Courier New" pitchFamily="49" charset="0"/>
                          <a:cs typeface="Courier New" pitchFamily="49" charset="0"/>
                        </a:rPr>
                        <a:t>7</a:t>
                      </a:r>
                      <a:r>
                        <a:rPr kumimoji="0" lang="ru-RU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FFFF">
                              <a:lumMod val="75000"/>
                            </a:srgbClr>
                          </a:solidFill>
                          <a:effectLst/>
                          <a:uLnTx/>
                          <a:uFillTx/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□□</a:t>
                      </a:r>
                      <a:r>
                        <a:rPr lang="ru-RU" dirty="0" smtClean="0">
                          <a:latin typeface="Courier New" pitchFamily="49" charset="0"/>
                          <a:cs typeface="Courier New" pitchFamily="49" charset="0"/>
                        </a:rPr>
                        <a:t>49</a:t>
                      </a:r>
                      <a:endParaRPr lang="ru-RU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8052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urier New" pitchFamily="49" charset="0"/>
                          <a:cs typeface="Courier New" pitchFamily="49" charset="0"/>
                        </a:rPr>
                        <a:t>a = 1/3; b = 1/9</a:t>
                      </a:r>
                    </a:p>
                    <a:p>
                      <a:r>
                        <a:rPr lang="en-US" sz="1800" kern="1200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print</a:t>
                      </a:r>
                      <a:r>
                        <a:rPr lang="en-US" dirty="0" smtClean="0">
                          <a:latin typeface="Courier New" pitchFamily="49" charset="0"/>
                          <a:cs typeface="Courier New" pitchFamily="49" charset="0"/>
                        </a:rPr>
                        <a:t> (</a:t>
                      </a:r>
                      <a:r>
                        <a:rPr lang="en-US" dirty="0" smtClean="0">
                          <a:solidFill>
                            <a:srgbClr val="008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"{:7.3f}{:7.4f}"</a:t>
                      </a:r>
                      <a:r>
                        <a:rPr lang="en-US" dirty="0" smtClean="0">
                          <a:latin typeface="Courier New" pitchFamily="49" charset="0"/>
                          <a:cs typeface="Courier New" pitchFamily="49" charset="0"/>
                        </a:rPr>
                        <a:t>.format(a, b))</a:t>
                      </a:r>
                      <a:endParaRPr lang="ru-RU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0" lang="ru-RU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FFFF">
                              <a:lumMod val="75000"/>
                            </a:srgbClr>
                          </a:solidFill>
                          <a:effectLst/>
                          <a:uLnTx/>
                          <a:uFillTx/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□□</a:t>
                      </a:r>
                      <a:r>
                        <a:rPr lang="ru-RU" dirty="0" smtClean="0">
                          <a:latin typeface="Courier New" pitchFamily="49" charset="0"/>
                          <a:cs typeface="Courier New" pitchFamily="49" charset="0"/>
                        </a:rPr>
                        <a:t>0.333</a:t>
                      </a:r>
                      <a:r>
                        <a:rPr kumimoji="0" lang="ru-RU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FFFF">
                              <a:lumMod val="75000"/>
                            </a:srgbClr>
                          </a:solidFill>
                          <a:effectLst/>
                          <a:uLnTx/>
                          <a:uFillTx/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□</a:t>
                      </a:r>
                      <a:r>
                        <a:rPr lang="ru-RU" dirty="0" smtClean="0">
                          <a:latin typeface="Courier New" pitchFamily="49" charset="0"/>
                          <a:cs typeface="Courier New" pitchFamily="49" charset="0"/>
                        </a:rPr>
                        <a:t>0.1111</a:t>
                      </a:r>
                      <a:endParaRPr lang="ru-RU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92068">
                <a:tc>
                  <a:txBody>
                    <a:bodyPr/>
                    <a:lstStyle/>
                    <a:p>
                      <a:r>
                        <a:rPr kumimoji="0" lang="en-US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a = 1/3</a:t>
                      </a:r>
                      <a:endParaRPr kumimoji="0" lang="ru-RU" sz="18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ourier New" pitchFamily="49" charset="0"/>
                        <a:ea typeface="+mn-ea"/>
                        <a:cs typeface="Courier New" pitchFamily="49" charset="0"/>
                      </a:endParaRPr>
                    </a:p>
                    <a:p>
                      <a:r>
                        <a:rPr lang="en-US" sz="1800" kern="1200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print</a:t>
                      </a:r>
                      <a:r>
                        <a:rPr lang="en-US" dirty="0" smtClean="0">
                          <a:latin typeface="Courier New" pitchFamily="49" charset="0"/>
                          <a:cs typeface="Courier New" pitchFamily="49" charset="0"/>
                        </a:rPr>
                        <a:t> (</a:t>
                      </a:r>
                      <a:r>
                        <a:rPr lang="en-US" dirty="0" smtClean="0">
                          <a:solidFill>
                            <a:srgbClr val="008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"{:10.3e}"</a:t>
                      </a:r>
                      <a:r>
                        <a:rPr lang="en-US" dirty="0" smtClean="0">
                          <a:latin typeface="Courier New" pitchFamily="49" charset="0"/>
                          <a:cs typeface="Courier New" pitchFamily="49" charset="0"/>
                        </a:rPr>
                        <a:t>.format(a))</a:t>
                      </a:r>
                      <a:endParaRPr lang="ru-RU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0" lang="ru-RU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FFFF">
                              <a:lumMod val="75000"/>
                            </a:srgbClr>
                          </a:solidFill>
                          <a:effectLst/>
                          <a:uLnTx/>
                          <a:uFillTx/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□</a:t>
                      </a:r>
                      <a:r>
                        <a:rPr lang="en-US" dirty="0" smtClean="0">
                          <a:latin typeface="Courier New" pitchFamily="49" charset="0"/>
                          <a:cs typeface="Courier New" pitchFamily="49" charset="0"/>
                        </a:rPr>
                        <a:t>3.333e-01</a:t>
                      </a:r>
                      <a:endParaRPr lang="ru-RU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50270948"/>
      </p:ext>
    </p:extLst>
  </p:cSld>
  <p:clrMapOvr>
    <a:masterClrMapping/>
  </p:clrMapOvr>
  <p:transition spd="med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422"/>
          <p:cNvSpPr txBox="1">
            <a:spLocks noChangeArrowheads="1"/>
          </p:cNvSpPr>
          <p:nvPr/>
        </p:nvSpPr>
        <p:spPr bwMode="auto">
          <a:xfrm>
            <a:off x="395536" y="188640"/>
            <a:ext cx="7452828" cy="6926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9pPr>
          </a:lstStyle>
          <a:p>
            <a:pPr algn="ctr"/>
            <a:r>
              <a:rPr lang="ru-RU" sz="3200" dirty="0">
                <a:solidFill>
                  <a:srgbClr val="330066"/>
                </a:solidFill>
              </a:rPr>
              <a:t>Оператор ввода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395536" y="1034152"/>
            <a:ext cx="8532948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dirty="0" smtClean="0">
                <a:solidFill>
                  <a:srgbClr val="330066"/>
                </a:solidFill>
              </a:rPr>
              <a:t>Для </a:t>
            </a:r>
            <a:r>
              <a:rPr lang="ru-RU" dirty="0">
                <a:solidFill>
                  <a:srgbClr val="330066"/>
                </a:solidFill>
              </a:rPr>
              <a:t>ввода значений переменных с клавиатуры в процессе выполнения программы </a:t>
            </a:r>
            <a:r>
              <a:rPr lang="ru-RU" dirty="0" smtClean="0">
                <a:solidFill>
                  <a:srgbClr val="330066"/>
                </a:solidFill>
              </a:rPr>
              <a:t>используется оператор (функция) ввода </a:t>
            </a:r>
            <a:r>
              <a:rPr lang="en-US" sz="2400" b="1" dirty="0" smtClean="0">
                <a:solidFill>
                  <a:srgbClr val="330066"/>
                </a:solidFill>
                <a:latin typeface="Courier New" pitchFamily="49" charset="0"/>
                <a:cs typeface="Courier New" pitchFamily="49" charset="0"/>
              </a:rPr>
              <a:t>input</a:t>
            </a:r>
            <a:r>
              <a:rPr lang="ru-RU" sz="2400" b="1" dirty="0" smtClean="0">
                <a:solidFill>
                  <a:srgbClr val="330066"/>
                </a:solidFill>
                <a:cs typeface="Arial" pitchFamily="34" charset="0"/>
              </a:rPr>
              <a:t> </a:t>
            </a:r>
            <a:r>
              <a:rPr lang="ru-RU" dirty="0">
                <a:solidFill>
                  <a:srgbClr val="330066"/>
                </a:solidFill>
              </a:rPr>
              <a:t>(«ввод»):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395536" y="2312876"/>
            <a:ext cx="8532948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spcAft>
                <a:spcPts val="600"/>
              </a:spcAft>
            </a:pPr>
            <a:r>
              <a:rPr lang="ru-RU" dirty="0">
                <a:solidFill>
                  <a:srgbClr val="330066"/>
                </a:solidFill>
              </a:rPr>
              <a:t>При выполнении оператора: </a:t>
            </a:r>
          </a:p>
          <a:p>
            <a:pPr marL="285750" lvl="0" indent="-285750" algn="just">
              <a:spcAft>
                <a:spcPts val="600"/>
              </a:spcAft>
              <a:buFont typeface="Arial" pitchFamily="34" charset="0"/>
              <a:buChar char="•"/>
            </a:pPr>
            <a:r>
              <a:rPr lang="ru-RU" dirty="0">
                <a:solidFill>
                  <a:srgbClr val="330066"/>
                </a:solidFill>
              </a:rPr>
              <a:t>компьютер переходит в режим ожидания </a:t>
            </a:r>
            <a:r>
              <a:rPr lang="ru-RU" dirty="0" smtClean="0">
                <a:solidFill>
                  <a:srgbClr val="330066"/>
                </a:solidFill>
              </a:rPr>
              <a:t>данных; </a:t>
            </a:r>
            <a:endParaRPr lang="ru-RU" dirty="0">
              <a:solidFill>
                <a:srgbClr val="330066"/>
              </a:solidFill>
            </a:endParaRPr>
          </a:p>
          <a:p>
            <a:pPr marL="285750" lvl="0" indent="-285750" algn="just">
              <a:spcAft>
                <a:spcPts val="600"/>
              </a:spcAft>
              <a:buFont typeface="Arial" pitchFamily="34" charset="0"/>
              <a:buChar char="•"/>
            </a:pPr>
            <a:r>
              <a:rPr lang="ru-RU" dirty="0">
                <a:solidFill>
                  <a:srgbClr val="330066"/>
                </a:solidFill>
              </a:rPr>
              <a:t>пользователь вводит </a:t>
            </a:r>
            <a:r>
              <a:rPr lang="ru-RU" dirty="0" smtClean="0">
                <a:solidFill>
                  <a:srgbClr val="330066"/>
                </a:solidFill>
              </a:rPr>
              <a:t>с </a:t>
            </a:r>
            <a:r>
              <a:rPr lang="ru-RU" dirty="0">
                <a:solidFill>
                  <a:srgbClr val="330066"/>
                </a:solidFill>
              </a:rPr>
              <a:t>клавиатуры </a:t>
            </a:r>
            <a:r>
              <a:rPr lang="ru-RU" dirty="0" smtClean="0">
                <a:solidFill>
                  <a:srgbClr val="330066"/>
                </a:solidFill>
              </a:rPr>
              <a:t>данные в виде строки символов; </a:t>
            </a:r>
            <a:endParaRPr lang="ru-RU" dirty="0">
              <a:solidFill>
                <a:srgbClr val="330066"/>
              </a:solidFill>
            </a:endParaRPr>
          </a:p>
          <a:p>
            <a:pPr marL="285750" lvl="0" indent="-285750" algn="just">
              <a:spcAft>
                <a:spcPts val="600"/>
              </a:spcAft>
              <a:buFont typeface="Arial" pitchFamily="34" charset="0"/>
              <a:buChar char="•"/>
            </a:pPr>
            <a:r>
              <a:rPr lang="ru-RU" dirty="0">
                <a:solidFill>
                  <a:srgbClr val="330066"/>
                </a:solidFill>
              </a:rPr>
              <a:t>для завершения ввода пользователь нажимает клавишу </a:t>
            </a:r>
            <a:r>
              <a:rPr lang="ru-RU" dirty="0" err="1">
                <a:solidFill>
                  <a:srgbClr val="330066"/>
                </a:solidFill>
              </a:rPr>
              <a:t>Enter</a:t>
            </a:r>
            <a:r>
              <a:rPr lang="ru-RU" dirty="0">
                <a:solidFill>
                  <a:srgbClr val="330066"/>
                </a:solidFill>
              </a:rPr>
              <a:t>; </a:t>
            </a:r>
          </a:p>
          <a:p>
            <a:pPr marL="285750" lvl="0" indent="-285750" algn="just">
              <a:spcAft>
                <a:spcPts val="600"/>
              </a:spcAft>
              <a:buFont typeface="Arial" pitchFamily="34" charset="0"/>
              <a:buChar char="•"/>
            </a:pPr>
            <a:r>
              <a:rPr lang="ru-RU" dirty="0" smtClean="0">
                <a:solidFill>
                  <a:srgbClr val="330066"/>
                </a:solidFill>
              </a:rPr>
              <a:t>введенная строка записывается в указанную переменную. </a:t>
            </a:r>
            <a:endParaRPr lang="ru-RU" dirty="0">
              <a:solidFill>
                <a:srgbClr val="330066"/>
              </a:solidFill>
            </a:endParaRPr>
          </a:p>
          <a:p>
            <a:pPr lvl="0" algn="just"/>
            <a:r>
              <a:rPr lang="ru-RU" dirty="0" smtClean="0">
                <a:solidFill>
                  <a:srgbClr val="330066"/>
                </a:solidFill>
              </a:rPr>
              <a:t>Если вводится не строка, а число, необходимо выполнить преобразование  типов с помощью функций </a:t>
            </a:r>
            <a:r>
              <a:rPr lang="en-US" sz="2400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solidFill>
                  <a:srgbClr val="330066"/>
                </a:solidFill>
              </a:rPr>
              <a:t> </a:t>
            </a:r>
            <a:r>
              <a:rPr lang="ru-RU" dirty="0" smtClean="0">
                <a:solidFill>
                  <a:srgbClr val="330066"/>
                </a:solidFill>
              </a:rPr>
              <a:t>(для целых) и 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float</a:t>
            </a:r>
            <a:r>
              <a:rPr lang="en-US" dirty="0" smtClean="0">
                <a:solidFill>
                  <a:srgbClr val="330066"/>
                </a:solidFill>
              </a:rPr>
              <a:t> (</a:t>
            </a:r>
            <a:r>
              <a:rPr lang="ru-RU" dirty="0" smtClean="0">
                <a:solidFill>
                  <a:srgbClr val="330066"/>
                </a:solidFill>
              </a:rPr>
              <a:t>для вещественных).</a:t>
            </a:r>
          </a:p>
          <a:p>
            <a:pPr lvl="0" algn="just">
              <a:spcBef>
                <a:spcPts val="600"/>
              </a:spcBef>
            </a:pPr>
            <a:r>
              <a:rPr lang="ru-RU" i="1" dirty="0" smtClean="0">
                <a:solidFill>
                  <a:srgbClr val="330066"/>
                </a:solidFill>
              </a:rPr>
              <a:t>Например:				        На экране: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395536" y="1772816"/>
            <a:ext cx="8532948" cy="461665"/>
          </a:xfrm>
          <a:prstGeom prst="rect">
            <a:avLst/>
          </a:prstGeom>
          <a:ln w="12700">
            <a:solidFill>
              <a:schemeClr val="bg1">
                <a:lumMod val="50000"/>
              </a:schemeClr>
            </a:solidFill>
            <a:prstDash val="lgDash"/>
          </a:ln>
        </p:spPr>
        <p:txBody>
          <a:bodyPr wrap="square">
            <a:spAutoFit/>
          </a:bodyPr>
          <a:lstStyle/>
          <a:p>
            <a:pPr lvl="0">
              <a:spcBef>
                <a:spcPts val="1200"/>
              </a:spcBef>
              <a:spcAft>
                <a:spcPts val="1200"/>
              </a:spcAft>
            </a:pPr>
            <a:r>
              <a:rPr lang="ru-RU" sz="2000" dirty="0" smtClean="0">
                <a:solidFill>
                  <a:srgbClr val="000000"/>
                </a:solidFill>
                <a:latin typeface="Courier New"/>
              </a:rPr>
              <a:t>&lt;</a:t>
            </a:r>
            <a:r>
              <a:rPr lang="ru-RU" sz="2000" dirty="0">
                <a:solidFill>
                  <a:srgbClr val="000000"/>
                </a:solidFill>
                <a:latin typeface="Courier New"/>
              </a:rPr>
              <a:t>имя</a:t>
            </a:r>
            <a:r>
              <a:rPr lang="en-US" sz="2000" dirty="0">
                <a:solidFill>
                  <a:srgbClr val="000000"/>
                </a:solidFill>
                <a:latin typeface="Courier New"/>
              </a:rPr>
              <a:t>_</a:t>
            </a:r>
            <a:r>
              <a:rPr lang="ru-RU" sz="2000" dirty="0" smtClean="0">
                <a:solidFill>
                  <a:srgbClr val="000000"/>
                </a:solidFill>
                <a:latin typeface="Courier New"/>
              </a:rPr>
              <a:t>переменной&gt; = </a:t>
            </a:r>
            <a:r>
              <a:rPr lang="en-US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urier New" pitchFamily="49" charset="0"/>
                <a:cs typeface="Courier New" pitchFamily="49" charset="0"/>
              </a:rPr>
              <a:t>input</a:t>
            </a:r>
            <a:r>
              <a:rPr lang="ru-RU" sz="2000" dirty="0" smtClean="0">
                <a:solidFill>
                  <a:srgbClr val="000000"/>
                </a:solidFill>
                <a:latin typeface="Courier New"/>
              </a:rPr>
              <a:t>()</a:t>
            </a:r>
            <a:endParaRPr lang="en-US" sz="2000" dirty="0">
              <a:solidFill>
                <a:srgbClr val="000000"/>
              </a:solidFill>
              <a:latin typeface="Courier New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23528" y="5180999"/>
            <a:ext cx="4788532" cy="1400383"/>
          </a:xfrm>
          <a:prstGeom prst="rect">
            <a:avLst/>
          </a:prstGeom>
          <a:noFill/>
          <a:ln w="12700">
            <a:solidFill>
              <a:schemeClr val="bg1">
                <a:lumMod val="50000"/>
              </a:schemeClr>
            </a:solidFill>
            <a:prstDash val="lgDash"/>
          </a:ln>
        </p:spPr>
        <p:txBody>
          <a:bodyPr wrap="square">
            <a:spAutoFit/>
          </a:bodyPr>
          <a:lstStyle/>
          <a:p>
            <a:r>
              <a:rPr lang="en-US" sz="17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urier New" pitchFamily="49" charset="0"/>
                <a:cs typeface="Courier New" pitchFamily="49" charset="0"/>
              </a:rPr>
              <a:t>print</a:t>
            </a:r>
            <a:r>
              <a:rPr lang="en-US" sz="1700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700" dirty="0" smtClean="0">
                <a:solidFill>
                  <a:srgbClr val="008000"/>
                </a:solidFill>
                <a:latin typeface="Courier New" pitchFamily="49" charset="0"/>
                <a:cs typeface="Courier New" pitchFamily="49" charset="0"/>
              </a:rPr>
              <a:t>"</a:t>
            </a:r>
            <a:r>
              <a:rPr lang="ru-RU" sz="1700" dirty="0">
                <a:solidFill>
                  <a:srgbClr val="008000"/>
                </a:solidFill>
                <a:latin typeface="Courier New" pitchFamily="49" charset="0"/>
                <a:cs typeface="Courier New" pitchFamily="49" charset="0"/>
              </a:rPr>
              <a:t>Введите </a:t>
            </a:r>
            <a:r>
              <a:rPr lang="ru-RU" sz="1700" dirty="0" smtClean="0">
                <a:solidFill>
                  <a:srgbClr val="008000"/>
                </a:solidFill>
                <a:latin typeface="Courier New" pitchFamily="49" charset="0"/>
                <a:cs typeface="Courier New" pitchFamily="49" charset="0"/>
              </a:rPr>
              <a:t>слово и два числа:"</a:t>
            </a:r>
            <a:r>
              <a:rPr lang="ru-RU" sz="1700" dirty="0" smtClean="0">
                <a:latin typeface="Courier New" pitchFamily="49" charset="0"/>
                <a:cs typeface="Courier New" pitchFamily="49" charset="0"/>
              </a:rPr>
              <a:t>)</a:t>
            </a:r>
            <a:endParaRPr lang="ru-RU" sz="1700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700" dirty="0" smtClean="0">
                <a:latin typeface="Courier New" pitchFamily="49" charset="0"/>
                <a:cs typeface="Courier New" pitchFamily="49" charset="0"/>
              </a:rPr>
              <a:t>x </a:t>
            </a:r>
            <a:r>
              <a:rPr lang="en-US" sz="1700" dirty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sz="17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urier New" pitchFamily="49" charset="0"/>
                <a:cs typeface="Courier New" pitchFamily="49" charset="0"/>
              </a:rPr>
              <a:t>input</a:t>
            </a:r>
            <a:r>
              <a:rPr lang="en-US" sz="1700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ru-RU" sz="1700" dirty="0" smtClean="0">
                <a:latin typeface="Courier New" pitchFamily="49" charset="0"/>
                <a:cs typeface="Courier New" pitchFamily="49" charset="0"/>
              </a:rPr>
              <a:t>)</a:t>
            </a:r>
            <a:endParaRPr lang="ru-RU" sz="1700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700" dirty="0">
                <a:latin typeface="Courier New" pitchFamily="49" charset="0"/>
                <a:cs typeface="Courier New" pitchFamily="49" charset="0"/>
              </a:rPr>
              <a:t>y = </a:t>
            </a:r>
            <a:r>
              <a:rPr lang="en-US" sz="1700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700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7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urier New" pitchFamily="49" charset="0"/>
                <a:cs typeface="Courier New" pitchFamily="49" charset="0"/>
              </a:rPr>
              <a:t>input</a:t>
            </a:r>
            <a:r>
              <a:rPr lang="en-US" sz="1700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ru-RU" sz="1700" dirty="0" smtClean="0">
                <a:latin typeface="Courier New" pitchFamily="49" charset="0"/>
                <a:cs typeface="Courier New" pitchFamily="49" charset="0"/>
              </a:rPr>
              <a:t>))</a:t>
            </a:r>
            <a:endParaRPr lang="ru-RU" sz="1700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700" dirty="0">
                <a:latin typeface="Courier New" pitchFamily="49" charset="0"/>
                <a:cs typeface="Courier New" pitchFamily="49" charset="0"/>
              </a:rPr>
              <a:t>z = </a:t>
            </a:r>
            <a:r>
              <a:rPr lang="en-US" sz="17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urier New" pitchFamily="49" charset="0"/>
                <a:cs typeface="Courier New" pitchFamily="49" charset="0"/>
              </a:rPr>
              <a:t>float</a:t>
            </a:r>
            <a:r>
              <a:rPr lang="en-US" sz="1700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7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urier New" pitchFamily="49" charset="0"/>
                <a:cs typeface="Courier New" pitchFamily="49" charset="0"/>
              </a:rPr>
              <a:t>input</a:t>
            </a:r>
            <a:r>
              <a:rPr lang="en-US" sz="1700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ru-RU" sz="1700" dirty="0" smtClean="0">
                <a:latin typeface="Courier New" pitchFamily="49" charset="0"/>
                <a:cs typeface="Courier New" pitchFamily="49" charset="0"/>
              </a:rPr>
              <a:t>))</a:t>
            </a:r>
            <a:endParaRPr lang="ru-RU" sz="1700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7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urier New" pitchFamily="49" charset="0"/>
                <a:cs typeface="Courier New" pitchFamily="49" charset="0"/>
              </a:rPr>
              <a:t>print</a:t>
            </a:r>
            <a:r>
              <a:rPr lang="en-US" sz="1700" dirty="0" smtClean="0">
                <a:latin typeface="Courier New" pitchFamily="49" charset="0"/>
                <a:cs typeface="Courier New" pitchFamily="49" charset="0"/>
              </a:rPr>
              <a:t>(x</a:t>
            </a:r>
            <a:r>
              <a:rPr lang="en-US" sz="1700" dirty="0">
                <a:latin typeface="Courier New" pitchFamily="49" charset="0"/>
                <a:cs typeface="Courier New" pitchFamily="49" charset="0"/>
              </a:rPr>
              <a:t>, y, z)</a:t>
            </a:r>
            <a:endParaRPr lang="ru-RU" sz="17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5292081" y="5196969"/>
            <a:ext cx="3636404" cy="1400383"/>
          </a:xfrm>
          <a:prstGeom prst="rect">
            <a:avLst/>
          </a:prstGeom>
          <a:ln w="12700">
            <a:solidFill>
              <a:schemeClr val="bg1">
                <a:lumMod val="50000"/>
              </a:schemeClr>
            </a:solidFill>
            <a:prstDash val="lgDash"/>
          </a:ln>
        </p:spPr>
        <p:txBody>
          <a:bodyPr wrap="square">
            <a:spAutoFit/>
          </a:bodyPr>
          <a:lstStyle/>
          <a:p>
            <a:r>
              <a:rPr lang="ru-RU" sz="1700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Введите слово и два </a:t>
            </a:r>
            <a:r>
              <a:rPr lang="ru-RU" sz="1700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числа:</a:t>
            </a:r>
            <a:endParaRPr lang="ru-RU" sz="1700" dirty="0">
              <a:solidFill>
                <a:srgbClr val="0000FF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ru-RU" sz="1700" dirty="0">
                <a:latin typeface="Courier New" pitchFamily="49" charset="0"/>
                <a:cs typeface="Courier New" pitchFamily="49" charset="0"/>
              </a:rPr>
              <a:t>ноль</a:t>
            </a:r>
          </a:p>
          <a:p>
            <a:r>
              <a:rPr lang="ru-RU" sz="1700" dirty="0">
                <a:latin typeface="Courier New" pitchFamily="49" charset="0"/>
                <a:cs typeface="Courier New" pitchFamily="49" charset="0"/>
              </a:rPr>
              <a:t>1</a:t>
            </a:r>
          </a:p>
          <a:p>
            <a:r>
              <a:rPr lang="ru-RU" sz="1700" dirty="0">
                <a:latin typeface="Courier New" pitchFamily="49" charset="0"/>
                <a:cs typeface="Courier New" pitchFamily="49" charset="0"/>
              </a:rPr>
              <a:t>2</a:t>
            </a:r>
          </a:p>
          <a:p>
            <a:r>
              <a:rPr lang="ru-RU" sz="1700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ноль 1 2.0</a:t>
            </a:r>
          </a:p>
        </p:txBody>
      </p:sp>
    </p:spTree>
    <p:extLst>
      <p:ext uri="{BB962C8B-B14F-4D97-AF65-F5344CB8AC3E}">
        <p14:creationId xmlns:p14="http://schemas.microsoft.com/office/powerpoint/2010/main" val="2581839221"/>
      </p:ext>
    </p:extLst>
  </p:cSld>
  <p:clrMapOvr>
    <a:masterClrMapping/>
  </p:clrMapOvr>
  <p:transition spd="med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00"/>
                            </p:stCondLst>
                            <p:childTnLst>
                              <p:par>
                                <p:cTn id="3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000"/>
                            </p:stCondLst>
                            <p:childTnLst>
                              <p:par>
                                <p:cTn id="4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1166549"/>
            <a:ext cx="8532948" cy="72327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lvl="0" algn="just">
              <a:spcAft>
                <a:spcPts val="600"/>
              </a:spcAft>
            </a:pPr>
            <a:r>
              <a:rPr lang="ru-RU" dirty="0">
                <a:solidFill>
                  <a:srgbClr val="330066"/>
                </a:solidFill>
              </a:rPr>
              <a:t>Можно в скобках указать текст подсказки для пользователя. </a:t>
            </a:r>
          </a:p>
          <a:p>
            <a:pPr lvl="0" algn="just">
              <a:spcAft>
                <a:spcPts val="600"/>
              </a:spcAft>
            </a:pPr>
            <a:r>
              <a:rPr lang="ru-RU" i="1" dirty="0" smtClean="0">
                <a:solidFill>
                  <a:srgbClr val="330066"/>
                </a:solidFill>
              </a:rPr>
              <a:t>Например</a:t>
            </a:r>
            <a:r>
              <a:rPr lang="ru-RU" i="1" dirty="0">
                <a:solidFill>
                  <a:srgbClr val="330066"/>
                </a:solidFill>
              </a:rPr>
              <a:t>:  </a:t>
            </a:r>
          </a:p>
        </p:txBody>
      </p:sp>
      <p:sp>
        <p:nvSpPr>
          <p:cNvPr id="23" name="Прямоугольник 22"/>
          <p:cNvSpPr/>
          <p:nvPr/>
        </p:nvSpPr>
        <p:spPr>
          <a:xfrm>
            <a:off x="399058" y="1870222"/>
            <a:ext cx="7773342" cy="1323439"/>
          </a:xfrm>
          <a:prstGeom prst="rect">
            <a:avLst/>
          </a:prstGeom>
          <a:noFill/>
          <a:ln w="12700">
            <a:solidFill>
              <a:schemeClr val="bg1">
                <a:lumMod val="50000"/>
              </a:schemeClr>
            </a:solidFill>
            <a:prstDash val="lgDash"/>
          </a:ln>
        </p:spPr>
        <p:txBody>
          <a:bodyPr wrap="square">
            <a:spAutoFit/>
          </a:bodyPr>
          <a:lstStyle/>
          <a:p>
            <a:r>
              <a:rPr lang="en-US" sz="2000" dirty="0">
                <a:latin typeface="Courier New" pitchFamily="49" charset="0"/>
                <a:cs typeface="Courier New" pitchFamily="49" charset="0"/>
              </a:rPr>
              <a:t>x = </a:t>
            </a:r>
            <a:r>
              <a:rPr lang="en-US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Courier New" pitchFamily="49" charset="0"/>
                <a:cs typeface="Courier New" pitchFamily="49" charset="0"/>
              </a:rPr>
              <a:t>input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dirty="0">
                <a:solidFill>
                  <a:srgbClr val="008000"/>
                </a:solidFill>
                <a:latin typeface="Courier New" pitchFamily="49" charset="0"/>
                <a:cs typeface="Courier New" pitchFamily="49" charset="0"/>
              </a:rPr>
              <a:t>"</a:t>
            </a:r>
            <a:r>
              <a:rPr lang="ru-RU" sz="2000" dirty="0">
                <a:solidFill>
                  <a:srgbClr val="008000"/>
                </a:solidFill>
                <a:latin typeface="Courier New" pitchFamily="49" charset="0"/>
                <a:cs typeface="Courier New" pitchFamily="49" charset="0"/>
              </a:rPr>
              <a:t>Введите слово: </a:t>
            </a:r>
            <a:r>
              <a:rPr lang="ru-RU" sz="2000" dirty="0" smtClean="0">
                <a:solidFill>
                  <a:srgbClr val="008000"/>
                </a:solidFill>
                <a:latin typeface="Courier New" pitchFamily="49" charset="0"/>
                <a:cs typeface="Courier New" pitchFamily="49" charset="0"/>
              </a:rPr>
              <a:t>"</a:t>
            </a:r>
            <a:r>
              <a:rPr lang="ru-RU" sz="2000" dirty="0" smtClean="0">
                <a:latin typeface="Courier New" pitchFamily="49" charset="0"/>
                <a:cs typeface="Courier New" pitchFamily="49" charset="0"/>
              </a:rPr>
              <a:t>)</a:t>
            </a:r>
            <a:endParaRPr lang="ru-RU" sz="2000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2000" dirty="0">
                <a:latin typeface="Courier New" pitchFamily="49" charset="0"/>
                <a:cs typeface="Courier New" pitchFamily="49" charset="0"/>
              </a:rPr>
              <a:t>y = </a:t>
            </a:r>
            <a:r>
              <a:rPr lang="en-US" sz="2000" dirty="0" err="1">
                <a:solidFill>
                  <a:schemeClr val="tx2">
                    <a:lumMod val="60000"/>
                    <a:lumOff val="40000"/>
                  </a:schemeClr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Courier New" pitchFamily="49" charset="0"/>
                <a:cs typeface="Courier New" pitchFamily="49" charset="0"/>
              </a:rPr>
              <a:t>input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dirty="0">
                <a:solidFill>
                  <a:srgbClr val="008000"/>
                </a:solidFill>
                <a:latin typeface="Courier New" pitchFamily="49" charset="0"/>
                <a:cs typeface="Courier New" pitchFamily="49" charset="0"/>
              </a:rPr>
              <a:t>"</a:t>
            </a:r>
            <a:r>
              <a:rPr lang="ru-RU" sz="2000" dirty="0">
                <a:solidFill>
                  <a:srgbClr val="008000"/>
                </a:solidFill>
                <a:latin typeface="Courier New" pitchFamily="49" charset="0"/>
                <a:cs typeface="Courier New" pitchFamily="49" charset="0"/>
              </a:rPr>
              <a:t>Введите </a:t>
            </a:r>
            <a:r>
              <a:rPr lang="ru-RU" sz="2000" dirty="0" smtClean="0">
                <a:solidFill>
                  <a:srgbClr val="008000"/>
                </a:solidFill>
                <a:latin typeface="Courier New" pitchFamily="49" charset="0"/>
                <a:cs typeface="Courier New" pitchFamily="49" charset="0"/>
              </a:rPr>
              <a:t>целое число</a:t>
            </a:r>
            <a:r>
              <a:rPr lang="ru-RU" sz="2000" dirty="0">
                <a:solidFill>
                  <a:srgbClr val="008000"/>
                </a:solidFill>
                <a:latin typeface="Courier New" pitchFamily="49" charset="0"/>
                <a:cs typeface="Courier New" pitchFamily="49" charset="0"/>
              </a:rPr>
              <a:t>: </a:t>
            </a:r>
            <a:r>
              <a:rPr lang="ru-RU" sz="2000" dirty="0" smtClean="0">
                <a:solidFill>
                  <a:srgbClr val="008000"/>
                </a:solidFill>
                <a:latin typeface="Courier New" pitchFamily="49" charset="0"/>
                <a:cs typeface="Courier New" pitchFamily="49" charset="0"/>
              </a:rPr>
              <a:t>"</a:t>
            </a:r>
            <a:r>
              <a:rPr lang="ru-RU" sz="2000" dirty="0" smtClean="0">
                <a:latin typeface="Courier New" pitchFamily="49" charset="0"/>
                <a:cs typeface="Courier New" pitchFamily="49" charset="0"/>
              </a:rPr>
              <a:t>))</a:t>
            </a:r>
            <a:endParaRPr lang="ru-RU" sz="2000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2000" dirty="0">
                <a:latin typeface="Courier New" pitchFamily="49" charset="0"/>
                <a:cs typeface="Courier New" pitchFamily="49" charset="0"/>
              </a:rPr>
              <a:t>z = </a:t>
            </a:r>
            <a:r>
              <a:rPr lang="en-US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Courier New" pitchFamily="49" charset="0"/>
                <a:cs typeface="Courier New" pitchFamily="49" charset="0"/>
              </a:rPr>
              <a:t>float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Courier New" pitchFamily="49" charset="0"/>
                <a:cs typeface="Courier New" pitchFamily="49" charset="0"/>
              </a:rPr>
              <a:t>input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dirty="0">
                <a:solidFill>
                  <a:srgbClr val="008000"/>
                </a:solidFill>
                <a:latin typeface="Courier New" pitchFamily="49" charset="0"/>
                <a:cs typeface="Courier New" pitchFamily="49" charset="0"/>
              </a:rPr>
              <a:t>"</a:t>
            </a:r>
            <a:r>
              <a:rPr lang="ru-RU" sz="2000" dirty="0">
                <a:solidFill>
                  <a:srgbClr val="008000"/>
                </a:solidFill>
                <a:latin typeface="Courier New" pitchFamily="49" charset="0"/>
                <a:cs typeface="Courier New" pitchFamily="49" charset="0"/>
              </a:rPr>
              <a:t>Введите </a:t>
            </a:r>
            <a:r>
              <a:rPr lang="ru-RU" sz="2000" dirty="0" smtClean="0">
                <a:solidFill>
                  <a:srgbClr val="008000"/>
                </a:solidFill>
                <a:latin typeface="Courier New" pitchFamily="49" charset="0"/>
                <a:cs typeface="Courier New" pitchFamily="49" charset="0"/>
              </a:rPr>
              <a:t>вещественное число</a:t>
            </a:r>
            <a:r>
              <a:rPr lang="ru-RU" sz="2000" dirty="0">
                <a:solidFill>
                  <a:srgbClr val="008000"/>
                </a:solidFill>
                <a:latin typeface="Courier New" pitchFamily="49" charset="0"/>
                <a:cs typeface="Courier New" pitchFamily="49" charset="0"/>
              </a:rPr>
              <a:t>: </a:t>
            </a:r>
            <a:r>
              <a:rPr lang="ru-RU" sz="2000" dirty="0" smtClean="0">
                <a:solidFill>
                  <a:srgbClr val="008000"/>
                </a:solidFill>
                <a:latin typeface="Courier New" pitchFamily="49" charset="0"/>
                <a:cs typeface="Courier New" pitchFamily="49" charset="0"/>
              </a:rPr>
              <a:t>"</a:t>
            </a:r>
            <a:r>
              <a:rPr lang="ru-RU" sz="2000" dirty="0" smtClean="0">
                <a:latin typeface="Courier New" pitchFamily="49" charset="0"/>
                <a:cs typeface="Courier New" pitchFamily="49" charset="0"/>
              </a:rPr>
              <a:t>))</a:t>
            </a:r>
            <a:endParaRPr lang="ru-RU" sz="2000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Courier New" pitchFamily="49" charset="0"/>
                <a:cs typeface="Courier New" pitchFamily="49" charset="0"/>
              </a:rPr>
              <a:t>print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 (x, y, z)</a:t>
            </a:r>
            <a:endParaRPr lang="ru-RU" sz="20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6" name="Rectangle 422"/>
          <p:cNvSpPr txBox="1">
            <a:spLocks noChangeArrowheads="1"/>
          </p:cNvSpPr>
          <p:nvPr/>
        </p:nvSpPr>
        <p:spPr bwMode="auto">
          <a:xfrm>
            <a:off x="395536" y="188640"/>
            <a:ext cx="7452828" cy="6926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9pPr>
          </a:lstStyle>
          <a:p>
            <a:pPr algn="ctr"/>
            <a:r>
              <a:rPr lang="ru-RU" sz="3200" dirty="0">
                <a:solidFill>
                  <a:srgbClr val="330066"/>
                </a:solidFill>
              </a:rPr>
              <a:t>Оператор ввода</a:t>
            </a:r>
          </a:p>
        </p:txBody>
      </p:sp>
      <p:grpSp>
        <p:nvGrpSpPr>
          <p:cNvPr id="3" name="Группа 2"/>
          <p:cNvGrpSpPr/>
          <p:nvPr/>
        </p:nvGrpSpPr>
        <p:grpSpPr>
          <a:xfrm>
            <a:off x="395536" y="3425670"/>
            <a:ext cx="7776864" cy="1710616"/>
            <a:chOff x="395536" y="3425670"/>
            <a:chExt cx="7776864" cy="1710616"/>
          </a:xfrm>
        </p:grpSpPr>
        <p:sp>
          <p:nvSpPr>
            <p:cNvPr id="27" name="Прямоугольник 26"/>
            <p:cNvSpPr/>
            <p:nvPr/>
          </p:nvSpPr>
          <p:spPr>
            <a:xfrm>
              <a:off x="395536" y="3812847"/>
              <a:ext cx="7776864" cy="1323439"/>
            </a:xfrm>
            <a:prstGeom prst="rect">
              <a:avLst/>
            </a:prstGeom>
            <a:ln w="12700">
              <a:solidFill>
                <a:schemeClr val="bg1">
                  <a:lumMod val="50000"/>
                </a:schemeClr>
              </a:solidFill>
              <a:prstDash val="lgDash"/>
            </a:ln>
          </p:spPr>
          <p:txBody>
            <a:bodyPr wrap="square">
              <a:spAutoFit/>
            </a:bodyPr>
            <a:lstStyle/>
            <a:p>
              <a:r>
                <a:rPr lang="ru-RU" sz="2000" dirty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Введите слово: </a:t>
              </a:r>
              <a:r>
                <a:rPr lang="ru-RU" sz="2000" dirty="0">
                  <a:latin typeface="Courier New" pitchFamily="49" charset="0"/>
                  <a:cs typeface="Courier New" pitchFamily="49" charset="0"/>
                </a:rPr>
                <a:t>ноль</a:t>
              </a:r>
            </a:p>
            <a:p>
              <a:r>
                <a:rPr lang="ru-RU" sz="2000" dirty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Введите целое число: </a:t>
              </a:r>
              <a:r>
                <a:rPr lang="ru-RU" sz="2000" dirty="0">
                  <a:latin typeface="Courier New" pitchFamily="49" charset="0"/>
                  <a:cs typeface="Courier New" pitchFamily="49" charset="0"/>
                </a:rPr>
                <a:t>1</a:t>
              </a:r>
            </a:p>
            <a:p>
              <a:r>
                <a:rPr lang="ru-RU" sz="2000" dirty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Введите вещественное число: </a:t>
              </a:r>
              <a:r>
                <a:rPr lang="ru-RU" sz="2000" dirty="0">
                  <a:latin typeface="Courier New" pitchFamily="49" charset="0"/>
                  <a:cs typeface="Courier New" pitchFamily="49" charset="0"/>
                </a:rPr>
                <a:t>2</a:t>
              </a:r>
            </a:p>
            <a:p>
              <a:r>
                <a:rPr lang="ru-RU" sz="2000" dirty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ноль 1 2.0</a:t>
              </a:r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401387" y="3425670"/>
              <a:ext cx="147031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i="1" dirty="0">
                  <a:solidFill>
                    <a:srgbClr val="330066"/>
                  </a:solidFill>
                </a:rPr>
                <a:t>На экране: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994047623"/>
      </p:ext>
    </p:extLst>
  </p:cSld>
  <p:clrMapOvr>
    <a:masterClrMapping/>
  </p:clrMapOvr>
  <p:transition spd="med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1166549"/>
            <a:ext cx="8532948" cy="1369606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just">
              <a:spcAft>
                <a:spcPts val="600"/>
              </a:spcAft>
            </a:pPr>
            <a:r>
              <a:rPr lang="ru-RU" dirty="0">
                <a:solidFill>
                  <a:srgbClr val="330066"/>
                </a:solidFill>
              </a:rPr>
              <a:t>Можно в </a:t>
            </a:r>
            <a:r>
              <a:rPr lang="ru-RU" dirty="0" smtClean="0">
                <a:solidFill>
                  <a:srgbClr val="330066"/>
                </a:solidFill>
              </a:rPr>
              <a:t>одной строке ввести несколько значений через пробел. Для этого используется функция </a:t>
            </a:r>
            <a:r>
              <a:rPr lang="en-US" sz="2400" b="1" dirty="0" smtClean="0">
                <a:solidFill>
                  <a:srgbClr val="330066"/>
                </a:solidFill>
                <a:latin typeface="Courier New" pitchFamily="49" charset="0"/>
                <a:cs typeface="Courier New" pitchFamily="49" charset="0"/>
              </a:rPr>
              <a:t>split</a:t>
            </a:r>
            <a:r>
              <a:rPr lang="en-US" dirty="0" smtClean="0">
                <a:solidFill>
                  <a:srgbClr val="330066"/>
                </a:solidFill>
              </a:rPr>
              <a:t> (</a:t>
            </a:r>
            <a:r>
              <a:rPr lang="ru-RU" dirty="0" smtClean="0">
                <a:solidFill>
                  <a:srgbClr val="330066"/>
                </a:solidFill>
              </a:rPr>
              <a:t>«расщепить»). Затем данные необходимо преобразовать к нужному типу по отдельности.</a:t>
            </a:r>
            <a:endParaRPr lang="ru-RU" dirty="0">
              <a:solidFill>
                <a:srgbClr val="330066"/>
              </a:solidFill>
            </a:endParaRPr>
          </a:p>
          <a:p>
            <a:pPr algn="just">
              <a:spcAft>
                <a:spcPts val="600"/>
              </a:spcAft>
            </a:pPr>
            <a:r>
              <a:rPr lang="ru-RU" i="1" dirty="0" smtClean="0">
                <a:solidFill>
                  <a:srgbClr val="330066"/>
                </a:solidFill>
              </a:rPr>
              <a:t>Например</a:t>
            </a:r>
            <a:r>
              <a:rPr lang="ru-RU" i="1" dirty="0">
                <a:solidFill>
                  <a:srgbClr val="330066"/>
                </a:solidFill>
              </a:rPr>
              <a:t>:  </a:t>
            </a:r>
          </a:p>
        </p:txBody>
      </p:sp>
      <p:sp>
        <p:nvSpPr>
          <p:cNvPr id="23" name="Прямоугольник 22"/>
          <p:cNvSpPr/>
          <p:nvPr/>
        </p:nvSpPr>
        <p:spPr>
          <a:xfrm>
            <a:off x="323528" y="2596995"/>
            <a:ext cx="8604956" cy="1015663"/>
          </a:xfrm>
          <a:prstGeom prst="rect">
            <a:avLst/>
          </a:prstGeom>
          <a:noFill/>
          <a:ln w="12700">
            <a:solidFill>
              <a:schemeClr val="bg1">
                <a:lumMod val="50000"/>
              </a:schemeClr>
            </a:solidFill>
            <a:prstDash val="lgDash"/>
          </a:ln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a, b, c = </a:t>
            </a:r>
            <a:r>
              <a:rPr lang="en-US" sz="2000" dirty="0">
                <a:solidFill>
                  <a:srgbClr val="330066">
                    <a:lumMod val="60000"/>
                    <a:lumOff val="40000"/>
                  </a:srgbClr>
                </a:solidFill>
                <a:latin typeface="Courier New" pitchFamily="49" charset="0"/>
                <a:cs typeface="Courier New" pitchFamily="49" charset="0"/>
              </a:rPr>
              <a:t>input</a:t>
            </a:r>
            <a:r>
              <a:rPr lang="en-US" sz="20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dirty="0">
                <a:solidFill>
                  <a:srgbClr val="008000"/>
                </a:solidFill>
                <a:latin typeface="Courier New" pitchFamily="49" charset="0"/>
                <a:cs typeface="Courier New" pitchFamily="49" charset="0"/>
              </a:rPr>
              <a:t>"</a:t>
            </a:r>
            <a:r>
              <a:rPr lang="ru-RU" sz="2000" dirty="0">
                <a:solidFill>
                  <a:srgbClr val="008000"/>
                </a:solidFill>
                <a:latin typeface="Courier New" pitchFamily="49" charset="0"/>
                <a:cs typeface="Courier New" pitchFamily="49" charset="0"/>
              </a:rPr>
              <a:t>Введите </a:t>
            </a:r>
            <a:r>
              <a:rPr lang="en-US" sz="2000" dirty="0" err="1">
                <a:solidFill>
                  <a:srgbClr val="008000"/>
                </a:solidFill>
                <a:latin typeface="Courier New" pitchFamily="49" charset="0"/>
                <a:cs typeface="Courier New" pitchFamily="49" charset="0"/>
              </a:rPr>
              <a:t>a,b,c</a:t>
            </a:r>
            <a:r>
              <a:rPr lang="en-US" sz="2000" dirty="0">
                <a:solidFill>
                  <a:srgbClr val="008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ru-RU" sz="2000" dirty="0">
                <a:solidFill>
                  <a:srgbClr val="008000"/>
                </a:solidFill>
                <a:latin typeface="Courier New" pitchFamily="49" charset="0"/>
                <a:cs typeface="Courier New" pitchFamily="49" charset="0"/>
              </a:rPr>
              <a:t>через пробел: "</a:t>
            </a:r>
            <a:r>
              <a:rPr lang="ru-RU" sz="20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).</a:t>
            </a:r>
            <a:r>
              <a:rPr lang="en-US" sz="20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split()</a:t>
            </a:r>
          </a:p>
          <a:p>
            <a:r>
              <a:rPr lang="en-US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a</a:t>
            </a:r>
            <a:r>
              <a:rPr lang="en-US" sz="20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, b, c = </a:t>
            </a:r>
            <a:r>
              <a:rPr lang="en-US" sz="2000" dirty="0" err="1">
                <a:solidFill>
                  <a:srgbClr val="330066">
                    <a:lumMod val="60000"/>
                    <a:lumOff val="40000"/>
                  </a:srgbClr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(a), </a:t>
            </a:r>
            <a:r>
              <a:rPr lang="en-US" sz="2000" dirty="0" err="1">
                <a:solidFill>
                  <a:srgbClr val="330066">
                    <a:lumMod val="60000"/>
                    <a:lumOff val="40000"/>
                  </a:srgbClr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(b), </a:t>
            </a:r>
            <a:r>
              <a:rPr lang="en-US" sz="2000" dirty="0" err="1">
                <a:solidFill>
                  <a:srgbClr val="330066">
                    <a:lumMod val="60000"/>
                    <a:lumOff val="40000"/>
                  </a:srgbClr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(c)</a:t>
            </a:r>
          </a:p>
          <a:p>
            <a:r>
              <a:rPr lang="en-US" sz="2000" dirty="0">
                <a:solidFill>
                  <a:srgbClr val="330066">
                    <a:lumMod val="60000"/>
                    <a:lumOff val="40000"/>
                  </a:srgbClr>
                </a:solidFill>
                <a:latin typeface="Courier New" pitchFamily="49" charset="0"/>
                <a:cs typeface="Courier New" pitchFamily="49" charset="0"/>
              </a:rPr>
              <a:t>print</a:t>
            </a:r>
            <a:r>
              <a:rPr lang="en-US" sz="20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(a, b, c</a:t>
            </a:r>
            <a:r>
              <a:rPr lang="en-US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)</a:t>
            </a:r>
            <a:endParaRPr lang="ru-RU" sz="2000" dirty="0" smtClean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6" name="Rectangle 422"/>
          <p:cNvSpPr txBox="1">
            <a:spLocks noChangeArrowheads="1"/>
          </p:cNvSpPr>
          <p:nvPr/>
        </p:nvSpPr>
        <p:spPr bwMode="auto">
          <a:xfrm>
            <a:off x="395536" y="188640"/>
            <a:ext cx="7452828" cy="6926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9pPr>
          </a:lstStyle>
          <a:p>
            <a:pPr algn="ctr"/>
            <a:r>
              <a:rPr lang="ru-RU" sz="3200" dirty="0">
                <a:solidFill>
                  <a:srgbClr val="330066"/>
                </a:solidFill>
              </a:rPr>
              <a:t>Оператор ввода</a:t>
            </a:r>
          </a:p>
        </p:txBody>
      </p:sp>
      <p:grpSp>
        <p:nvGrpSpPr>
          <p:cNvPr id="3" name="Группа 2"/>
          <p:cNvGrpSpPr/>
          <p:nvPr/>
        </p:nvGrpSpPr>
        <p:grpSpPr>
          <a:xfrm>
            <a:off x="395536" y="3717032"/>
            <a:ext cx="8532948" cy="1095063"/>
            <a:chOff x="395536" y="3717032"/>
            <a:chExt cx="8532948" cy="1095063"/>
          </a:xfrm>
        </p:grpSpPr>
        <p:sp>
          <p:nvSpPr>
            <p:cNvPr id="27" name="Прямоугольник 26"/>
            <p:cNvSpPr/>
            <p:nvPr/>
          </p:nvSpPr>
          <p:spPr>
            <a:xfrm>
              <a:off x="395536" y="4104209"/>
              <a:ext cx="8532948" cy="707886"/>
            </a:xfrm>
            <a:prstGeom prst="rect">
              <a:avLst/>
            </a:prstGeom>
            <a:ln w="12700">
              <a:solidFill>
                <a:schemeClr val="bg1">
                  <a:lumMod val="50000"/>
                </a:schemeClr>
              </a:solidFill>
              <a:prstDash val="lgDash"/>
            </a:ln>
          </p:spPr>
          <p:txBody>
            <a:bodyPr wrap="square">
              <a:spAutoFit/>
            </a:bodyPr>
            <a:lstStyle/>
            <a:p>
              <a:r>
                <a:rPr lang="ru-RU" sz="2000" dirty="0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Введите </a:t>
              </a:r>
              <a:r>
                <a:rPr lang="ru-RU" sz="2000" dirty="0" err="1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a,b,c</a:t>
              </a:r>
              <a:r>
                <a:rPr lang="ru-RU" sz="2000" dirty="0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 через пробел: </a:t>
              </a:r>
              <a:r>
                <a:rPr lang="ru-RU" sz="2000" dirty="0" smtClean="0">
                  <a:latin typeface="Courier New" pitchFamily="49" charset="0"/>
                  <a:cs typeface="Courier New" pitchFamily="49" charset="0"/>
                </a:rPr>
                <a:t>1 2 3</a:t>
              </a:r>
            </a:p>
            <a:p>
              <a:r>
                <a:rPr lang="ru-RU" sz="2000" dirty="0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1 2 3</a:t>
              </a:r>
              <a:endParaRPr lang="ru-RU" sz="2000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401387" y="3717032"/>
              <a:ext cx="147031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i="1" dirty="0">
                  <a:solidFill>
                    <a:srgbClr val="330066"/>
                  </a:solidFill>
                </a:rPr>
                <a:t>На экране: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528663390"/>
      </p:ext>
    </p:extLst>
  </p:cSld>
  <p:clrMapOvr>
    <a:masterClrMapping/>
  </p:clrMapOvr>
  <p:transition spd="med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422"/>
          <p:cNvSpPr txBox="1">
            <a:spLocks noChangeArrowheads="1"/>
          </p:cNvSpPr>
          <p:nvPr/>
        </p:nvSpPr>
        <p:spPr bwMode="auto">
          <a:xfrm>
            <a:off x="395536" y="188640"/>
            <a:ext cx="7452828" cy="6926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9pPr>
          </a:lstStyle>
          <a:p>
            <a:pPr algn="ctr"/>
            <a:r>
              <a:rPr lang="ru-RU" sz="3200" dirty="0">
                <a:solidFill>
                  <a:srgbClr val="330066"/>
                </a:solidFill>
              </a:rPr>
              <a:t>Оператор комментария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395536" y="1016732"/>
            <a:ext cx="8532948" cy="129266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dirty="0" smtClean="0">
                <a:solidFill>
                  <a:srgbClr val="330066"/>
                </a:solidFill>
              </a:rPr>
              <a:t>Используется </a:t>
            </a:r>
            <a:r>
              <a:rPr lang="ru-RU" dirty="0">
                <a:solidFill>
                  <a:srgbClr val="330066"/>
                </a:solidFill>
              </a:rPr>
              <a:t>для включения в программу любых пояснений, предназначенных человеку. </a:t>
            </a:r>
          </a:p>
          <a:p>
            <a:pPr algn="just"/>
            <a:r>
              <a:rPr lang="ru-RU" dirty="0">
                <a:solidFill>
                  <a:srgbClr val="330066"/>
                </a:solidFill>
              </a:rPr>
              <a:t>Комментариями считается любой текст после </a:t>
            </a:r>
            <a:r>
              <a:rPr lang="ru-RU" dirty="0" smtClean="0">
                <a:solidFill>
                  <a:srgbClr val="330066"/>
                </a:solidFill>
              </a:rPr>
              <a:t>символа </a:t>
            </a:r>
            <a:r>
              <a:rPr lang="en-US" sz="24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#</a:t>
            </a:r>
            <a:r>
              <a:rPr lang="ru-RU" dirty="0" smtClean="0">
                <a:solidFill>
                  <a:srgbClr val="330066"/>
                </a:solidFill>
              </a:rPr>
              <a:t> </a:t>
            </a:r>
            <a:r>
              <a:rPr lang="ru-RU" dirty="0">
                <a:solidFill>
                  <a:srgbClr val="330066"/>
                </a:solidFill>
              </a:rPr>
              <a:t>до конца </a:t>
            </a:r>
            <a:r>
              <a:rPr lang="ru-RU" dirty="0" smtClean="0">
                <a:solidFill>
                  <a:srgbClr val="330066"/>
                </a:solidFill>
              </a:rPr>
              <a:t>строки. При </a:t>
            </a:r>
            <a:r>
              <a:rPr lang="ru-RU" dirty="0">
                <a:solidFill>
                  <a:srgbClr val="330066"/>
                </a:solidFill>
              </a:rPr>
              <a:t>выполнении программы комментарии игнорируются. </a:t>
            </a:r>
          </a:p>
        </p:txBody>
      </p:sp>
      <p:grpSp>
        <p:nvGrpSpPr>
          <p:cNvPr id="9" name="Группа 8"/>
          <p:cNvGrpSpPr/>
          <p:nvPr/>
        </p:nvGrpSpPr>
        <p:grpSpPr>
          <a:xfrm>
            <a:off x="503546" y="5013176"/>
            <a:ext cx="8208914" cy="1402840"/>
            <a:chOff x="503546" y="5013176"/>
            <a:chExt cx="8208914" cy="1402840"/>
          </a:xfrm>
        </p:grpSpPr>
        <p:sp>
          <p:nvSpPr>
            <p:cNvPr id="5" name="Прямоугольник 4"/>
            <p:cNvSpPr/>
            <p:nvPr/>
          </p:nvSpPr>
          <p:spPr>
            <a:xfrm>
              <a:off x="503546" y="5400353"/>
              <a:ext cx="8208914" cy="1015663"/>
            </a:xfrm>
            <a:prstGeom prst="rect">
              <a:avLst/>
            </a:prstGeom>
            <a:ln w="12700">
              <a:solidFill>
                <a:schemeClr val="bg1">
                  <a:lumMod val="50000"/>
                </a:schemeClr>
              </a:solidFill>
              <a:prstDash val="lgDash"/>
            </a:ln>
          </p:spPr>
          <p:txBody>
            <a:bodyPr wrap="square">
              <a:spAutoFit/>
            </a:bodyPr>
            <a:lstStyle/>
            <a:p>
              <a:r>
                <a:rPr lang="ru-RU" sz="2000" dirty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Введите радиус: </a:t>
              </a:r>
              <a:r>
                <a:rPr lang="ru-RU" sz="2000" dirty="0">
                  <a:latin typeface="Courier New" pitchFamily="49" charset="0"/>
                  <a:cs typeface="Courier New" pitchFamily="49" charset="0"/>
                </a:rPr>
                <a:t>10</a:t>
              </a:r>
            </a:p>
            <a:p>
              <a:r>
                <a:rPr lang="ru-RU" sz="2000" dirty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c=   62.80</a:t>
              </a:r>
            </a:p>
            <a:p>
              <a:r>
                <a:rPr lang="ru-RU" sz="2000" dirty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s=  314.00</a:t>
              </a: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509397" y="5013176"/>
              <a:ext cx="147031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i="1" dirty="0">
                  <a:solidFill>
                    <a:srgbClr val="330066"/>
                  </a:solidFill>
                </a:rPr>
                <a:t>На экране:</a:t>
              </a:r>
            </a:p>
          </p:txBody>
        </p:sp>
      </p:grpSp>
      <p:grpSp>
        <p:nvGrpSpPr>
          <p:cNvPr id="4" name="Группа 3"/>
          <p:cNvGrpSpPr/>
          <p:nvPr/>
        </p:nvGrpSpPr>
        <p:grpSpPr>
          <a:xfrm>
            <a:off x="499948" y="2375592"/>
            <a:ext cx="8212512" cy="2304256"/>
            <a:chOff x="499948" y="2375592"/>
            <a:chExt cx="8212512" cy="2304256"/>
          </a:xfrm>
        </p:grpSpPr>
        <p:sp>
          <p:nvSpPr>
            <p:cNvPr id="7" name="TextBox 6"/>
            <p:cNvSpPr txBox="1"/>
            <p:nvPr/>
          </p:nvSpPr>
          <p:spPr>
            <a:xfrm>
              <a:off x="502844" y="2740856"/>
              <a:ext cx="8209616" cy="1938992"/>
            </a:xfrm>
            <a:prstGeom prst="rect">
              <a:avLst/>
            </a:prstGeom>
            <a:noFill/>
            <a:ln w="12700">
              <a:solidFill>
                <a:schemeClr val="bg1">
                  <a:lumMod val="50000"/>
                </a:schemeClr>
              </a:solidFill>
              <a:prstDash val="lgDash"/>
            </a:ln>
          </p:spPr>
          <p:txBody>
            <a:bodyPr wrap="square" rtlCol="0">
              <a:spAutoFit/>
            </a:bodyPr>
            <a:lstStyle/>
            <a:p>
              <a:r>
                <a:rPr lang="ru-RU" sz="2000" dirty="0">
                  <a:solidFill>
                    <a:srgbClr val="FF0000"/>
                  </a:solidFill>
                  <a:latin typeface="Courier New"/>
                </a:rPr>
                <a:t># </a:t>
              </a:r>
              <a:r>
                <a:rPr lang="ru-RU" sz="2000" dirty="0" smtClean="0">
                  <a:solidFill>
                    <a:srgbClr val="FF0000"/>
                  </a:solidFill>
                  <a:latin typeface="Courier New"/>
                </a:rPr>
                <a:t>Длина окружности и площадь круга</a:t>
              </a:r>
              <a:endParaRPr lang="ru-RU" sz="2000" dirty="0">
                <a:solidFill>
                  <a:srgbClr val="FF0000"/>
                </a:solidFill>
                <a:latin typeface="Courier New"/>
              </a:endParaRPr>
            </a:p>
            <a:p>
              <a:r>
                <a:rPr lang="en-US" sz="2000" dirty="0">
                  <a:solidFill>
                    <a:srgbClr val="000000"/>
                  </a:solidFill>
                  <a:latin typeface="Courier New"/>
                </a:rPr>
                <a:t>r = </a:t>
              </a:r>
              <a:r>
                <a:rPr lang="en-US" sz="2000" dirty="0">
                  <a:solidFill>
                    <a:schemeClr val="tx2">
                      <a:lumMod val="60000"/>
                      <a:lumOff val="40000"/>
                    </a:schemeClr>
                  </a:solidFill>
                  <a:latin typeface="Courier New"/>
                </a:rPr>
                <a:t>float</a:t>
              </a:r>
              <a:r>
                <a:rPr lang="en-US" sz="2000" dirty="0">
                  <a:solidFill>
                    <a:srgbClr val="000000"/>
                  </a:solidFill>
                  <a:latin typeface="Courier New"/>
                </a:rPr>
                <a:t>(</a:t>
              </a:r>
              <a:r>
                <a:rPr lang="en-US" sz="2000" dirty="0">
                  <a:solidFill>
                    <a:schemeClr val="tx2">
                      <a:lumMod val="60000"/>
                      <a:lumOff val="40000"/>
                    </a:schemeClr>
                  </a:solidFill>
                  <a:latin typeface="Courier New"/>
                </a:rPr>
                <a:t>input</a:t>
              </a:r>
              <a:r>
                <a:rPr lang="en-US" sz="2000" dirty="0">
                  <a:solidFill>
                    <a:srgbClr val="000000"/>
                  </a:solidFill>
                  <a:latin typeface="Courier New"/>
                </a:rPr>
                <a:t>(</a:t>
              </a:r>
              <a:r>
                <a:rPr lang="en-US" sz="2000" dirty="0">
                  <a:solidFill>
                    <a:srgbClr val="008000"/>
                  </a:solidFill>
                  <a:latin typeface="Courier New"/>
                </a:rPr>
                <a:t>"</a:t>
              </a:r>
              <a:r>
                <a:rPr lang="ru-RU" sz="2000" dirty="0">
                  <a:solidFill>
                    <a:srgbClr val="008000"/>
                  </a:solidFill>
                  <a:latin typeface="Courier New"/>
                </a:rPr>
                <a:t>Введите радиус: "</a:t>
              </a:r>
              <a:r>
                <a:rPr lang="ru-RU" sz="2000" dirty="0">
                  <a:solidFill>
                    <a:srgbClr val="000000"/>
                  </a:solidFill>
                  <a:latin typeface="Courier New"/>
                </a:rPr>
                <a:t>))</a:t>
              </a:r>
            </a:p>
            <a:p>
              <a:r>
                <a:rPr lang="en-US" sz="2000" dirty="0">
                  <a:solidFill>
                    <a:srgbClr val="000000"/>
                  </a:solidFill>
                  <a:latin typeface="Courier New"/>
                </a:rPr>
                <a:t>c = 2*3.14*r	</a:t>
              </a:r>
              <a:r>
                <a:rPr lang="ru-RU" sz="2000" dirty="0" smtClean="0">
                  <a:solidFill>
                    <a:srgbClr val="000000"/>
                  </a:solidFill>
                  <a:latin typeface="Courier New"/>
                </a:rPr>
                <a:t>	</a:t>
              </a:r>
              <a:r>
                <a:rPr lang="en-US" sz="2000" dirty="0" smtClean="0">
                  <a:solidFill>
                    <a:srgbClr val="FF0000"/>
                  </a:solidFill>
                  <a:latin typeface="Courier New"/>
                </a:rPr>
                <a:t># </a:t>
              </a:r>
              <a:r>
                <a:rPr lang="ru-RU" sz="2000" dirty="0">
                  <a:solidFill>
                    <a:srgbClr val="FF0000"/>
                  </a:solidFill>
                  <a:latin typeface="Courier New"/>
                </a:rPr>
                <a:t>длина окружности</a:t>
              </a:r>
            </a:p>
            <a:p>
              <a:r>
                <a:rPr lang="en-US" sz="2000" dirty="0">
                  <a:solidFill>
                    <a:srgbClr val="000000"/>
                  </a:solidFill>
                  <a:latin typeface="Courier New"/>
                </a:rPr>
                <a:t>s = 3.14*r**2	</a:t>
              </a:r>
              <a:r>
                <a:rPr lang="ru-RU" sz="2000" dirty="0" smtClean="0">
                  <a:solidFill>
                    <a:srgbClr val="000000"/>
                  </a:solidFill>
                  <a:latin typeface="Courier New"/>
                </a:rPr>
                <a:t>	</a:t>
              </a:r>
              <a:r>
                <a:rPr lang="en-US" sz="2000" dirty="0" smtClean="0">
                  <a:solidFill>
                    <a:srgbClr val="FF0000"/>
                  </a:solidFill>
                  <a:latin typeface="Courier New"/>
                </a:rPr>
                <a:t># </a:t>
              </a:r>
              <a:r>
                <a:rPr lang="ru-RU" sz="2000" dirty="0">
                  <a:solidFill>
                    <a:srgbClr val="FF0000"/>
                  </a:solidFill>
                  <a:latin typeface="Courier New"/>
                </a:rPr>
                <a:t>площадь круга</a:t>
              </a:r>
            </a:p>
            <a:p>
              <a:r>
                <a:rPr lang="en-US" sz="2000" dirty="0">
                  <a:solidFill>
                    <a:schemeClr val="tx2">
                      <a:lumMod val="60000"/>
                      <a:lumOff val="40000"/>
                    </a:schemeClr>
                  </a:solidFill>
                  <a:latin typeface="Courier New"/>
                </a:rPr>
                <a:t>print</a:t>
              </a:r>
              <a:r>
                <a:rPr lang="en-US" sz="2000" dirty="0">
                  <a:solidFill>
                    <a:srgbClr val="000000"/>
                  </a:solidFill>
                  <a:latin typeface="Courier New"/>
                </a:rPr>
                <a:t> (</a:t>
              </a:r>
              <a:r>
                <a:rPr lang="en-US" sz="2000" dirty="0">
                  <a:solidFill>
                    <a:srgbClr val="008000"/>
                  </a:solidFill>
                  <a:latin typeface="Courier New"/>
                </a:rPr>
                <a:t>"c="</a:t>
              </a:r>
              <a:r>
                <a:rPr lang="en-US" sz="2000" dirty="0">
                  <a:solidFill>
                    <a:srgbClr val="000000"/>
                  </a:solidFill>
                  <a:latin typeface="Courier New"/>
                </a:rPr>
                <a:t>, </a:t>
              </a:r>
              <a:r>
                <a:rPr lang="en-US" sz="2000" dirty="0">
                  <a:solidFill>
                    <a:srgbClr val="008000"/>
                  </a:solidFill>
                  <a:latin typeface="Courier New"/>
                </a:rPr>
                <a:t>"{:7.3f}"</a:t>
              </a:r>
              <a:r>
                <a:rPr lang="en-US" sz="2000" dirty="0">
                  <a:solidFill>
                    <a:srgbClr val="000000"/>
                  </a:solidFill>
                  <a:latin typeface="Courier New"/>
                </a:rPr>
                <a:t>.format (c))</a:t>
              </a:r>
            </a:p>
            <a:p>
              <a:r>
                <a:rPr lang="en-US" sz="2000" dirty="0">
                  <a:solidFill>
                    <a:schemeClr val="tx2">
                      <a:lumMod val="60000"/>
                      <a:lumOff val="40000"/>
                    </a:schemeClr>
                  </a:solidFill>
                  <a:latin typeface="Courier New"/>
                </a:rPr>
                <a:t>print</a:t>
              </a:r>
              <a:r>
                <a:rPr lang="en-US" sz="2000" dirty="0">
                  <a:solidFill>
                    <a:srgbClr val="000000"/>
                  </a:solidFill>
                  <a:latin typeface="Courier New"/>
                </a:rPr>
                <a:t> (</a:t>
              </a:r>
              <a:r>
                <a:rPr lang="en-US" sz="2000" dirty="0">
                  <a:solidFill>
                    <a:srgbClr val="008000"/>
                  </a:solidFill>
                  <a:latin typeface="Courier New"/>
                </a:rPr>
                <a:t>"s="</a:t>
              </a:r>
              <a:r>
                <a:rPr lang="en-US" sz="2000" dirty="0">
                  <a:solidFill>
                    <a:srgbClr val="000000"/>
                  </a:solidFill>
                  <a:latin typeface="Courier New"/>
                </a:rPr>
                <a:t>, </a:t>
              </a:r>
              <a:r>
                <a:rPr lang="en-US" sz="2000" dirty="0">
                  <a:solidFill>
                    <a:srgbClr val="008000"/>
                  </a:solidFill>
                  <a:latin typeface="Courier New"/>
                </a:rPr>
                <a:t>"{:7.3f}"</a:t>
              </a:r>
              <a:r>
                <a:rPr lang="en-US" sz="2000" dirty="0">
                  <a:solidFill>
                    <a:srgbClr val="000000"/>
                  </a:solidFill>
                  <a:latin typeface="Courier New"/>
                </a:rPr>
                <a:t>.format (s))</a:t>
              </a: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499948" y="2375592"/>
              <a:ext cx="245187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i="1" dirty="0" smtClean="0">
                  <a:solidFill>
                    <a:srgbClr val="330066"/>
                  </a:solidFill>
                </a:rPr>
                <a:t>Пример программы:</a:t>
              </a:r>
              <a:endParaRPr lang="ru-RU" i="1" dirty="0">
                <a:solidFill>
                  <a:srgbClr val="330066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784816520"/>
      </p:ext>
    </p:extLst>
  </p:cSld>
  <p:clrMapOvr>
    <a:masterClrMapping/>
  </p:clrMapOvr>
  <p:transition spd="med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87523" y="1065510"/>
            <a:ext cx="8568954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b="1" dirty="0">
                <a:solidFill>
                  <a:srgbClr val="330066"/>
                </a:solidFill>
              </a:rPr>
              <a:t>Функции</a:t>
            </a:r>
            <a:r>
              <a:rPr lang="ru-RU" dirty="0">
                <a:solidFill>
                  <a:srgbClr val="330066"/>
                </a:solidFill>
              </a:rPr>
              <a:t> имеют определенное </a:t>
            </a:r>
            <a:r>
              <a:rPr lang="ru-RU" i="1" dirty="0">
                <a:solidFill>
                  <a:srgbClr val="330066"/>
                </a:solidFill>
              </a:rPr>
              <a:t>имя</a:t>
            </a:r>
            <a:r>
              <a:rPr lang="ru-RU" dirty="0">
                <a:solidFill>
                  <a:srgbClr val="330066"/>
                </a:solidFill>
              </a:rPr>
              <a:t> и один или несколько </a:t>
            </a:r>
            <a:r>
              <a:rPr lang="ru-RU" i="1" dirty="0">
                <a:solidFill>
                  <a:srgbClr val="330066"/>
                </a:solidFill>
              </a:rPr>
              <a:t>аргументов</a:t>
            </a:r>
            <a:r>
              <a:rPr lang="ru-RU" dirty="0">
                <a:solidFill>
                  <a:srgbClr val="330066"/>
                </a:solidFill>
              </a:rPr>
              <a:t> в скобках. Функция возвращает свое значение в то место программы, из которого она вызывается. </a:t>
            </a:r>
          </a:p>
        </p:txBody>
      </p:sp>
      <p:sp>
        <p:nvSpPr>
          <p:cNvPr id="4" name="Rectangle 422"/>
          <p:cNvSpPr txBox="1">
            <a:spLocks noChangeArrowheads="1"/>
          </p:cNvSpPr>
          <p:nvPr/>
        </p:nvSpPr>
        <p:spPr bwMode="auto">
          <a:xfrm>
            <a:off x="395536" y="188640"/>
            <a:ext cx="7452828" cy="6926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9pPr>
          </a:lstStyle>
          <a:p>
            <a:pPr algn="ctr"/>
            <a:r>
              <a:rPr lang="ru-RU" sz="3200" dirty="0" smtClean="0">
                <a:solidFill>
                  <a:srgbClr val="330066"/>
                </a:solidFill>
              </a:rPr>
              <a:t>Стандартные </a:t>
            </a:r>
            <a:r>
              <a:rPr lang="ru-RU" sz="3200" dirty="0">
                <a:solidFill>
                  <a:srgbClr val="330066"/>
                </a:solidFill>
              </a:rPr>
              <a:t>функции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95536" y="2080664"/>
            <a:ext cx="83889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>
                <a:solidFill>
                  <a:srgbClr val="330066"/>
                </a:solidFill>
              </a:rPr>
              <a:t>Некоторые стандартные </a:t>
            </a:r>
            <a:r>
              <a:rPr lang="ru-RU" b="1" dirty="0" smtClean="0">
                <a:solidFill>
                  <a:srgbClr val="330066"/>
                </a:solidFill>
              </a:rPr>
              <a:t>функции, встроенные в ядро </a:t>
            </a:r>
            <a:r>
              <a:rPr lang="ru-RU" b="1" dirty="0">
                <a:solidFill>
                  <a:srgbClr val="330066"/>
                </a:solidFill>
              </a:rPr>
              <a:t>языка </a:t>
            </a:r>
            <a:r>
              <a:rPr lang="en-US" b="1" dirty="0" smtClean="0">
                <a:solidFill>
                  <a:srgbClr val="330066"/>
                </a:solidFill>
              </a:rPr>
              <a:t>Python</a:t>
            </a:r>
            <a:endParaRPr lang="ru-RU" b="1" dirty="0">
              <a:solidFill>
                <a:srgbClr val="330066"/>
              </a:solidFill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32412330"/>
              </p:ext>
            </p:extLst>
          </p:nvPr>
        </p:nvGraphicFramePr>
        <p:xfrm>
          <a:off x="395535" y="2449996"/>
          <a:ext cx="8388933" cy="2743200"/>
        </p:xfrm>
        <a:graphic>
          <a:graphicData uri="http://schemas.openxmlformats.org/drawingml/2006/table">
            <a:tbl>
              <a:tblPr/>
              <a:tblGrid>
                <a:gridCol w="1727488"/>
                <a:gridCol w="3852428"/>
                <a:gridCol w="1368152"/>
                <a:gridCol w="1440865"/>
              </a:tblGrid>
              <a:tr h="3600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b="1" kern="1200" dirty="0">
                          <a:solidFill>
                            <a:srgbClr val="330066"/>
                          </a:solidFill>
                          <a:latin typeface="Arial" charset="0"/>
                          <a:ea typeface="+mn-ea"/>
                          <a:cs typeface="+mn-cs"/>
                        </a:rPr>
                        <a:t>Функция </a:t>
                      </a:r>
                    </a:p>
                  </a:txBody>
                  <a:tcPr marL="30542" marR="305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b="1" kern="1200" dirty="0">
                          <a:solidFill>
                            <a:srgbClr val="330066"/>
                          </a:solidFill>
                          <a:latin typeface="Arial" charset="0"/>
                          <a:ea typeface="+mn-ea"/>
                          <a:cs typeface="+mn-cs"/>
                        </a:rPr>
                        <a:t>Назначение </a:t>
                      </a:r>
                    </a:p>
                  </a:txBody>
                  <a:tcPr marL="30542" marR="305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b="1" kern="1200" dirty="0">
                          <a:solidFill>
                            <a:srgbClr val="330066"/>
                          </a:solidFill>
                          <a:latin typeface="Arial" charset="0"/>
                          <a:ea typeface="+mn-ea"/>
                          <a:cs typeface="+mn-cs"/>
                        </a:rPr>
                        <a:t>Тип </a:t>
                      </a:r>
                      <a:r>
                        <a:rPr lang="en-US" b="1" kern="1200" dirty="0" smtClean="0">
                          <a:solidFill>
                            <a:srgbClr val="330066"/>
                          </a:solidFill>
                          <a:latin typeface="Arial" charset="0"/>
                          <a:ea typeface="+mn-ea"/>
                          <a:cs typeface="+mn-cs"/>
                        </a:rPr>
                        <a:t/>
                      </a:r>
                      <a:br>
                        <a:rPr lang="en-US" b="1" kern="1200" dirty="0" smtClean="0">
                          <a:solidFill>
                            <a:srgbClr val="330066"/>
                          </a:solidFill>
                          <a:latin typeface="Arial" charset="0"/>
                          <a:ea typeface="+mn-ea"/>
                          <a:cs typeface="+mn-cs"/>
                        </a:rPr>
                      </a:br>
                      <a:r>
                        <a:rPr lang="ru-RU" b="1" kern="1200" dirty="0" smtClean="0">
                          <a:solidFill>
                            <a:srgbClr val="330066"/>
                          </a:solidFill>
                          <a:latin typeface="Arial" charset="0"/>
                          <a:ea typeface="+mn-ea"/>
                          <a:cs typeface="+mn-cs"/>
                        </a:rPr>
                        <a:t>аргумента</a:t>
                      </a:r>
                      <a:endParaRPr lang="ru-RU" b="1" kern="1200" dirty="0">
                        <a:solidFill>
                          <a:srgbClr val="330066"/>
                        </a:solidFill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30542" marR="305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b="1" kern="1200" dirty="0">
                          <a:solidFill>
                            <a:srgbClr val="330066"/>
                          </a:solidFill>
                          <a:latin typeface="Arial" charset="0"/>
                          <a:ea typeface="+mn-ea"/>
                          <a:cs typeface="+mn-cs"/>
                        </a:rPr>
                        <a:t>Тип </a:t>
                      </a:r>
                      <a:r>
                        <a:rPr lang="en-US" b="1" kern="1200" dirty="0" smtClean="0">
                          <a:solidFill>
                            <a:srgbClr val="330066"/>
                          </a:solidFill>
                          <a:latin typeface="Arial" charset="0"/>
                          <a:ea typeface="+mn-ea"/>
                          <a:cs typeface="+mn-cs"/>
                        </a:rPr>
                        <a:t/>
                      </a:r>
                      <a:br>
                        <a:rPr lang="en-US" b="1" kern="1200" dirty="0" smtClean="0">
                          <a:solidFill>
                            <a:srgbClr val="330066"/>
                          </a:solidFill>
                          <a:latin typeface="Arial" charset="0"/>
                          <a:ea typeface="+mn-ea"/>
                          <a:cs typeface="+mn-cs"/>
                        </a:rPr>
                      </a:br>
                      <a:r>
                        <a:rPr lang="ru-RU" b="1" kern="1200" dirty="0" smtClean="0">
                          <a:solidFill>
                            <a:srgbClr val="330066"/>
                          </a:solidFill>
                          <a:latin typeface="Arial" charset="0"/>
                          <a:ea typeface="+mn-ea"/>
                          <a:cs typeface="+mn-cs"/>
                        </a:rPr>
                        <a:t>результата</a:t>
                      </a:r>
                      <a:endParaRPr lang="ru-RU" b="1" kern="1200" dirty="0">
                        <a:solidFill>
                          <a:srgbClr val="330066"/>
                        </a:solidFill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30542" marR="305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34578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kern="1200" dirty="0">
                          <a:solidFill>
                            <a:srgbClr val="330066"/>
                          </a:solidFill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abs(x)</a:t>
                      </a:r>
                      <a:endParaRPr lang="ru-RU" sz="2000" kern="1200" dirty="0">
                        <a:solidFill>
                          <a:srgbClr val="330066"/>
                        </a:solidFill>
                        <a:latin typeface="Courier New" pitchFamily="49" charset="0"/>
                        <a:ea typeface="+mn-ea"/>
                        <a:cs typeface="Courier New" pitchFamily="49" charset="0"/>
                      </a:endParaRPr>
                    </a:p>
                  </a:txBody>
                  <a:tcPr marL="30542" marR="305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kern="1200" dirty="0" smtClean="0">
                          <a:solidFill>
                            <a:srgbClr val="330066"/>
                          </a:solidFill>
                          <a:latin typeface="Arial" charset="0"/>
                          <a:ea typeface="+mn-ea"/>
                          <a:cs typeface="+mn-cs"/>
                        </a:rPr>
                        <a:t>абсолютная величина </a:t>
                      </a:r>
                      <a:br>
                        <a:rPr lang="ru-RU" sz="1600" kern="1200" dirty="0" smtClean="0">
                          <a:solidFill>
                            <a:srgbClr val="330066"/>
                          </a:solidFill>
                          <a:latin typeface="Arial" charset="0"/>
                          <a:ea typeface="+mn-ea"/>
                          <a:cs typeface="+mn-cs"/>
                        </a:rPr>
                      </a:br>
                      <a:r>
                        <a:rPr lang="ru-RU" sz="1600" kern="1200" dirty="0" smtClean="0">
                          <a:solidFill>
                            <a:srgbClr val="330066"/>
                          </a:solidFill>
                          <a:latin typeface="Arial" charset="0"/>
                          <a:ea typeface="+mn-ea"/>
                          <a:cs typeface="+mn-cs"/>
                        </a:rPr>
                        <a:t>(модуль числа </a:t>
                      </a:r>
                      <a:r>
                        <a:rPr lang="en-US" sz="1600" kern="1200" dirty="0" smtClean="0">
                          <a:solidFill>
                            <a:srgbClr val="330066"/>
                          </a:solidFill>
                          <a:latin typeface="Arial" charset="0"/>
                          <a:ea typeface="+mn-ea"/>
                          <a:cs typeface="+mn-cs"/>
                        </a:rPr>
                        <a:t>x</a:t>
                      </a:r>
                      <a:r>
                        <a:rPr lang="ru-RU" sz="1600" kern="1200" dirty="0" smtClean="0">
                          <a:solidFill>
                            <a:srgbClr val="330066"/>
                          </a:solidFill>
                          <a:latin typeface="Arial" charset="0"/>
                          <a:ea typeface="+mn-ea"/>
                          <a:cs typeface="+mn-cs"/>
                        </a:rPr>
                        <a:t>)</a:t>
                      </a:r>
                      <a:endParaRPr lang="ru-RU" sz="1600" kern="1200" dirty="0">
                        <a:solidFill>
                          <a:srgbClr val="330066"/>
                        </a:solidFill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30542" marR="305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kern="1200" dirty="0" err="1" smtClean="0">
                          <a:solidFill>
                            <a:srgbClr val="330066"/>
                          </a:solidFill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int</a:t>
                      </a:r>
                      <a:r>
                        <a:rPr lang="ru-RU" sz="1600" kern="1200" dirty="0" smtClean="0">
                          <a:solidFill>
                            <a:srgbClr val="330066"/>
                          </a:solidFill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, </a:t>
                      </a:r>
                      <a:r>
                        <a:rPr lang="en-US" sz="1600" kern="1200" dirty="0" smtClean="0">
                          <a:solidFill>
                            <a:srgbClr val="330066"/>
                          </a:solidFill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float</a:t>
                      </a:r>
                      <a:endParaRPr lang="ru-RU" sz="1600" kern="1200" dirty="0">
                        <a:solidFill>
                          <a:srgbClr val="330066"/>
                        </a:solidFill>
                        <a:latin typeface="Courier New" pitchFamily="49" charset="0"/>
                        <a:ea typeface="+mn-ea"/>
                        <a:cs typeface="Courier New" pitchFamily="49" charset="0"/>
                      </a:endParaRPr>
                    </a:p>
                  </a:txBody>
                  <a:tcPr marL="30542" marR="305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kern="1200">
                          <a:solidFill>
                            <a:srgbClr val="330066"/>
                          </a:solidFill>
                          <a:latin typeface="Arial" charset="0"/>
                          <a:ea typeface="+mn-ea"/>
                          <a:cs typeface="+mn-cs"/>
                        </a:rPr>
                        <a:t>как у аргумента </a:t>
                      </a:r>
                    </a:p>
                  </a:txBody>
                  <a:tcPr marL="30542" marR="305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342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kern="1200" dirty="0" err="1">
                          <a:solidFill>
                            <a:srgbClr val="330066"/>
                          </a:solidFill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int</a:t>
                      </a:r>
                      <a:r>
                        <a:rPr lang="en-US" sz="2000" kern="1200" dirty="0">
                          <a:solidFill>
                            <a:srgbClr val="330066"/>
                          </a:solidFill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(x)</a:t>
                      </a:r>
                      <a:endParaRPr lang="ru-RU" sz="2000" kern="1200" dirty="0">
                        <a:solidFill>
                          <a:srgbClr val="330066"/>
                        </a:solidFill>
                        <a:latin typeface="Courier New" pitchFamily="49" charset="0"/>
                        <a:ea typeface="+mn-ea"/>
                        <a:cs typeface="Courier New" pitchFamily="49" charset="0"/>
                      </a:endParaRPr>
                    </a:p>
                  </a:txBody>
                  <a:tcPr marL="30542" marR="305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kern="1200" dirty="0" smtClean="0">
                          <a:solidFill>
                            <a:srgbClr val="330066"/>
                          </a:solidFill>
                          <a:latin typeface="Arial" charset="0"/>
                          <a:ea typeface="+mn-ea"/>
                          <a:cs typeface="+mn-cs"/>
                        </a:rPr>
                        <a:t>преобразование вещественного числа к целому значению (отбрасывание дробной части)</a:t>
                      </a:r>
                      <a:endParaRPr lang="ru-RU" sz="1600" kern="1200" dirty="0">
                        <a:solidFill>
                          <a:srgbClr val="330066"/>
                        </a:solidFill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30542" marR="305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200" dirty="0" smtClean="0">
                          <a:solidFill>
                            <a:srgbClr val="330066"/>
                          </a:solidFill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float</a:t>
                      </a:r>
                      <a:endParaRPr lang="ru-RU" sz="1600" kern="1200" dirty="0">
                        <a:solidFill>
                          <a:srgbClr val="330066"/>
                        </a:solidFill>
                        <a:latin typeface="Courier New" pitchFamily="49" charset="0"/>
                        <a:ea typeface="+mn-ea"/>
                        <a:cs typeface="Courier New" pitchFamily="49" charset="0"/>
                      </a:endParaRPr>
                    </a:p>
                  </a:txBody>
                  <a:tcPr marL="30542" marR="305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kern="1200" dirty="0" err="1" smtClean="0">
                          <a:solidFill>
                            <a:srgbClr val="330066"/>
                          </a:solidFill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int</a:t>
                      </a:r>
                      <a:endParaRPr lang="ru-RU" sz="1600" kern="1200" dirty="0">
                        <a:solidFill>
                          <a:srgbClr val="330066"/>
                        </a:solidFill>
                        <a:latin typeface="Courier New" pitchFamily="49" charset="0"/>
                        <a:ea typeface="+mn-ea"/>
                        <a:cs typeface="Courier New" pitchFamily="49" charset="0"/>
                      </a:endParaRPr>
                    </a:p>
                  </a:txBody>
                  <a:tcPr marL="30542" marR="305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342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kern="1200" dirty="0">
                          <a:solidFill>
                            <a:srgbClr val="330066"/>
                          </a:solidFill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round(x)</a:t>
                      </a:r>
                      <a:endParaRPr lang="ru-RU" sz="2000" kern="1200" dirty="0">
                        <a:solidFill>
                          <a:srgbClr val="330066"/>
                        </a:solidFill>
                        <a:latin typeface="Courier New" pitchFamily="49" charset="0"/>
                        <a:ea typeface="+mn-ea"/>
                        <a:cs typeface="Courier New" pitchFamily="49" charset="0"/>
                      </a:endParaRPr>
                    </a:p>
                  </a:txBody>
                  <a:tcPr marL="30542" marR="305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kern="1200" dirty="0">
                          <a:solidFill>
                            <a:srgbClr val="330066"/>
                          </a:solidFill>
                          <a:latin typeface="Arial" charset="0"/>
                          <a:ea typeface="+mn-ea"/>
                          <a:cs typeface="+mn-cs"/>
                        </a:rPr>
                        <a:t>округление </a:t>
                      </a:r>
                      <a:r>
                        <a:rPr lang="ru-RU" sz="1600" kern="1200" dirty="0" smtClean="0">
                          <a:solidFill>
                            <a:srgbClr val="330066"/>
                          </a:solidFill>
                          <a:latin typeface="Arial" charset="0"/>
                          <a:ea typeface="+mn-ea"/>
                          <a:cs typeface="+mn-cs"/>
                        </a:rPr>
                        <a:t>вещественного числа до заданного количества знаков после точки (по умолчанию –  </a:t>
                      </a:r>
                      <a:r>
                        <a:rPr lang="ru-RU" sz="1600" kern="1200" dirty="0">
                          <a:solidFill>
                            <a:srgbClr val="330066"/>
                          </a:solidFill>
                          <a:latin typeface="Arial" charset="0"/>
                          <a:ea typeface="+mn-ea"/>
                          <a:cs typeface="+mn-cs"/>
                        </a:rPr>
                        <a:t>до ближайшего </a:t>
                      </a:r>
                      <a:r>
                        <a:rPr lang="ru-RU" sz="1600" kern="1200" dirty="0" smtClean="0">
                          <a:solidFill>
                            <a:srgbClr val="330066"/>
                          </a:solidFill>
                          <a:latin typeface="Arial" charset="0"/>
                          <a:ea typeface="+mn-ea"/>
                          <a:cs typeface="+mn-cs"/>
                        </a:rPr>
                        <a:t>целого)</a:t>
                      </a:r>
                      <a:endParaRPr lang="ru-RU" sz="1600" kern="1200" dirty="0">
                        <a:solidFill>
                          <a:srgbClr val="330066"/>
                        </a:solidFill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30542" marR="305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200" dirty="0" smtClean="0">
                          <a:solidFill>
                            <a:srgbClr val="330066"/>
                          </a:solidFill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float</a:t>
                      </a:r>
                      <a:endParaRPr lang="ru-RU" sz="1600" kern="1200" dirty="0">
                        <a:solidFill>
                          <a:srgbClr val="330066"/>
                        </a:solidFill>
                        <a:latin typeface="Courier New" pitchFamily="49" charset="0"/>
                        <a:ea typeface="+mn-ea"/>
                        <a:cs typeface="Courier New" pitchFamily="49" charset="0"/>
                      </a:endParaRPr>
                    </a:p>
                  </a:txBody>
                  <a:tcPr marL="30542" marR="305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kern="1200" dirty="0" err="1" smtClean="0">
                          <a:solidFill>
                            <a:srgbClr val="330066"/>
                          </a:solidFill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int</a:t>
                      </a:r>
                      <a:r>
                        <a:rPr lang="en-US" sz="1600" kern="1200" dirty="0" smtClean="0">
                          <a:solidFill>
                            <a:srgbClr val="330066"/>
                          </a:solidFill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,</a:t>
                      </a:r>
                      <a:r>
                        <a:rPr lang="en-US" sz="1600" kern="1200" baseline="0" dirty="0" smtClean="0">
                          <a:solidFill>
                            <a:srgbClr val="330066"/>
                          </a:solidFill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 float</a:t>
                      </a:r>
                      <a:endParaRPr lang="ru-RU" sz="1600" kern="1200" dirty="0">
                        <a:solidFill>
                          <a:srgbClr val="330066"/>
                        </a:solidFill>
                        <a:latin typeface="Courier New" pitchFamily="49" charset="0"/>
                        <a:ea typeface="+mn-ea"/>
                        <a:cs typeface="Courier New" pitchFamily="49" charset="0"/>
                      </a:endParaRPr>
                    </a:p>
                  </a:txBody>
                  <a:tcPr marL="30542" marR="305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59999577"/>
      </p:ext>
    </p:extLst>
  </p:cSld>
  <p:clrMapOvr>
    <a:masterClrMapping/>
  </p:clrMapOvr>
  <p:transition spd="med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06"/>
          <p:cNvSpPr>
            <a:spLocks noGrp="1" noChangeArrowheads="1"/>
          </p:cNvSpPr>
          <p:nvPr>
            <p:ph type="title"/>
          </p:nvPr>
        </p:nvSpPr>
        <p:spPr>
          <a:xfrm>
            <a:off x="503548" y="224644"/>
            <a:ext cx="7543800" cy="612068"/>
          </a:xfrm>
        </p:spPr>
        <p:txBody>
          <a:bodyPr/>
          <a:lstStyle/>
          <a:p>
            <a:pPr algn="ctr"/>
            <a:r>
              <a:rPr lang="ru-RU" sz="3600" dirty="0">
                <a:solidFill>
                  <a:srgbClr val="330066"/>
                </a:solidFill>
              </a:rPr>
              <a:t>Язык </a:t>
            </a:r>
            <a:r>
              <a:rPr lang="en-US" sz="3600" dirty="0" smtClean="0">
                <a:solidFill>
                  <a:srgbClr val="330066"/>
                </a:solidFill>
              </a:rPr>
              <a:t>Python</a:t>
            </a:r>
            <a:endParaRPr lang="ru-RU" sz="3600" dirty="0"/>
          </a:p>
        </p:txBody>
      </p:sp>
      <p:sp>
        <p:nvSpPr>
          <p:cNvPr id="4" name="Text Box 8"/>
          <p:cNvSpPr txBox="1">
            <a:spLocks noChangeArrowheads="1"/>
          </p:cNvSpPr>
          <p:nvPr/>
        </p:nvSpPr>
        <p:spPr bwMode="auto">
          <a:xfrm>
            <a:off x="374578" y="826136"/>
            <a:ext cx="768981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lvl="0" indent="360000" algn="just"/>
            <a:r>
              <a:rPr lang="ru-RU" b="1" dirty="0" smtClean="0">
                <a:solidFill>
                  <a:srgbClr val="330066"/>
                </a:solidFill>
              </a:rPr>
              <a:t>Языки программирования</a:t>
            </a:r>
            <a:r>
              <a:rPr lang="ru-RU" dirty="0" smtClean="0">
                <a:solidFill>
                  <a:srgbClr val="330066"/>
                </a:solidFill>
              </a:rPr>
              <a:t> – это формальные языки, предназначенные для записи алгоритмов, исполнителем которых является компьютер. Алгоритмы, записанные на этих языках, называют </a:t>
            </a:r>
            <a:r>
              <a:rPr lang="ru-RU" b="1" dirty="0" smtClean="0">
                <a:solidFill>
                  <a:srgbClr val="330066"/>
                </a:solidFill>
              </a:rPr>
              <a:t>программами</a:t>
            </a:r>
            <a:r>
              <a:rPr lang="ru-RU" dirty="0" smtClean="0">
                <a:solidFill>
                  <a:srgbClr val="330066"/>
                </a:solidFill>
              </a:rPr>
              <a:t>.</a:t>
            </a:r>
            <a:endParaRPr lang="ru-RU" dirty="0">
              <a:solidFill>
                <a:srgbClr val="330066"/>
              </a:solidFill>
            </a:endParaRPr>
          </a:p>
        </p:txBody>
      </p:sp>
      <p:grpSp>
        <p:nvGrpSpPr>
          <p:cNvPr id="2" name="Группа 1"/>
          <p:cNvGrpSpPr/>
          <p:nvPr/>
        </p:nvGrpSpPr>
        <p:grpSpPr>
          <a:xfrm>
            <a:off x="3321350" y="2065180"/>
            <a:ext cx="1796265" cy="2515948"/>
            <a:chOff x="3274866" y="2065180"/>
            <a:chExt cx="1796265" cy="2515948"/>
          </a:xfrm>
        </p:grpSpPr>
        <p:pic>
          <p:nvPicPr>
            <p:cNvPr id="5" name="Picture 2" descr="E:\_Папа-админ\Desktop\af4d1e2a98509f169c09dedb6309853d.jpg"/>
            <p:cNvPicPr>
              <a:picLocks noChangeAspect="1" noChangeArrowheads="1"/>
            </p:cNvPicPr>
            <p:nvPr/>
          </p:nvPicPr>
          <p:blipFill rotWithShape="1"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 bwMode="auto">
            <a:xfrm>
              <a:off x="3436466" y="2065180"/>
              <a:ext cx="1473067" cy="2209602"/>
            </a:xfrm>
            <a:prstGeom prst="rect">
              <a:avLst/>
            </a:prstGeom>
            <a:noFill/>
            <a:ln w="12700">
              <a:solidFill>
                <a:srgbClr val="0070C0"/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6" name="TextBox 5"/>
            <p:cNvSpPr txBox="1"/>
            <p:nvPr/>
          </p:nvSpPr>
          <p:spPr>
            <a:xfrm>
              <a:off x="3274866" y="4273351"/>
              <a:ext cx="1796265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400" i="1" dirty="0" smtClean="0"/>
                <a:t>Гвидо </a:t>
              </a:r>
              <a:r>
                <a:rPr lang="ru-RU" sz="1400" i="1" dirty="0" err="1" smtClean="0"/>
                <a:t>ван</a:t>
              </a:r>
              <a:r>
                <a:rPr lang="ru-RU" sz="1400" i="1" dirty="0" smtClean="0"/>
                <a:t> </a:t>
              </a:r>
              <a:r>
                <a:rPr lang="ru-RU" sz="1400" i="1" dirty="0" err="1" smtClean="0"/>
                <a:t>Россум</a:t>
              </a:r>
              <a:endParaRPr lang="ru-RU" sz="1400" i="1" dirty="0"/>
            </a:p>
          </p:txBody>
        </p:sp>
      </p:grpSp>
      <p:sp>
        <p:nvSpPr>
          <p:cNvPr id="7" name="TextBox 6"/>
          <p:cNvSpPr txBox="1"/>
          <p:nvPr/>
        </p:nvSpPr>
        <p:spPr>
          <a:xfrm>
            <a:off x="308489" y="4653136"/>
            <a:ext cx="8528698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360000" algn="just"/>
            <a:r>
              <a:rPr lang="ru-RU" dirty="0" smtClean="0">
                <a:solidFill>
                  <a:srgbClr val="330066"/>
                </a:solidFill>
              </a:rPr>
              <a:t>Одним из самых популярных современных языков программирования является </a:t>
            </a:r>
            <a:r>
              <a:rPr lang="en-US" dirty="0" smtClean="0">
                <a:solidFill>
                  <a:srgbClr val="330066"/>
                </a:solidFill>
              </a:rPr>
              <a:t>Python</a:t>
            </a:r>
            <a:r>
              <a:rPr lang="ru-RU" dirty="0" smtClean="0">
                <a:solidFill>
                  <a:srgbClr val="330066"/>
                </a:solidFill>
              </a:rPr>
              <a:t> (произносится «п</a:t>
            </a:r>
            <a:r>
              <a:rPr lang="en-US" dirty="0" smtClean="0">
                <a:solidFill>
                  <a:srgbClr val="330066"/>
                </a:solidFill>
              </a:rPr>
              <a:t>á</a:t>
            </a:r>
            <a:r>
              <a:rPr lang="ru-RU" dirty="0" err="1" smtClean="0">
                <a:solidFill>
                  <a:srgbClr val="330066"/>
                </a:solidFill>
              </a:rPr>
              <a:t>йтон</a:t>
            </a:r>
            <a:r>
              <a:rPr lang="ru-RU" dirty="0" smtClean="0">
                <a:solidFill>
                  <a:srgbClr val="330066"/>
                </a:solidFill>
              </a:rPr>
              <a:t>» или просто «питон»). Его разработал в 1991 году нидерландский программист Гвидо </a:t>
            </a:r>
            <a:r>
              <a:rPr lang="ru-RU" dirty="0" err="1" smtClean="0">
                <a:solidFill>
                  <a:srgbClr val="330066"/>
                </a:solidFill>
              </a:rPr>
              <a:t>ван</a:t>
            </a:r>
            <a:r>
              <a:rPr lang="ru-RU" dirty="0" smtClean="0">
                <a:solidFill>
                  <a:srgbClr val="330066"/>
                </a:solidFill>
              </a:rPr>
              <a:t> </a:t>
            </a:r>
            <a:r>
              <a:rPr lang="ru-RU" dirty="0" err="1" smtClean="0">
                <a:solidFill>
                  <a:srgbClr val="330066"/>
                </a:solidFill>
              </a:rPr>
              <a:t>Россум</a:t>
            </a:r>
            <a:r>
              <a:rPr lang="ru-RU" dirty="0" smtClean="0">
                <a:solidFill>
                  <a:srgbClr val="330066"/>
                </a:solidFill>
              </a:rPr>
              <a:t>. Этот язык непрерывно совершенствуется, сейчас используется версия </a:t>
            </a:r>
            <a:r>
              <a:rPr lang="en-US" dirty="0" smtClean="0">
                <a:solidFill>
                  <a:srgbClr val="330066"/>
                </a:solidFill>
              </a:rPr>
              <a:t>Python 3</a:t>
            </a:r>
            <a:r>
              <a:rPr lang="ru-RU" dirty="0" smtClean="0">
                <a:solidFill>
                  <a:srgbClr val="330066"/>
                </a:solidFill>
              </a:rPr>
              <a:t>. </a:t>
            </a:r>
          </a:p>
          <a:p>
            <a:pPr indent="360000" algn="just"/>
            <a:r>
              <a:rPr lang="ru-RU" dirty="0" smtClean="0">
                <a:solidFill>
                  <a:srgbClr val="330066"/>
                </a:solidFill>
              </a:rPr>
              <a:t>Язык </a:t>
            </a:r>
            <a:r>
              <a:rPr lang="en-US" dirty="0" smtClean="0">
                <a:solidFill>
                  <a:srgbClr val="330066"/>
                </a:solidFill>
              </a:rPr>
              <a:t>Python </a:t>
            </a:r>
            <a:r>
              <a:rPr lang="ru-RU" dirty="0" smtClean="0">
                <a:solidFill>
                  <a:srgbClr val="330066"/>
                </a:solidFill>
              </a:rPr>
              <a:t>применяется для обработки различных данных, математических вычислений, создания изображений, работы с базами данных, разработки веб-сайтов</a:t>
            </a:r>
            <a:r>
              <a:rPr lang="ru-RU" dirty="0">
                <a:solidFill>
                  <a:srgbClr val="330066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381336473"/>
      </p:ext>
    </p:extLst>
  </p:cSld>
  <p:clrMapOvr>
    <a:masterClrMapping/>
  </p:clrMapOvr>
  <p:transition spd="med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395536" y="3572046"/>
            <a:ext cx="83889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330066"/>
                </a:solidFill>
              </a:rPr>
              <a:t>Стандартные функции</a:t>
            </a:r>
            <a:r>
              <a:rPr lang="en-US" b="1" dirty="0" smtClean="0">
                <a:solidFill>
                  <a:srgbClr val="330066"/>
                </a:solidFill>
              </a:rPr>
              <a:t> </a:t>
            </a:r>
            <a:r>
              <a:rPr lang="ru-RU" b="1" dirty="0" smtClean="0">
                <a:solidFill>
                  <a:srgbClr val="330066"/>
                </a:solidFill>
              </a:rPr>
              <a:t>модуля</a:t>
            </a:r>
            <a:r>
              <a:rPr lang="en-US" b="1" dirty="0" smtClean="0">
                <a:solidFill>
                  <a:srgbClr val="330066"/>
                </a:solidFill>
              </a:rPr>
              <a:t> </a:t>
            </a:r>
            <a:r>
              <a:rPr lang="ru-RU" b="1" dirty="0" smtClean="0">
                <a:solidFill>
                  <a:srgbClr val="330066"/>
                </a:solidFill>
              </a:rPr>
              <a:t> </a:t>
            </a:r>
            <a:r>
              <a:rPr lang="en-US" sz="2400" b="1" dirty="0" smtClean="0">
                <a:solidFill>
                  <a:srgbClr val="330066"/>
                </a:solidFill>
                <a:latin typeface="Courier New" pitchFamily="49" charset="0"/>
                <a:cs typeface="Courier New" pitchFamily="49" charset="0"/>
              </a:rPr>
              <a:t>math</a:t>
            </a:r>
            <a:endParaRPr lang="ru-RU" sz="2400" b="1" dirty="0">
              <a:solidFill>
                <a:srgbClr val="330066"/>
              </a:solidFill>
              <a:latin typeface="Courier New" pitchFamily="49" charset="0"/>
              <a:cs typeface="Courier New" pitchFamily="49" charset="0"/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78624996"/>
              </p:ext>
            </p:extLst>
          </p:nvPr>
        </p:nvGraphicFramePr>
        <p:xfrm>
          <a:off x="411627" y="4017612"/>
          <a:ext cx="8388933" cy="1643636"/>
        </p:xfrm>
        <a:graphic>
          <a:graphicData uri="http://schemas.openxmlformats.org/drawingml/2006/table">
            <a:tbl>
              <a:tblPr/>
              <a:tblGrid>
                <a:gridCol w="2123532"/>
                <a:gridCol w="3456384"/>
                <a:gridCol w="1368152"/>
                <a:gridCol w="1440865"/>
              </a:tblGrid>
              <a:tr h="3600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b="1" kern="1200" dirty="0">
                          <a:solidFill>
                            <a:srgbClr val="330066"/>
                          </a:solidFill>
                          <a:latin typeface="Arial" charset="0"/>
                          <a:ea typeface="+mn-ea"/>
                          <a:cs typeface="+mn-cs"/>
                        </a:rPr>
                        <a:t>Функция </a:t>
                      </a:r>
                    </a:p>
                  </a:txBody>
                  <a:tcPr marL="30542" marR="305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b="1" kern="1200" dirty="0">
                          <a:solidFill>
                            <a:srgbClr val="330066"/>
                          </a:solidFill>
                          <a:latin typeface="Arial" charset="0"/>
                          <a:ea typeface="+mn-ea"/>
                          <a:cs typeface="+mn-cs"/>
                        </a:rPr>
                        <a:t>Назначение </a:t>
                      </a:r>
                    </a:p>
                  </a:txBody>
                  <a:tcPr marL="30542" marR="305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b="1" kern="1200" dirty="0">
                          <a:solidFill>
                            <a:srgbClr val="330066"/>
                          </a:solidFill>
                          <a:latin typeface="Arial" charset="0"/>
                          <a:ea typeface="+mn-ea"/>
                          <a:cs typeface="+mn-cs"/>
                        </a:rPr>
                        <a:t>Тип </a:t>
                      </a:r>
                      <a:r>
                        <a:rPr lang="en-US" b="1" kern="1200" dirty="0" smtClean="0">
                          <a:solidFill>
                            <a:srgbClr val="330066"/>
                          </a:solidFill>
                          <a:latin typeface="Arial" charset="0"/>
                          <a:ea typeface="+mn-ea"/>
                          <a:cs typeface="+mn-cs"/>
                        </a:rPr>
                        <a:t/>
                      </a:r>
                      <a:br>
                        <a:rPr lang="en-US" b="1" kern="1200" dirty="0" smtClean="0">
                          <a:solidFill>
                            <a:srgbClr val="330066"/>
                          </a:solidFill>
                          <a:latin typeface="Arial" charset="0"/>
                          <a:ea typeface="+mn-ea"/>
                          <a:cs typeface="+mn-cs"/>
                        </a:rPr>
                      </a:br>
                      <a:r>
                        <a:rPr lang="ru-RU" b="1" kern="1200" dirty="0" smtClean="0">
                          <a:solidFill>
                            <a:srgbClr val="330066"/>
                          </a:solidFill>
                          <a:latin typeface="Arial" charset="0"/>
                          <a:ea typeface="+mn-ea"/>
                          <a:cs typeface="+mn-cs"/>
                        </a:rPr>
                        <a:t>аргумента</a:t>
                      </a:r>
                      <a:endParaRPr lang="ru-RU" b="1" kern="1200" dirty="0">
                        <a:solidFill>
                          <a:srgbClr val="330066"/>
                        </a:solidFill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30542" marR="305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b="1" kern="1200" dirty="0">
                          <a:solidFill>
                            <a:srgbClr val="330066"/>
                          </a:solidFill>
                          <a:latin typeface="Arial" charset="0"/>
                          <a:ea typeface="+mn-ea"/>
                          <a:cs typeface="+mn-cs"/>
                        </a:rPr>
                        <a:t>Тип </a:t>
                      </a:r>
                      <a:r>
                        <a:rPr lang="en-US" b="1" kern="1200" dirty="0" smtClean="0">
                          <a:solidFill>
                            <a:srgbClr val="330066"/>
                          </a:solidFill>
                          <a:latin typeface="Arial" charset="0"/>
                          <a:ea typeface="+mn-ea"/>
                          <a:cs typeface="+mn-cs"/>
                        </a:rPr>
                        <a:t/>
                      </a:r>
                      <a:br>
                        <a:rPr lang="en-US" b="1" kern="1200" dirty="0" smtClean="0">
                          <a:solidFill>
                            <a:srgbClr val="330066"/>
                          </a:solidFill>
                          <a:latin typeface="Arial" charset="0"/>
                          <a:ea typeface="+mn-ea"/>
                          <a:cs typeface="+mn-cs"/>
                        </a:rPr>
                      </a:br>
                      <a:r>
                        <a:rPr lang="ru-RU" b="1" kern="1200" dirty="0" smtClean="0">
                          <a:solidFill>
                            <a:srgbClr val="330066"/>
                          </a:solidFill>
                          <a:latin typeface="Arial" charset="0"/>
                          <a:ea typeface="+mn-ea"/>
                          <a:cs typeface="+mn-cs"/>
                        </a:rPr>
                        <a:t>результата</a:t>
                      </a:r>
                      <a:endParaRPr lang="ru-RU" b="1" kern="1200" dirty="0">
                        <a:solidFill>
                          <a:srgbClr val="330066"/>
                        </a:solidFill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30542" marR="305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40342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kern="1200" dirty="0" err="1">
                          <a:solidFill>
                            <a:srgbClr val="330066"/>
                          </a:solidFill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sqrt</a:t>
                      </a:r>
                      <a:r>
                        <a:rPr lang="en-US" sz="2000" kern="1200" dirty="0">
                          <a:solidFill>
                            <a:srgbClr val="330066"/>
                          </a:solidFill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(x)</a:t>
                      </a:r>
                      <a:endParaRPr lang="ru-RU" sz="2000" kern="1200" dirty="0">
                        <a:solidFill>
                          <a:srgbClr val="330066"/>
                        </a:solidFill>
                        <a:latin typeface="Courier New" pitchFamily="49" charset="0"/>
                        <a:ea typeface="+mn-ea"/>
                        <a:cs typeface="Courier New" pitchFamily="49" charset="0"/>
                      </a:endParaRPr>
                    </a:p>
                  </a:txBody>
                  <a:tcPr marL="30542" marR="305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kern="1200" dirty="0">
                          <a:solidFill>
                            <a:srgbClr val="330066"/>
                          </a:solidFill>
                          <a:latin typeface="Arial" charset="0"/>
                          <a:ea typeface="+mn-ea"/>
                          <a:cs typeface="+mn-cs"/>
                        </a:rPr>
                        <a:t>квадратный корень из </a:t>
                      </a:r>
                      <a:r>
                        <a:rPr lang="en-US" sz="1600" kern="1200" dirty="0">
                          <a:solidFill>
                            <a:srgbClr val="330066"/>
                          </a:solidFill>
                          <a:latin typeface="Arial" charset="0"/>
                          <a:ea typeface="+mn-ea"/>
                          <a:cs typeface="+mn-cs"/>
                        </a:rPr>
                        <a:t>x</a:t>
                      </a:r>
                      <a:endParaRPr lang="ru-RU" sz="1600" kern="1200" dirty="0">
                        <a:solidFill>
                          <a:srgbClr val="330066"/>
                        </a:solidFill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30542" marR="305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330066"/>
                          </a:solidFill>
                          <a:effectLst/>
                          <a:uLnTx/>
                          <a:uFillTx/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int</a:t>
                      </a:r>
                      <a:r>
                        <a:rPr kumimoji="0" 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330066"/>
                          </a:solidFill>
                          <a:effectLst/>
                          <a:uLnTx/>
                          <a:uFillTx/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, float</a:t>
                      </a:r>
                      <a:endParaRPr kumimoji="0" lang="ru-RU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330066"/>
                        </a:solidFill>
                        <a:effectLst/>
                        <a:uLnTx/>
                        <a:uFillTx/>
                        <a:latin typeface="Courier New" pitchFamily="49" charset="0"/>
                        <a:ea typeface="+mn-ea"/>
                        <a:cs typeface="Courier New" pitchFamily="49" charset="0"/>
                      </a:endParaRPr>
                    </a:p>
                  </a:txBody>
                  <a:tcPr marL="30542" marR="305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330066"/>
                          </a:solidFill>
                          <a:effectLst/>
                          <a:uLnTx/>
                          <a:uFillTx/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float</a:t>
                      </a:r>
                      <a:endParaRPr kumimoji="0" lang="ru-RU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330066"/>
                        </a:solidFill>
                        <a:effectLst/>
                        <a:uLnTx/>
                        <a:uFillTx/>
                        <a:latin typeface="Courier New" pitchFamily="49" charset="0"/>
                        <a:ea typeface="+mn-ea"/>
                        <a:cs typeface="Courier New" pitchFamily="49" charset="0"/>
                      </a:endParaRPr>
                    </a:p>
                  </a:txBody>
                  <a:tcPr marL="30542" marR="305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578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kern="1200" dirty="0">
                          <a:solidFill>
                            <a:srgbClr val="330066"/>
                          </a:solidFill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sin(x)</a:t>
                      </a:r>
                      <a:endParaRPr lang="ru-RU" sz="2000" kern="1200" dirty="0">
                        <a:solidFill>
                          <a:srgbClr val="330066"/>
                        </a:solidFill>
                        <a:latin typeface="Courier New" pitchFamily="49" charset="0"/>
                        <a:ea typeface="+mn-ea"/>
                        <a:cs typeface="Courier New" pitchFamily="49" charset="0"/>
                      </a:endParaRPr>
                    </a:p>
                  </a:txBody>
                  <a:tcPr marL="30542" marR="305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kern="1200" dirty="0">
                          <a:solidFill>
                            <a:srgbClr val="330066"/>
                          </a:solidFill>
                          <a:latin typeface="Arial" charset="0"/>
                          <a:ea typeface="+mn-ea"/>
                          <a:cs typeface="+mn-cs"/>
                        </a:rPr>
                        <a:t>синус угла </a:t>
                      </a:r>
                      <a:r>
                        <a:rPr lang="en-US" sz="1600" kern="1200" dirty="0">
                          <a:solidFill>
                            <a:srgbClr val="330066"/>
                          </a:solidFill>
                          <a:latin typeface="Arial" charset="0"/>
                          <a:ea typeface="+mn-ea"/>
                          <a:cs typeface="+mn-cs"/>
                        </a:rPr>
                        <a:t>x</a:t>
                      </a:r>
                      <a:r>
                        <a:rPr lang="ru-RU" sz="1600" kern="1200" dirty="0">
                          <a:solidFill>
                            <a:srgbClr val="330066"/>
                          </a:solidFill>
                          <a:latin typeface="Arial" charset="0"/>
                          <a:ea typeface="+mn-ea"/>
                          <a:cs typeface="+mn-cs"/>
                        </a:rPr>
                        <a:t> в радианах</a:t>
                      </a:r>
                    </a:p>
                  </a:txBody>
                  <a:tcPr marL="30542" marR="305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330066"/>
                          </a:solidFill>
                          <a:effectLst/>
                          <a:uLnTx/>
                          <a:uFillTx/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int</a:t>
                      </a:r>
                      <a:r>
                        <a:rPr kumimoji="0" 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330066"/>
                          </a:solidFill>
                          <a:effectLst/>
                          <a:uLnTx/>
                          <a:uFillTx/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, float</a:t>
                      </a:r>
                      <a:endParaRPr kumimoji="0" lang="ru-RU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330066"/>
                        </a:solidFill>
                        <a:effectLst/>
                        <a:uLnTx/>
                        <a:uFillTx/>
                        <a:latin typeface="Courier New" pitchFamily="49" charset="0"/>
                        <a:ea typeface="+mn-ea"/>
                        <a:cs typeface="Courier New" pitchFamily="49" charset="0"/>
                      </a:endParaRPr>
                    </a:p>
                  </a:txBody>
                  <a:tcPr marL="30542" marR="305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330066"/>
                          </a:solidFill>
                          <a:effectLst/>
                          <a:uLnTx/>
                          <a:uFillTx/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float</a:t>
                      </a:r>
                      <a:endParaRPr kumimoji="0" lang="ru-RU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330066"/>
                        </a:solidFill>
                        <a:effectLst/>
                        <a:uLnTx/>
                        <a:uFillTx/>
                        <a:latin typeface="Courier New" pitchFamily="49" charset="0"/>
                        <a:ea typeface="+mn-ea"/>
                        <a:cs typeface="Courier New" pitchFamily="49" charset="0"/>
                      </a:endParaRPr>
                    </a:p>
                  </a:txBody>
                  <a:tcPr marL="30542" marR="305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578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kern="1200" dirty="0" err="1">
                          <a:solidFill>
                            <a:srgbClr val="330066"/>
                          </a:solidFill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cos</a:t>
                      </a:r>
                      <a:r>
                        <a:rPr lang="en-US" sz="2000" kern="1200" dirty="0">
                          <a:solidFill>
                            <a:srgbClr val="330066"/>
                          </a:solidFill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(x)</a:t>
                      </a:r>
                      <a:endParaRPr lang="ru-RU" sz="2000" kern="1200" dirty="0">
                        <a:solidFill>
                          <a:srgbClr val="330066"/>
                        </a:solidFill>
                        <a:latin typeface="Courier New" pitchFamily="49" charset="0"/>
                        <a:ea typeface="+mn-ea"/>
                        <a:cs typeface="Courier New" pitchFamily="49" charset="0"/>
                      </a:endParaRPr>
                    </a:p>
                  </a:txBody>
                  <a:tcPr marL="30542" marR="305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kern="1200">
                          <a:solidFill>
                            <a:srgbClr val="330066"/>
                          </a:solidFill>
                          <a:latin typeface="Arial" charset="0"/>
                          <a:ea typeface="+mn-ea"/>
                          <a:cs typeface="+mn-cs"/>
                        </a:rPr>
                        <a:t>косинус угла </a:t>
                      </a:r>
                      <a:r>
                        <a:rPr lang="en-US" sz="1600" kern="1200">
                          <a:solidFill>
                            <a:srgbClr val="330066"/>
                          </a:solidFill>
                          <a:latin typeface="Arial" charset="0"/>
                          <a:ea typeface="+mn-ea"/>
                          <a:cs typeface="+mn-cs"/>
                        </a:rPr>
                        <a:t>x</a:t>
                      </a:r>
                      <a:r>
                        <a:rPr lang="ru-RU" sz="1600" kern="1200">
                          <a:solidFill>
                            <a:srgbClr val="330066"/>
                          </a:solidFill>
                          <a:latin typeface="Arial" charset="0"/>
                          <a:ea typeface="+mn-ea"/>
                          <a:cs typeface="+mn-cs"/>
                        </a:rPr>
                        <a:t> в радианах</a:t>
                      </a:r>
                    </a:p>
                  </a:txBody>
                  <a:tcPr marL="30542" marR="305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330066"/>
                          </a:solidFill>
                          <a:effectLst/>
                          <a:uLnTx/>
                          <a:uFillTx/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int</a:t>
                      </a:r>
                      <a:r>
                        <a:rPr kumimoji="0" 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330066"/>
                          </a:solidFill>
                          <a:effectLst/>
                          <a:uLnTx/>
                          <a:uFillTx/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, float</a:t>
                      </a:r>
                      <a:endParaRPr kumimoji="0" lang="ru-RU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330066"/>
                        </a:solidFill>
                        <a:effectLst/>
                        <a:uLnTx/>
                        <a:uFillTx/>
                        <a:latin typeface="Courier New" pitchFamily="49" charset="0"/>
                        <a:ea typeface="+mn-ea"/>
                        <a:cs typeface="Courier New" pitchFamily="49" charset="0"/>
                      </a:endParaRPr>
                    </a:p>
                  </a:txBody>
                  <a:tcPr marL="30542" marR="305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330066"/>
                          </a:solidFill>
                          <a:effectLst/>
                          <a:uLnTx/>
                          <a:uFillTx/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float</a:t>
                      </a:r>
                      <a:endParaRPr kumimoji="0" lang="ru-RU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330066"/>
                        </a:solidFill>
                        <a:effectLst/>
                        <a:uLnTx/>
                        <a:uFillTx/>
                        <a:latin typeface="Courier New" pitchFamily="49" charset="0"/>
                        <a:ea typeface="+mn-ea"/>
                        <a:cs typeface="Courier New" pitchFamily="49" charset="0"/>
                      </a:endParaRPr>
                    </a:p>
                  </a:txBody>
                  <a:tcPr marL="30542" marR="305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8" name="Rectangle 422"/>
          <p:cNvSpPr txBox="1">
            <a:spLocks noChangeArrowheads="1"/>
          </p:cNvSpPr>
          <p:nvPr/>
        </p:nvSpPr>
        <p:spPr bwMode="auto">
          <a:xfrm>
            <a:off x="395536" y="188640"/>
            <a:ext cx="7452828" cy="6926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9pPr>
          </a:lstStyle>
          <a:p>
            <a:pPr algn="ctr"/>
            <a:r>
              <a:rPr lang="ru-RU" sz="3200" dirty="0" smtClean="0">
                <a:solidFill>
                  <a:srgbClr val="330066"/>
                </a:solidFill>
              </a:rPr>
              <a:t>Стандартные </a:t>
            </a:r>
            <a:r>
              <a:rPr lang="ru-RU" sz="3200" dirty="0">
                <a:solidFill>
                  <a:srgbClr val="330066"/>
                </a:solidFill>
              </a:rPr>
              <a:t>функции</a:t>
            </a:r>
          </a:p>
        </p:txBody>
      </p:sp>
      <p:grpSp>
        <p:nvGrpSpPr>
          <p:cNvPr id="3" name="Группа 2"/>
          <p:cNvGrpSpPr/>
          <p:nvPr/>
        </p:nvGrpSpPr>
        <p:grpSpPr>
          <a:xfrm>
            <a:off x="287523" y="2252672"/>
            <a:ext cx="8568954" cy="1077218"/>
            <a:chOff x="287523" y="2252672"/>
            <a:chExt cx="8568954" cy="1077218"/>
          </a:xfrm>
        </p:grpSpPr>
        <p:sp>
          <p:nvSpPr>
            <p:cNvPr id="11" name="Прямоугольник 10"/>
            <p:cNvSpPr/>
            <p:nvPr/>
          </p:nvSpPr>
          <p:spPr>
            <a:xfrm>
              <a:off x="287523" y="2252672"/>
              <a:ext cx="8568954" cy="3693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just"/>
              <a:r>
                <a:rPr lang="ru-RU" i="1" dirty="0" smtClean="0">
                  <a:solidFill>
                    <a:srgbClr val="330066"/>
                  </a:solidFill>
                </a:rPr>
                <a:t>Например:</a:t>
              </a:r>
              <a:endParaRPr lang="ru-RU" i="1" dirty="0">
                <a:solidFill>
                  <a:srgbClr val="330066"/>
                </a:solidFill>
              </a:endParaRPr>
            </a:p>
          </p:txBody>
        </p:sp>
        <p:sp>
          <p:nvSpPr>
            <p:cNvPr id="2" name="Прямоугольник 1"/>
            <p:cNvSpPr/>
            <p:nvPr/>
          </p:nvSpPr>
          <p:spPr>
            <a:xfrm>
              <a:off x="379561" y="2622004"/>
              <a:ext cx="7745129" cy="707886"/>
            </a:xfrm>
            <a:prstGeom prst="rect">
              <a:avLst/>
            </a:prstGeom>
            <a:ln w="12700">
              <a:solidFill>
                <a:schemeClr val="bg1">
                  <a:lumMod val="50000"/>
                </a:schemeClr>
              </a:solidFill>
              <a:prstDash val="lgDash"/>
            </a:ln>
          </p:spPr>
          <p:txBody>
            <a:bodyPr wrap="square">
              <a:spAutoFit/>
            </a:bodyPr>
            <a:lstStyle/>
            <a:p>
              <a:r>
                <a:rPr lang="ru-RU" sz="2000" dirty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# подключаем </a:t>
              </a:r>
              <a:r>
                <a:rPr lang="ru-RU" sz="2000" dirty="0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все функции из модуля </a:t>
              </a:r>
              <a:r>
                <a:rPr lang="en-US" sz="2000" dirty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math</a:t>
              </a:r>
            </a:p>
            <a:p>
              <a:r>
                <a:rPr lang="en-US" sz="2000" dirty="0">
                  <a:solidFill>
                    <a:srgbClr val="CC6600"/>
                  </a:solidFill>
                  <a:latin typeface="Courier New" pitchFamily="49" charset="0"/>
                  <a:cs typeface="Courier New" pitchFamily="49" charset="0"/>
                </a:rPr>
                <a:t>from</a:t>
              </a:r>
              <a:r>
                <a:rPr lang="en-US" sz="2000" dirty="0">
                  <a:latin typeface="Courier New" pitchFamily="49" charset="0"/>
                  <a:cs typeface="Courier New" pitchFamily="49" charset="0"/>
                </a:rPr>
                <a:t> math </a:t>
              </a:r>
              <a:r>
                <a:rPr lang="en-US" sz="2000" dirty="0">
                  <a:solidFill>
                    <a:srgbClr val="CC6600"/>
                  </a:solidFill>
                  <a:latin typeface="Courier New" pitchFamily="49" charset="0"/>
                  <a:cs typeface="Courier New" pitchFamily="49" charset="0"/>
                </a:rPr>
                <a:t>import</a:t>
              </a:r>
              <a:r>
                <a:rPr lang="en-US" sz="2000" dirty="0">
                  <a:latin typeface="Courier New" pitchFamily="49" charset="0"/>
                  <a:cs typeface="Courier New" pitchFamily="49" charset="0"/>
                </a:rPr>
                <a:t> *</a:t>
              </a:r>
              <a:endParaRPr lang="ru-RU" sz="2000" dirty="0">
                <a:latin typeface="Courier New" pitchFamily="49" charset="0"/>
                <a:cs typeface="Courier New" pitchFamily="49" charset="0"/>
              </a:endParaRPr>
            </a:p>
          </p:txBody>
        </p:sp>
      </p:grpSp>
      <p:sp>
        <p:nvSpPr>
          <p:cNvPr id="13" name="Прямоугольник 12"/>
          <p:cNvSpPr/>
          <p:nvPr/>
        </p:nvSpPr>
        <p:spPr>
          <a:xfrm>
            <a:off x="305525" y="1020214"/>
            <a:ext cx="8568954" cy="129266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dirty="0" smtClean="0">
                <a:solidFill>
                  <a:srgbClr val="330066"/>
                </a:solidFill>
              </a:rPr>
              <a:t>Большинство стандартных функций языка </a:t>
            </a:r>
            <a:r>
              <a:rPr lang="en-US" dirty="0" smtClean="0">
                <a:solidFill>
                  <a:srgbClr val="330066"/>
                </a:solidFill>
              </a:rPr>
              <a:t>Python</a:t>
            </a:r>
            <a:r>
              <a:rPr lang="ru-RU" dirty="0" smtClean="0">
                <a:solidFill>
                  <a:srgbClr val="330066"/>
                </a:solidFill>
              </a:rPr>
              <a:t> разбиты на группы по назначению, каждая группа записана в отдельном файле, который называется </a:t>
            </a:r>
            <a:r>
              <a:rPr lang="ru-RU" b="1" dirty="0" smtClean="0">
                <a:solidFill>
                  <a:srgbClr val="330066"/>
                </a:solidFill>
              </a:rPr>
              <a:t>модулем</a:t>
            </a:r>
            <a:r>
              <a:rPr lang="ru-RU" dirty="0" smtClean="0">
                <a:solidFill>
                  <a:srgbClr val="330066"/>
                </a:solidFill>
              </a:rPr>
              <a:t>.  Подключение модуля осуществляется командой </a:t>
            </a:r>
            <a:r>
              <a:rPr lang="en-US" sz="2400" b="1" dirty="0">
                <a:solidFill>
                  <a:srgbClr val="330066"/>
                </a:solidFill>
                <a:latin typeface="Courier New" pitchFamily="49" charset="0"/>
                <a:cs typeface="Courier New" pitchFamily="49" charset="0"/>
              </a:rPr>
              <a:t>import</a:t>
            </a:r>
            <a:r>
              <a:rPr lang="ru-RU" dirty="0" smtClean="0">
                <a:solidFill>
                  <a:srgbClr val="330066"/>
                </a:solidFill>
              </a:rPr>
              <a:t>. </a:t>
            </a:r>
            <a:endParaRPr lang="ru-RU" dirty="0">
              <a:solidFill>
                <a:srgbClr val="33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3339080"/>
      </p:ext>
    </p:extLst>
  </p:cSld>
  <p:clrMapOvr>
    <a:masterClrMapping/>
  </p:clrMapOvr>
  <p:transition spd="med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7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17" name="Rectangle 422"/>
          <p:cNvSpPr txBox="1">
            <a:spLocks noChangeArrowheads="1"/>
          </p:cNvSpPr>
          <p:nvPr/>
        </p:nvSpPr>
        <p:spPr bwMode="auto">
          <a:xfrm>
            <a:off x="395536" y="188640"/>
            <a:ext cx="7452828" cy="6926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9pPr>
          </a:lstStyle>
          <a:p>
            <a:pPr algn="ctr"/>
            <a:r>
              <a:rPr lang="ru-RU" sz="3200" dirty="0" smtClean="0">
                <a:solidFill>
                  <a:srgbClr val="330066"/>
                </a:solidFill>
              </a:rPr>
              <a:t>Стандартные </a:t>
            </a:r>
            <a:r>
              <a:rPr lang="ru-RU" sz="3200" dirty="0">
                <a:solidFill>
                  <a:srgbClr val="330066"/>
                </a:solidFill>
              </a:rPr>
              <a:t>функции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547936" y="3960440"/>
            <a:ext cx="83889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330066"/>
                </a:solidFill>
              </a:rPr>
              <a:t>Стандартные функции</a:t>
            </a:r>
            <a:r>
              <a:rPr lang="en-US" b="1" dirty="0" smtClean="0">
                <a:solidFill>
                  <a:srgbClr val="330066"/>
                </a:solidFill>
              </a:rPr>
              <a:t> </a:t>
            </a:r>
            <a:r>
              <a:rPr lang="ru-RU" b="1" dirty="0" smtClean="0">
                <a:solidFill>
                  <a:srgbClr val="330066"/>
                </a:solidFill>
              </a:rPr>
              <a:t>модуля</a:t>
            </a:r>
            <a:r>
              <a:rPr lang="en-US" b="1" dirty="0" smtClean="0">
                <a:solidFill>
                  <a:srgbClr val="330066"/>
                </a:solidFill>
              </a:rPr>
              <a:t> </a:t>
            </a:r>
            <a:r>
              <a:rPr lang="ru-RU" b="1" dirty="0" smtClean="0">
                <a:solidFill>
                  <a:srgbClr val="330066"/>
                </a:solidFill>
              </a:rPr>
              <a:t> </a:t>
            </a:r>
            <a:r>
              <a:rPr lang="en-US" sz="2400" b="1" dirty="0" smtClean="0">
                <a:solidFill>
                  <a:srgbClr val="330066"/>
                </a:solidFill>
                <a:latin typeface="Courier New" pitchFamily="49" charset="0"/>
                <a:cs typeface="Courier New" pitchFamily="49" charset="0"/>
              </a:rPr>
              <a:t>random</a:t>
            </a:r>
            <a:endParaRPr lang="ru-RU" sz="2400" b="1" dirty="0">
              <a:solidFill>
                <a:srgbClr val="330066"/>
              </a:solidFill>
              <a:latin typeface="Courier New" pitchFamily="49" charset="0"/>
              <a:cs typeface="Courier New" pitchFamily="49" charset="0"/>
            </a:endParaRPr>
          </a:p>
        </p:txBody>
      </p:sp>
      <p:graphicFrame>
        <p:nvGraphicFramePr>
          <p:cNvPr id="19" name="Таблица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7777870"/>
              </p:ext>
            </p:extLst>
          </p:nvPr>
        </p:nvGraphicFramePr>
        <p:xfrm>
          <a:off x="411567" y="4422105"/>
          <a:ext cx="8388933" cy="1643760"/>
        </p:xfrm>
        <a:graphic>
          <a:graphicData uri="http://schemas.openxmlformats.org/drawingml/2006/table">
            <a:tbl>
              <a:tblPr/>
              <a:tblGrid>
                <a:gridCol w="2123532"/>
                <a:gridCol w="3456384"/>
                <a:gridCol w="1368152"/>
                <a:gridCol w="1440865"/>
              </a:tblGrid>
              <a:tr h="3600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b="1" kern="1200" dirty="0">
                          <a:solidFill>
                            <a:srgbClr val="330066"/>
                          </a:solidFill>
                          <a:latin typeface="Arial" charset="0"/>
                          <a:ea typeface="+mn-ea"/>
                          <a:cs typeface="+mn-cs"/>
                        </a:rPr>
                        <a:t>Функция </a:t>
                      </a:r>
                    </a:p>
                  </a:txBody>
                  <a:tcPr marL="30542" marR="305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b="1" kern="1200" dirty="0">
                          <a:solidFill>
                            <a:srgbClr val="330066"/>
                          </a:solidFill>
                          <a:latin typeface="Arial" charset="0"/>
                          <a:ea typeface="+mn-ea"/>
                          <a:cs typeface="+mn-cs"/>
                        </a:rPr>
                        <a:t>Назначение </a:t>
                      </a:r>
                    </a:p>
                  </a:txBody>
                  <a:tcPr marL="30542" marR="305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b="1" kern="1200" dirty="0">
                          <a:solidFill>
                            <a:srgbClr val="330066"/>
                          </a:solidFill>
                          <a:latin typeface="Arial" charset="0"/>
                          <a:ea typeface="+mn-ea"/>
                          <a:cs typeface="+mn-cs"/>
                        </a:rPr>
                        <a:t>Тип </a:t>
                      </a:r>
                      <a:r>
                        <a:rPr lang="en-US" b="1" kern="1200" dirty="0" smtClean="0">
                          <a:solidFill>
                            <a:srgbClr val="330066"/>
                          </a:solidFill>
                          <a:latin typeface="Arial" charset="0"/>
                          <a:ea typeface="+mn-ea"/>
                          <a:cs typeface="+mn-cs"/>
                        </a:rPr>
                        <a:t/>
                      </a:r>
                      <a:br>
                        <a:rPr lang="en-US" b="1" kern="1200" dirty="0" smtClean="0">
                          <a:solidFill>
                            <a:srgbClr val="330066"/>
                          </a:solidFill>
                          <a:latin typeface="Arial" charset="0"/>
                          <a:ea typeface="+mn-ea"/>
                          <a:cs typeface="+mn-cs"/>
                        </a:rPr>
                      </a:br>
                      <a:r>
                        <a:rPr lang="ru-RU" b="1" kern="1200" dirty="0" smtClean="0">
                          <a:solidFill>
                            <a:srgbClr val="330066"/>
                          </a:solidFill>
                          <a:latin typeface="Arial" charset="0"/>
                          <a:ea typeface="+mn-ea"/>
                          <a:cs typeface="+mn-cs"/>
                        </a:rPr>
                        <a:t>аргумента</a:t>
                      </a:r>
                      <a:endParaRPr lang="ru-RU" b="1" kern="1200" dirty="0">
                        <a:solidFill>
                          <a:srgbClr val="330066"/>
                        </a:solidFill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30542" marR="305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b="1" kern="1200" dirty="0">
                          <a:solidFill>
                            <a:srgbClr val="330066"/>
                          </a:solidFill>
                          <a:latin typeface="Arial" charset="0"/>
                          <a:ea typeface="+mn-ea"/>
                          <a:cs typeface="+mn-cs"/>
                        </a:rPr>
                        <a:t>Тип </a:t>
                      </a:r>
                      <a:r>
                        <a:rPr lang="en-US" b="1" kern="1200" dirty="0" smtClean="0">
                          <a:solidFill>
                            <a:srgbClr val="330066"/>
                          </a:solidFill>
                          <a:latin typeface="Arial" charset="0"/>
                          <a:ea typeface="+mn-ea"/>
                          <a:cs typeface="+mn-cs"/>
                        </a:rPr>
                        <a:t/>
                      </a:r>
                      <a:br>
                        <a:rPr lang="en-US" b="1" kern="1200" dirty="0" smtClean="0">
                          <a:solidFill>
                            <a:srgbClr val="330066"/>
                          </a:solidFill>
                          <a:latin typeface="Arial" charset="0"/>
                          <a:ea typeface="+mn-ea"/>
                          <a:cs typeface="+mn-cs"/>
                        </a:rPr>
                      </a:br>
                      <a:r>
                        <a:rPr lang="ru-RU" b="1" kern="1200" dirty="0" smtClean="0">
                          <a:solidFill>
                            <a:srgbClr val="330066"/>
                          </a:solidFill>
                          <a:latin typeface="Arial" charset="0"/>
                          <a:ea typeface="+mn-ea"/>
                          <a:cs typeface="+mn-cs"/>
                        </a:rPr>
                        <a:t>результата</a:t>
                      </a:r>
                      <a:endParaRPr lang="ru-RU" b="1" kern="1200" dirty="0">
                        <a:solidFill>
                          <a:srgbClr val="330066"/>
                        </a:solidFill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30542" marR="305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57643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kern="1200" dirty="0" smtClean="0">
                          <a:solidFill>
                            <a:srgbClr val="330066"/>
                          </a:solidFill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random()</a:t>
                      </a:r>
                      <a:endParaRPr lang="ru-RU" sz="2000" kern="1200" dirty="0">
                        <a:solidFill>
                          <a:srgbClr val="330066"/>
                        </a:solidFill>
                        <a:latin typeface="Courier New" pitchFamily="49" charset="0"/>
                        <a:ea typeface="+mn-ea"/>
                        <a:cs typeface="Courier New" pitchFamily="49" charset="0"/>
                      </a:endParaRPr>
                    </a:p>
                  </a:txBody>
                  <a:tcPr marL="30542" marR="305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kern="1200" dirty="0">
                          <a:solidFill>
                            <a:srgbClr val="330066"/>
                          </a:solidFill>
                          <a:latin typeface="Arial" charset="0"/>
                          <a:ea typeface="+mn-ea"/>
                          <a:cs typeface="+mn-cs"/>
                        </a:rPr>
                        <a:t>случайное число </a:t>
                      </a:r>
                      <a:r>
                        <a:rPr lang="ru-RU" sz="1600" kern="1200" dirty="0" smtClean="0">
                          <a:solidFill>
                            <a:srgbClr val="330066"/>
                          </a:solidFill>
                          <a:latin typeface="Arial" charset="0"/>
                          <a:ea typeface="+mn-ea"/>
                          <a:cs typeface="+mn-cs"/>
                        </a:rPr>
                        <a:t/>
                      </a:r>
                      <a:br>
                        <a:rPr lang="ru-RU" sz="1600" kern="1200" dirty="0" smtClean="0">
                          <a:solidFill>
                            <a:srgbClr val="330066"/>
                          </a:solidFill>
                          <a:latin typeface="Arial" charset="0"/>
                          <a:ea typeface="+mn-ea"/>
                          <a:cs typeface="+mn-cs"/>
                        </a:rPr>
                      </a:br>
                      <a:r>
                        <a:rPr lang="ru-RU" sz="1600" kern="1200" dirty="0" smtClean="0">
                          <a:solidFill>
                            <a:srgbClr val="330066"/>
                          </a:solidFill>
                          <a:latin typeface="Arial" charset="0"/>
                          <a:ea typeface="+mn-ea"/>
                          <a:cs typeface="+mn-cs"/>
                        </a:rPr>
                        <a:t>из полуинтервала </a:t>
                      </a:r>
                      <a:r>
                        <a:rPr lang="en-US" sz="1600" kern="1200" dirty="0">
                          <a:solidFill>
                            <a:srgbClr val="330066"/>
                          </a:solidFill>
                          <a:latin typeface="Arial" charset="0"/>
                          <a:ea typeface="+mn-ea"/>
                          <a:cs typeface="+mn-cs"/>
                        </a:rPr>
                        <a:t>[0, 1)</a:t>
                      </a:r>
                      <a:endParaRPr lang="ru-RU" sz="1600" kern="1200" dirty="0">
                        <a:solidFill>
                          <a:srgbClr val="330066"/>
                        </a:solidFill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30542" marR="305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kern="1200" dirty="0" smtClean="0">
                          <a:solidFill>
                            <a:srgbClr val="330066"/>
                          </a:solidFill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―</a:t>
                      </a:r>
                      <a:endParaRPr lang="ru-RU" sz="1600" kern="1200" dirty="0">
                        <a:solidFill>
                          <a:srgbClr val="330066"/>
                        </a:solidFill>
                        <a:latin typeface="Courier New" pitchFamily="49" charset="0"/>
                        <a:ea typeface="+mn-ea"/>
                        <a:cs typeface="Courier New" pitchFamily="49" charset="0"/>
                      </a:endParaRPr>
                    </a:p>
                  </a:txBody>
                  <a:tcPr marL="30542" marR="305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330066"/>
                          </a:solidFill>
                          <a:effectLst/>
                          <a:uLnTx/>
                          <a:uFillTx/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float</a:t>
                      </a:r>
                      <a:endParaRPr kumimoji="0" lang="ru-RU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330066"/>
                        </a:solidFill>
                        <a:effectLst/>
                        <a:uLnTx/>
                        <a:uFillTx/>
                        <a:latin typeface="Courier New" pitchFamily="49" charset="0"/>
                        <a:ea typeface="+mn-ea"/>
                        <a:cs typeface="Courier New" pitchFamily="49" charset="0"/>
                      </a:endParaRPr>
                    </a:p>
                  </a:txBody>
                  <a:tcPr marL="30542" marR="305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8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kern="1200" dirty="0" err="1" smtClean="0">
                          <a:solidFill>
                            <a:srgbClr val="330066"/>
                          </a:solidFill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randint</a:t>
                      </a:r>
                      <a:r>
                        <a:rPr lang="en-US" sz="2000" kern="1200" dirty="0" smtClean="0">
                          <a:solidFill>
                            <a:srgbClr val="330066"/>
                          </a:solidFill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(a, b)</a:t>
                      </a:r>
                      <a:endParaRPr lang="ru-RU" sz="2000" kern="1200" dirty="0">
                        <a:solidFill>
                          <a:srgbClr val="330066"/>
                        </a:solidFill>
                        <a:latin typeface="Courier New" pitchFamily="49" charset="0"/>
                        <a:ea typeface="+mn-ea"/>
                        <a:cs typeface="Courier New" pitchFamily="49" charset="0"/>
                      </a:endParaRPr>
                    </a:p>
                  </a:txBody>
                  <a:tcPr marL="30542" marR="305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kern="1200" dirty="0">
                          <a:solidFill>
                            <a:srgbClr val="330066"/>
                          </a:solidFill>
                          <a:latin typeface="Arial" charset="0"/>
                          <a:ea typeface="+mn-ea"/>
                          <a:cs typeface="+mn-cs"/>
                        </a:rPr>
                        <a:t>случайное число </a:t>
                      </a:r>
                      <a:r>
                        <a:rPr lang="ru-RU" sz="1600" kern="1200" dirty="0" smtClean="0">
                          <a:solidFill>
                            <a:srgbClr val="330066"/>
                          </a:solidFill>
                          <a:latin typeface="Arial" charset="0"/>
                          <a:ea typeface="+mn-ea"/>
                          <a:cs typeface="+mn-cs"/>
                        </a:rPr>
                        <a:t>из отрезка [</a:t>
                      </a:r>
                      <a:r>
                        <a:rPr lang="en-US" sz="1600" kern="1200" dirty="0" smtClean="0">
                          <a:solidFill>
                            <a:srgbClr val="330066"/>
                          </a:solidFill>
                          <a:latin typeface="Arial" charset="0"/>
                          <a:ea typeface="+mn-ea"/>
                          <a:cs typeface="+mn-cs"/>
                        </a:rPr>
                        <a:t>a</a:t>
                      </a:r>
                      <a:r>
                        <a:rPr lang="ru-RU" sz="1600" kern="1200" dirty="0" smtClean="0">
                          <a:solidFill>
                            <a:srgbClr val="330066"/>
                          </a:solidFill>
                          <a:latin typeface="Arial" charset="0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600" kern="1200" dirty="0" smtClean="0">
                          <a:solidFill>
                            <a:srgbClr val="330066"/>
                          </a:solidFill>
                          <a:latin typeface="Arial" charset="0"/>
                          <a:ea typeface="+mn-ea"/>
                          <a:cs typeface="+mn-cs"/>
                        </a:rPr>
                        <a:t>b]</a:t>
                      </a:r>
                      <a:endParaRPr lang="ru-RU" sz="1600" kern="1200" dirty="0">
                        <a:solidFill>
                          <a:srgbClr val="330066"/>
                        </a:solidFill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30542" marR="305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kern="1200" dirty="0" err="1" smtClean="0">
                          <a:solidFill>
                            <a:srgbClr val="330066"/>
                          </a:solidFill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int</a:t>
                      </a:r>
                      <a:endParaRPr lang="ru-RU" sz="1600" kern="1200" dirty="0">
                        <a:solidFill>
                          <a:srgbClr val="330066"/>
                        </a:solidFill>
                        <a:latin typeface="Courier New" pitchFamily="49" charset="0"/>
                        <a:ea typeface="+mn-ea"/>
                        <a:cs typeface="Courier New" pitchFamily="49" charset="0"/>
                      </a:endParaRPr>
                    </a:p>
                  </a:txBody>
                  <a:tcPr marL="30542" marR="305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kern="1200" dirty="0" err="1" smtClean="0">
                          <a:solidFill>
                            <a:srgbClr val="330066"/>
                          </a:solidFill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int</a:t>
                      </a:r>
                      <a:endParaRPr lang="ru-RU" sz="1600" kern="1200" dirty="0">
                        <a:solidFill>
                          <a:srgbClr val="330066"/>
                        </a:solidFill>
                        <a:latin typeface="Courier New" pitchFamily="49" charset="0"/>
                        <a:ea typeface="+mn-ea"/>
                        <a:cs typeface="Courier New" pitchFamily="49" charset="0"/>
                      </a:endParaRPr>
                    </a:p>
                  </a:txBody>
                  <a:tcPr marL="30542" marR="305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pSp>
        <p:nvGrpSpPr>
          <p:cNvPr id="2" name="Группа 1"/>
          <p:cNvGrpSpPr/>
          <p:nvPr/>
        </p:nvGrpSpPr>
        <p:grpSpPr>
          <a:xfrm>
            <a:off x="395536" y="2816932"/>
            <a:ext cx="8424936" cy="1070137"/>
            <a:chOff x="395536" y="2816932"/>
            <a:chExt cx="8424936" cy="1070137"/>
          </a:xfrm>
        </p:grpSpPr>
        <p:sp>
          <p:nvSpPr>
            <p:cNvPr id="4" name="TextBox 3"/>
            <p:cNvSpPr txBox="1"/>
            <p:nvPr/>
          </p:nvSpPr>
          <p:spPr>
            <a:xfrm>
              <a:off x="395536" y="2816932"/>
              <a:ext cx="842493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dirty="0">
                  <a:solidFill>
                    <a:srgbClr val="330066"/>
                  </a:solidFill>
                </a:rPr>
                <a:t>Можно подключать не все функции, а только необходимую. </a:t>
              </a:r>
              <a:r>
                <a:rPr lang="ru-RU" i="1" dirty="0">
                  <a:solidFill>
                    <a:srgbClr val="330066"/>
                  </a:solidFill>
                </a:rPr>
                <a:t>Например:</a:t>
              </a:r>
            </a:p>
          </p:txBody>
        </p:sp>
        <p:sp>
          <p:nvSpPr>
            <p:cNvPr id="21" name="Прямоугольник 20"/>
            <p:cNvSpPr/>
            <p:nvPr/>
          </p:nvSpPr>
          <p:spPr>
            <a:xfrm>
              <a:off x="395536" y="3179183"/>
              <a:ext cx="8200438" cy="707886"/>
            </a:xfrm>
            <a:prstGeom prst="rect">
              <a:avLst/>
            </a:prstGeom>
            <a:ln w="12700">
              <a:solidFill>
                <a:schemeClr val="bg1">
                  <a:lumMod val="50000"/>
                </a:schemeClr>
              </a:solidFill>
              <a:prstDash val="lgDash"/>
            </a:ln>
          </p:spPr>
          <p:txBody>
            <a:bodyPr wrap="square">
              <a:spAutoFit/>
            </a:bodyPr>
            <a:lstStyle/>
            <a:p>
              <a:r>
                <a:rPr lang="ru-RU" sz="2000" dirty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# подключаем функцию </a:t>
              </a:r>
              <a:r>
                <a:rPr lang="ru-RU" sz="2000" dirty="0" err="1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randint</a:t>
              </a:r>
              <a:r>
                <a:rPr lang="ru-RU" sz="2000" dirty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() из модуля </a:t>
              </a:r>
              <a:r>
                <a:rPr lang="ru-RU" sz="2000" dirty="0" err="1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random</a:t>
              </a:r>
              <a:endParaRPr lang="ru-RU" sz="20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endParaRPr>
            </a:p>
            <a:p>
              <a:r>
                <a:rPr lang="en-US" sz="2000" dirty="0" smtClean="0">
                  <a:solidFill>
                    <a:srgbClr val="CC6600"/>
                  </a:solidFill>
                  <a:latin typeface="Courier New" pitchFamily="49" charset="0"/>
                  <a:cs typeface="Courier New" pitchFamily="49" charset="0"/>
                </a:rPr>
                <a:t>from</a:t>
              </a:r>
              <a:r>
                <a:rPr lang="en-US" sz="2000" dirty="0">
                  <a:latin typeface="Courier New" pitchFamily="49" charset="0"/>
                  <a:cs typeface="Courier New" pitchFamily="49" charset="0"/>
                </a:rPr>
                <a:t> random </a:t>
              </a:r>
              <a:r>
                <a:rPr lang="en-US" sz="2000" dirty="0">
                  <a:solidFill>
                    <a:srgbClr val="CC6600"/>
                  </a:solidFill>
                  <a:latin typeface="Courier New" pitchFamily="49" charset="0"/>
                  <a:cs typeface="Courier New" pitchFamily="49" charset="0"/>
                </a:rPr>
                <a:t>import</a:t>
              </a:r>
              <a:r>
                <a:rPr lang="en-US" sz="2000" dirty="0"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US" sz="2000" dirty="0" err="1">
                  <a:latin typeface="Courier New" pitchFamily="49" charset="0"/>
                  <a:cs typeface="Courier New" pitchFamily="49" charset="0"/>
                </a:rPr>
                <a:t>randint</a:t>
              </a:r>
              <a:endParaRPr lang="ru-RU" sz="2000" dirty="0">
                <a:latin typeface="Courier New" pitchFamily="49" charset="0"/>
                <a:cs typeface="Courier New" pitchFamily="49" charset="0"/>
              </a:endParaRPr>
            </a:p>
          </p:txBody>
        </p:sp>
      </p:grpSp>
      <p:graphicFrame>
        <p:nvGraphicFramePr>
          <p:cNvPr id="23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87788898"/>
              </p:ext>
            </p:extLst>
          </p:nvPr>
        </p:nvGraphicFramePr>
        <p:xfrm>
          <a:off x="334552" y="1575449"/>
          <a:ext cx="1970601" cy="86619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90" name="Формула" r:id="rId3" imgW="1015920" imgH="444240" progId="Equation.3">
                  <p:embed/>
                </p:oleObj>
              </mc:Choice>
              <mc:Fallback>
                <p:oleObj name="Формула" r:id="rId3" imgW="1015920" imgH="4442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4552" y="1575449"/>
                        <a:ext cx="1970601" cy="866198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4" name="Группа 23"/>
          <p:cNvGrpSpPr/>
          <p:nvPr/>
        </p:nvGrpSpPr>
        <p:grpSpPr>
          <a:xfrm>
            <a:off x="3131840" y="1592796"/>
            <a:ext cx="5940660" cy="713185"/>
            <a:chOff x="323528" y="3140968"/>
            <a:chExt cx="8532948" cy="713185"/>
          </a:xfrm>
        </p:grpSpPr>
        <p:sp>
          <p:nvSpPr>
            <p:cNvPr id="25" name="Text Box 6"/>
            <p:cNvSpPr txBox="1">
              <a:spLocks noChangeArrowheads="1"/>
            </p:cNvSpPr>
            <p:nvPr/>
          </p:nvSpPr>
          <p:spPr bwMode="auto">
            <a:xfrm>
              <a:off x="323528" y="3392488"/>
              <a:ext cx="8532948" cy="4616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400" dirty="0" smtClean="0">
                  <a:solidFill>
                    <a:srgbClr val="000000"/>
                  </a:solidFill>
                  <a:latin typeface="Courier New" pitchFamily="49" charset="0"/>
                </a:rPr>
                <a:t>(-</a:t>
              </a:r>
              <a:r>
                <a:rPr lang="en-US" sz="2400" dirty="0">
                  <a:solidFill>
                    <a:srgbClr val="000000"/>
                  </a:solidFill>
                  <a:latin typeface="Courier New" pitchFamily="49" charset="0"/>
                </a:rPr>
                <a:t>b + </a:t>
              </a:r>
              <a:r>
                <a:rPr lang="en-US" sz="2400" dirty="0" err="1" smtClean="0">
                  <a:solidFill>
                    <a:srgbClr val="000000"/>
                  </a:solidFill>
                  <a:latin typeface="Courier New" pitchFamily="49" charset="0"/>
                </a:rPr>
                <a:t>sqrt</a:t>
              </a:r>
              <a:r>
                <a:rPr lang="en-US" sz="2400" dirty="0" smtClean="0">
                  <a:solidFill>
                    <a:srgbClr val="000000"/>
                  </a:solidFill>
                  <a:latin typeface="Courier New" pitchFamily="49" charset="0"/>
                </a:rPr>
                <a:t>(b**2 </a:t>
              </a:r>
              <a:r>
                <a:rPr lang="en-US" sz="2400" dirty="0">
                  <a:solidFill>
                    <a:srgbClr val="000000"/>
                  </a:solidFill>
                  <a:latin typeface="Courier New" pitchFamily="49" charset="0"/>
                </a:rPr>
                <a:t>– 4*a*c)</a:t>
              </a:r>
              <a:r>
                <a:rPr lang="ru-RU" sz="2400" dirty="0">
                  <a:solidFill>
                    <a:srgbClr val="000000"/>
                  </a:solidFill>
                  <a:latin typeface="Courier New" pitchFamily="49" charset="0"/>
                </a:rPr>
                <a:t>)</a:t>
              </a:r>
              <a:r>
                <a:rPr lang="en-US" sz="2400" dirty="0">
                  <a:solidFill>
                    <a:srgbClr val="000000"/>
                  </a:solidFill>
                  <a:latin typeface="Courier New" pitchFamily="49" charset="0"/>
                </a:rPr>
                <a:t>/(2*a)</a:t>
              </a:r>
              <a:endParaRPr lang="ru-RU" sz="2400" dirty="0">
                <a:solidFill>
                  <a:srgbClr val="000000"/>
                </a:solidFill>
                <a:latin typeface="Courier New" pitchFamily="49" charset="0"/>
              </a:endParaRP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3812971" y="3140968"/>
              <a:ext cx="234025" cy="307777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ru-RU" sz="1400" b="1" dirty="0" smtClean="0">
                  <a:solidFill>
                    <a:srgbClr val="FF0000"/>
                  </a:solidFill>
                </a:rPr>
                <a:t>1</a:t>
              </a:r>
              <a:endParaRPr lang="ru-RU" sz="1400" b="1" dirty="0">
                <a:solidFill>
                  <a:srgbClr val="FF0000"/>
                </a:solidFill>
              </a:endParaRP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5519561" y="3157227"/>
              <a:ext cx="234025" cy="307777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ru-RU" sz="1400" b="1" dirty="0" smtClean="0">
                  <a:solidFill>
                    <a:srgbClr val="FF0000"/>
                  </a:solidFill>
                </a:rPr>
                <a:t>2</a:t>
              </a:r>
              <a:endParaRPr lang="ru-RU" sz="1400" b="1" dirty="0">
                <a:solidFill>
                  <a:srgbClr val="FF0000"/>
                </a:solidFill>
              </a:endParaRP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6036709" y="3157227"/>
              <a:ext cx="234025" cy="307777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ru-RU" sz="1400" b="1" dirty="0" smtClean="0">
                  <a:solidFill>
                    <a:srgbClr val="FF0000"/>
                  </a:solidFill>
                </a:rPr>
                <a:t>3</a:t>
              </a:r>
              <a:endParaRPr lang="ru-RU" sz="1400" b="1" dirty="0">
                <a:solidFill>
                  <a:srgbClr val="FF0000"/>
                </a:solidFill>
              </a:endParaRP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4719289" y="3157227"/>
              <a:ext cx="234025" cy="307777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ru-RU" sz="1400" b="1" dirty="0" smtClean="0">
                  <a:solidFill>
                    <a:srgbClr val="FF0000"/>
                  </a:solidFill>
                </a:rPr>
                <a:t>4</a:t>
              </a:r>
              <a:endParaRPr lang="ru-RU" sz="1400" b="1" dirty="0">
                <a:solidFill>
                  <a:srgbClr val="FF0000"/>
                </a:solidFill>
              </a:endParaRP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2495551" y="3157227"/>
              <a:ext cx="234025" cy="307777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ru-RU" sz="1400" b="1" dirty="0" smtClean="0">
                  <a:solidFill>
                    <a:srgbClr val="FF0000"/>
                  </a:solidFill>
                </a:rPr>
                <a:t>5</a:t>
              </a:r>
              <a:endParaRPr lang="ru-RU" sz="1400" b="1" dirty="0">
                <a:solidFill>
                  <a:srgbClr val="FF0000"/>
                </a:solidFill>
              </a:endParaRP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1564684" y="3157227"/>
              <a:ext cx="234025" cy="307777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ru-RU" sz="1400" b="1" dirty="0">
                  <a:solidFill>
                    <a:srgbClr val="FF0000"/>
                  </a:solidFill>
                </a:rPr>
                <a:t>6</a:t>
              </a:r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7873894" y="3157227"/>
              <a:ext cx="234025" cy="307777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ru-RU" sz="1400" b="1" dirty="0" smtClean="0">
                  <a:solidFill>
                    <a:srgbClr val="FF0000"/>
                  </a:solidFill>
                </a:rPr>
                <a:t>7</a:t>
              </a:r>
              <a:endParaRPr lang="ru-RU" sz="1400" b="1" dirty="0">
                <a:solidFill>
                  <a:srgbClr val="FF0000"/>
                </a:solidFill>
              </a:endParaRP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7071006" y="3140968"/>
              <a:ext cx="234025" cy="307777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ru-RU" sz="1400" b="1" dirty="0" smtClean="0">
                  <a:solidFill>
                    <a:srgbClr val="FF0000"/>
                  </a:solidFill>
                </a:rPr>
                <a:t>8</a:t>
              </a:r>
              <a:endParaRPr lang="ru-RU" sz="1400" b="1" dirty="0">
                <a:solidFill>
                  <a:srgbClr val="FF0000"/>
                </a:solidFill>
              </a:endParaRPr>
            </a:p>
          </p:txBody>
        </p:sp>
      </p:grpSp>
      <p:sp>
        <p:nvSpPr>
          <p:cNvPr id="34" name="TextBox 33"/>
          <p:cNvSpPr txBox="1"/>
          <p:nvPr/>
        </p:nvSpPr>
        <p:spPr>
          <a:xfrm>
            <a:off x="334552" y="937655"/>
            <a:ext cx="782884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rgbClr val="330066"/>
                </a:solidFill>
              </a:rPr>
              <a:t>После подключения модуля к его функциям можно обращаться так же, </a:t>
            </a:r>
            <a:br>
              <a:rPr lang="ru-RU" dirty="0" smtClean="0">
                <a:solidFill>
                  <a:srgbClr val="330066"/>
                </a:solidFill>
              </a:rPr>
            </a:br>
            <a:r>
              <a:rPr lang="ru-RU" dirty="0" smtClean="0">
                <a:solidFill>
                  <a:srgbClr val="330066"/>
                </a:solidFill>
              </a:rPr>
              <a:t>как к встроенным. Например: </a:t>
            </a:r>
          </a:p>
        </p:txBody>
      </p:sp>
      <p:sp>
        <p:nvSpPr>
          <p:cNvPr id="35" name="Стрелка вправо 34"/>
          <p:cNvSpPr/>
          <p:nvPr/>
        </p:nvSpPr>
        <p:spPr>
          <a:xfrm>
            <a:off x="2537423" y="1939123"/>
            <a:ext cx="594417" cy="292388"/>
          </a:xfrm>
          <a:prstGeom prst="rightArrow">
            <a:avLst/>
          </a:prstGeom>
          <a:solidFill>
            <a:srgbClr val="00B0F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43744147"/>
      </p:ext>
    </p:extLst>
  </p:cSld>
  <p:clrMapOvr>
    <a:masterClrMapping/>
  </p:clrMapOvr>
  <p:transition spd="med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35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22"/>
          <p:cNvSpPr txBox="1">
            <a:spLocks noChangeArrowheads="1"/>
          </p:cNvSpPr>
          <p:nvPr/>
        </p:nvSpPr>
        <p:spPr bwMode="auto">
          <a:xfrm>
            <a:off x="395536" y="188640"/>
            <a:ext cx="7452828" cy="6926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9pPr>
          </a:lstStyle>
          <a:p>
            <a:pPr algn="ctr"/>
            <a:r>
              <a:rPr lang="ru-RU" sz="3200" dirty="0" smtClean="0">
                <a:solidFill>
                  <a:srgbClr val="330066"/>
                </a:solidFill>
              </a:rPr>
              <a:t>Стандартные </a:t>
            </a:r>
            <a:r>
              <a:rPr lang="ru-RU" sz="3200" dirty="0">
                <a:solidFill>
                  <a:srgbClr val="330066"/>
                </a:solidFill>
              </a:rPr>
              <a:t>функции</a:t>
            </a:r>
          </a:p>
        </p:txBody>
      </p:sp>
      <p:grpSp>
        <p:nvGrpSpPr>
          <p:cNvPr id="7" name="Группа 6"/>
          <p:cNvGrpSpPr/>
          <p:nvPr/>
        </p:nvGrpSpPr>
        <p:grpSpPr>
          <a:xfrm>
            <a:off x="334553" y="937655"/>
            <a:ext cx="4345460" cy="4409435"/>
            <a:chOff x="334553" y="937655"/>
            <a:chExt cx="4345460" cy="4409435"/>
          </a:xfrm>
        </p:grpSpPr>
        <p:sp>
          <p:nvSpPr>
            <p:cNvPr id="3" name="TextBox 2"/>
            <p:cNvSpPr txBox="1"/>
            <p:nvPr/>
          </p:nvSpPr>
          <p:spPr>
            <a:xfrm>
              <a:off x="334553" y="937655"/>
              <a:ext cx="434546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dirty="0" smtClean="0">
                  <a:solidFill>
                    <a:srgbClr val="330066"/>
                  </a:solidFill>
                </a:rPr>
                <a:t>Пример со стандартными функциями: </a:t>
              </a:r>
            </a:p>
          </p:txBody>
        </p:sp>
        <p:sp>
          <p:nvSpPr>
            <p:cNvPr id="4" name="Прямоугольник 3"/>
            <p:cNvSpPr/>
            <p:nvPr/>
          </p:nvSpPr>
          <p:spPr>
            <a:xfrm>
              <a:off x="397238" y="1376772"/>
              <a:ext cx="4068452" cy="3970318"/>
            </a:xfrm>
            <a:prstGeom prst="rect">
              <a:avLst/>
            </a:prstGeom>
            <a:ln w="12700">
              <a:solidFill>
                <a:schemeClr val="bg1">
                  <a:lumMod val="50000"/>
                </a:schemeClr>
              </a:solidFill>
              <a:prstDash val="lgDash"/>
            </a:ln>
          </p:spPr>
          <p:txBody>
            <a:bodyPr wrap="square">
              <a:spAutoFit/>
            </a:bodyPr>
            <a:lstStyle/>
            <a:p>
              <a:r>
                <a:rPr lang="ru-RU" dirty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# Стандартные функции</a:t>
              </a:r>
            </a:p>
            <a:p>
              <a:r>
                <a:rPr lang="en-US" dirty="0">
                  <a:latin typeface="Courier New" pitchFamily="49" charset="0"/>
                  <a:cs typeface="Courier New" pitchFamily="49" charset="0"/>
                </a:rPr>
                <a:t>a = </a:t>
              </a:r>
              <a:r>
                <a:rPr lang="en-US" dirty="0" smtClean="0">
                  <a:latin typeface="Courier New" pitchFamily="49" charset="0"/>
                  <a:cs typeface="Courier New" pitchFamily="49" charset="0"/>
                </a:rPr>
                <a:t>3.5</a:t>
              </a:r>
              <a:r>
                <a:rPr lang="ru-RU" dirty="0" smtClean="0">
                  <a:latin typeface="Courier New" pitchFamily="49" charset="0"/>
                  <a:cs typeface="Courier New" pitchFamily="49" charset="0"/>
                </a:rPr>
                <a:t>6</a:t>
              </a:r>
              <a:endParaRPr lang="en-US" dirty="0">
                <a:latin typeface="Courier New" pitchFamily="49" charset="0"/>
                <a:cs typeface="Courier New" pitchFamily="49" charset="0"/>
              </a:endParaRPr>
            </a:p>
            <a:p>
              <a:pPr lvl="0"/>
              <a:r>
                <a:rPr lang="en-US" dirty="0">
                  <a:solidFill>
                    <a:srgbClr val="330066">
                      <a:lumMod val="60000"/>
                      <a:lumOff val="40000"/>
                    </a:srgbClr>
                  </a:solidFill>
                  <a:latin typeface="Courier New" pitchFamily="49" charset="0"/>
                  <a:cs typeface="Courier New" pitchFamily="49" charset="0"/>
                </a:rPr>
                <a:t>print</a:t>
              </a:r>
              <a:r>
                <a:rPr lang="en-US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US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(a)</a:t>
              </a:r>
              <a:endParaRPr lang="en-US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endParaRPr>
            </a:p>
            <a:p>
              <a:r>
                <a:rPr lang="en-US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Courier New" pitchFamily="49" charset="0"/>
                  <a:cs typeface="Courier New" pitchFamily="49" charset="0"/>
                </a:rPr>
                <a:t>print</a:t>
              </a:r>
              <a:r>
                <a:rPr lang="en-US" dirty="0" smtClean="0"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US" dirty="0"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US" dirty="0">
                  <a:solidFill>
                    <a:schemeClr val="tx2">
                      <a:lumMod val="60000"/>
                      <a:lumOff val="40000"/>
                    </a:schemeClr>
                  </a:solidFill>
                  <a:latin typeface="Courier New" pitchFamily="49" charset="0"/>
                  <a:cs typeface="Courier New" pitchFamily="49" charset="0"/>
                </a:rPr>
                <a:t>round</a:t>
              </a:r>
              <a:r>
                <a:rPr lang="en-US" dirty="0">
                  <a:latin typeface="Courier New" pitchFamily="49" charset="0"/>
                  <a:cs typeface="Courier New" pitchFamily="49" charset="0"/>
                </a:rPr>
                <a:t>(a))</a:t>
              </a:r>
            </a:p>
            <a:p>
              <a:pPr lvl="0"/>
              <a:r>
                <a:rPr lang="en-US" dirty="0">
                  <a:solidFill>
                    <a:srgbClr val="330066">
                      <a:lumMod val="60000"/>
                      <a:lumOff val="40000"/>
                    </a:srgbClr>
                  </a:solidFill>
                  <a:latin typeface="Courier New" pitchFamily="49" charset="0"/>
                  <a:cs typeface="Courier New" pitchFamily="49" charset="0"/>
                </a:rPr>
                <a:t>print</a:t>
              </a:r>
              <a:r>
                <a:rPr lang="en-US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 (</a:t>
              </a:r>
              <a:r>
                <a:rPr lang="en-US" dirty="0" smtClean="0">
                  <a:solidFill>
                    <a:srgbClr val="330066">
                      <a:lumMod val="60000"/>
                      <a:lumOff val="40000"/>
                    </a:srgbClr>
                  </a:solidFill>
                  <a:latin typeface="Courier New" pitchFamily="49" charset="0"/>
                  <a:cs typeface="Courier New" pitchFamily="49" charset="0"/>
                </a:rPr>
                <a:t>round</a:t>
              </a:r>
              <a:r>
                <a:rPr lang="en-US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(a, 1))</a:t>
              </a:r>
              <a:endParaRPr lang="en-US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endParaRPr>
            </a:p>
            <a:p>
              <a:r>
                <a:rPr lang="en-US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Courier New" pitchFamily="49" charset="0"/>
                  <a:cs typeface="Courier New" pitchFamily="49" charset="0"/>
                </a:rPr>
                <a:t>print</a:t>
              </a:r>
              <a:r>
                <a:rPr lang="en-US" dirty="0" smtClean="0"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US" dirty="0"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US" dirty="0" err="1">
                  <a:solidFill>
                    <a:schemeClr val="tx2">
                      <a:lumMod val="60000"/>
                      <a:lumOff val="40000"/>
                    </a:schemeClr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US" dirty="0">
                  <a:latin typeface="Courier New" pitchFamily="49" charset="0"/>
                  <a:cs typeface="Courier New" pitchFamily="49" charset="0"/>
                </a:rPr>
                <a:t>(a))</a:t>
              </a:r>
            </a:p>
            <a:p>
              <a:r>
                <a:rPr lang="en-US" dirty="0">
                  <a:solidFill>
                    <a:srgbClr val="CC6600"/>
                  </a:solidFill>
                  <a:latin typeface="Courier New" pitchFamily="49" charset="0"/>
                  <a:cs typeface="Courier New" pitchFamily="49" charset="0"/>
                </a:rPr>
                <a:t>from</a:t>
              </a:r>
              <a:r>
                <a:rPr lang="en-US" dirty="0">
                  <a:latin typeface="Courier New" pitchFamily="49" charset="0"/>
                  <a:cs typeface="Courier New" pitchFamily="49" charset="0"/>
                </a:rPr>
                <a:t> math </a:t>
              </a:r>
              <a:r>
                <a:rPr lang="en-US" dirty="0">
                  <a:solidFill>
                    <a:srgbClr val="CC6600"/>
                  </a:solidFill>
                  <a:latin typeface="Courier New" pitchFamily="49" charset="0"/>
                  <a:cs typeface="Courier New" pitchFamily="49" charset="0"/>
                </a:rPr>
                <a:t>import</a:t>
              </a:r>
              <a:r>
                <a:rPr lang="en-US" dirty="0">
                  <a:latin typeface="Courier New" pitchFamily="49" charset="0"/>
                  <a:cs typeface="Courier New" pitchFamily="49" charset="0"/>
                </a:rPr>
                <a:t> *</a:t>
              </a:r>
            </a:p>
            <a:p>
              <a:r>
                <a:rPr lang="en-US" dirty="0">
                  <a:latin typeface="Courier New" pitchFamily="49" charset="0"/>
                  <a:cs typeface="Courier New" pitchFamily="49" charset="0"/>
                </a:rPr>
                <a:t>b = 16</a:t>
              </a:r>
            </a:p>
            <a:p>
              <a:r>
                <a:rPr lang="en-US" dirty="0">
                  <a:solidFill>
                    <a:schemeClr val="tx2">
                      <a:lumMod val="60000"/>
                      <a:lumOff val="40000"/>
                    </a:schemeClr>
                  </a:solidFill>
                  <a:latin typeface="Courier New" pitchFamily="49" charset="0"/>
                  <a:cs typeface="Courier New" pitchFamily="49" charset="0"/>
                </a:rPr>
                <a:t>print</a:t>
              </a:r>
              <a:r>
                <a:rPr lang="en-US" dirty="0">
                  <a:latin typeface="Courier New" pitchFamily="49" charset="0"/>
                  <a:cs typeface="Courier New" pitchFamily="49" charset="0"/>
                </a:rPr>
                <a:t> (</a:t>
              </a:r>
              <a:r>
                <a:rPr lang="en-US" dirty="0" err="1">
                  <a:latin typeface="Courier New" pitchFamily="49" charset="0"/>
                  <a:cs typeface="Courier New" pitchFamily="49" charset="0"/>
                </a:rPr>
                <a:t>sqrt</a:t>
              </a:r>
              <a:r>
                <a:rPr lang="en-US" dirty="0">
                  <a:latin typeface="Courier New" pitchFamily="49" charset="0"/>
                  <a:cs typeface="Courier New" pitchFamily="49" charset="0"/>
                </a:rPr>
                <a:t>(b))</a:t>
              </a:r>
            </a:p>
            <a:p>
              <a:r>
                <a:rPr lang="en-US" dirty="0">
                  <a:solidFill>
                    <a:srgbClr val="CC6600"/>
                  </a:solidFill>
                  <a:latin typeface="Courier New" pitchFamily="49" charset="0"/>
                  <a:cs typeface="Courier New" pitchFamily="49" charset="0"/>
                </a:rPr>
                <a:t>from</a:t>
              </a:r>
              <a:r>
                <a:rPr lang="en-US" dirty="0">
                  <a:latin typeface="Courier New" pitchFamily="49" charset="0"/>
                  <a:cs typeface="Courier New" pitchFamily="49" charset="0"/>
                </a:rPr>
                <a:t> random </a:t>
              </a:r>
              <a:r>
                <a:rPr lang="en-US" dirty="0">
                  <a:solidFill>
                    <a:srgbClr val="CC6600"/>
                  </a:solidFill>
                  <a:latin typeface="Courier New" pitchFamily="49" charset="0"/>
                  <a:cs typeface="Courier New" pitchFamily="49" charset="0"/>
                </a:rPr>
                <a:t>import</a:t>
              </a:r>
              <a:r>
                <a:rPr lang="en-US" dirty="0"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US" dirty="0" err="1">
                  <a:latin typeface="Courier New" pitchFamily="49" charset="0"/>
                  <a:cs typeface="Courier New" pitchFamily="49" charset="0"/>
                </a:rPr>
                <a:t>randint</a:t>
              </a:r>
              <a:endParaRPr lang="en-US" dirty="0">
                <a:latin typeface="Courier New" pitchFamily="49" charset="0"/>
                <a:cs typeface="Courier New" pitchFamily="49" charset="0"/>
              </a:endParaRPr>
            </a:p>
            <a:p>
              <a:r>
                <a:rPr lang="en-US" dirty="0">
                  <a:latin typeface="Courier New" pitchFamily="49" charset="0"/>
                  <a:cs typeface="Courier New" pitchFamily="49" charset="0"/>
                </a:rPr>
                <a:t>x = </a:t>
              </a:r>
              <a:r>
                <a:rPr lang="en-US" dirty="0" err="1">
                  <a:latin typeface="Courier New" pitchFamily="49" charset="0"/>
                  <a:cs typeface="Courier New" pitchFamily="49" charset="0"/>
                </a:rPr>
                <a:t>randint</a:t>
              </a:r>
              <a:r>
                <a:rPr lang="en-US" dirty="0">
                  <a:latin typeface="Courier New" pitchFamily="49" charset="0"/>
                  <a:cs typeface="Courier New" pitchFamily="49" charset="0"/>
                </a:rPr>
                <a:t>(1, 10)</a:t>
              </a:r>
            </a:p>
            <a:p>
              <a:r>
                <a:rPr lang="en-US" dirty="0">
                  <a:latin typeface="Courier New" pitchFamily="49" charset="0"/>
                  <a:cs typeface="Courier New" pitchFamily="49" charset="0"/>
                </a:rPr>
                <a:t>y = </a:t>
              </a:r>
              <a:r>
                <a:rPr lang="en-US" dirty="0" err="1">
                  <a:latin typeface="Courier New" pitchFamily="49" charset="0"/>
                  <a:cs typeface="Courier New" pitchFamily="49" charset="0"/>
                </a:rPr>
                <a:t>randint</a:t>
              </a:r>
              <a:r>
                <a:rPr lang="en-US" dirty="0">
                  <a:latin typeface="Courier New" pitchFamily="49" charset="0"/>
                  <a:cs typeface="Courier New" pitchFamily="49" charset="0"/>
                </a:rPr>
                <a:t>(1, 10)</a:t>
              </a:r>
            </a:p>
            <a:p>
              <a:r>
                <a:rPr lang="en-US" dirty="0">
                  <a:latin typeface="Courier New" pitchFamily="49" charset="0"/>
                  <a:cs typeface="Courier New" pitchFamily="49" charset="0"/>
                </a:rPr>
                <a:t>z = </a:t>
              </a:r>
              <a:r>
                <a:rPr lang="en-US" dirty="0" err="1">
                  <a:latin typeface="Courier New" pitchFamily="49" charset="0"/>
                  <a:cs typeface="Courier New" pitchFamily="49" charset="0"/>
                </a:rPr>
                <a:t>randint</a:t>
              </a:r>
              <a:r>
                <a:rPr lang="en-US" dirty="0">
                  <a:latin typeface="Courier New" pitchFamily="49" charset="0"/>
                  <a:cs typeface="Courier New" pitchFamily="49" charset="0"/>
                </a:rPr>
                <a:t>(1, 10)</a:t>
              </a:r>
            </a:p>
            <a:p>
              <a:r>
                <a:rPr lang="en-US" dirty="0">
                  <a:solidFill>
                    <a:schemeClr val="tx2">
                      <a:lumMod val="60000"/>
                      <a:lumOff val="40000"/>
                    </a:schemeClr>
                  </a:solidFill>
                  <a:latin typeface="Courier New" pitchFamily="49" charset="0"/>
                  <a:cs typeface="Courier New" pitchFamily="49" charset="0"/>
                </a:rPr>
                <a:t>print</a:t>
              </a:r>
              <a:r>
                <a:rPr lang="en-US" dirty="0">
                  <a:latin typeface="Courier New" pitchFamily="49" charset="0"/>
                  <a:cs typeface="Courier New" pitchFamily="49" charset="0"/>
                </a:rPr>
                <a:t> (x, y, z)</a:t>
              </a:r>
              <a:endParaRPr lang="ru-RU" dirty="0">
                <a:latin typeface="Courier New" pitchFamily="49" charset="0"/>
                <a:cs typeface="Courier New" pitchFamily="49" charset="0"/>
              </a:endParaRPr>
            </a:p>
          </p:txBody>
        </p:sp>
      </p:grpSp>
      <p:grpSp>
        <p:nvGrpSpPr>
          <p:cNvPr id="8" name="Группа 7"/>
          <p:cNvGrpSpPr/>
          <p:nvPr/>
        </p:nvGrpSpPr>
        <p:grpSpPr>
          <a:xfrm>
            <a:off x="5544108" y="1451581"/>
            <a:ext cx="2520280" cy="2193443"/>
            <a:chOff x="5544108" y="937655"/>
            <a:chExt cx="2520280" cy="2193443"/>
          </a:xfrm>
        </p:grpSpPr>
        <p:sp>
          <p:nvSpPr>
            <p:cNvPr id="5" name="Прямоугольник 4"/>
            <p:cNvSpPr/>
            <p:nvPr/>
          </p:nvSpPr>
          <p:spPr>
            <a:xfrm>
              <a:off x="5544108" y="1376772"/>
              <a:ext cx="2520280" cy="1754326"/>
            </a:xfrm>
            <a:prstGeom prst="rect">
              <a:avLst/>
            </a:prstGeom>
            <a:ln w="12700">
              <a:solidFill>
                <a:schemeClr val="bg1">
                  <a:lumMod val="50000"/>
                </a:schemeClr>
              </a:solidFill>
              <a:prstDash val="lgDash"/>
            </a:ln>
          </p:spPr>
          <p:txBody>
            <a:bodyPr wrap="square">
              <a:spAutoFit/>
            </a:bodyPr>
            <a:lstStyle/>
            <a:p>
              <a:r>
                <a:rPr lang="ru-RU" dirty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3.56</a:t>
              </a:r>
            </a:p>
            <a:p>
              <a:r>
                <a:rPr lang="ru-RU" dirty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4</a:t>
              </a:r>
            </a:p>
            <a:p>
              <a:r>
                <a:rPr lang="ru-RU" dirty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3.6</a:t>
              </a:r>
            </a:p>
            <a:p>
              <a:r>
                <a:rPr lang="ru-RU" dirty="0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3</a:t>
              </a:r>
            </a:p>
            <a:p>
              <a:r>
                <a:rPr lang="ru-RU" dirty="0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4.0</a:t>
              </a:r>
              <a:endParaRPr lang="ru-RU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endParaRPr>
            </a:p>
            <a:p>
              <a:r>
                <a:rPr lang="ru-RU" dirty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2 10 8</a:t>
              </a: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5544108" y="937655"/>
              <a:ext cx="135763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dirty="0" smtClean="0">
                  <a:solidFill>
                    <a:srgbClr val="330066"/>
                  </a:solidFill>
                </a:rPr>
                <a:t>На экране: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448089022"/>
      </p:ext>
    </p:extLst>
  </p:cSld>
  <p:clrMapOvr>
    <a:masterClrMapping/>
  </p:clrMapOvr>
  <p:transition spd="med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3"/>
          <p:cNvSpPr txBox="1">
            <a:spLocks noChangeArrowheads="1"/>
          </p:cNvSpPr>
          <p:nvPr/>
        </p:nvSpPr>
        <p:spPr bwMode="auto">
          <a:xfrm>
            <a:off x="160432" y="539388"/>
            <a:ext cx="7795944" cy="369332"/>
          </a:xfrm>
          <a:prstGeom prst="rect">
            <a:avLst/>
          </a:prstGeom>
          <a:solidFill>
            <a:srgbClr val="F4EE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sz="1800" dirty="0">
                <a:solidFill>
                  <a:schemeClr val="tx2"/>
                </a:solidFill>
                <a:latin typeface="Arial" charset="0"/>
              </a:rPr>
              <a:t>Составить программу, меняющую местами значения двух </a:t>
            </a:r>
            <a:r>
              <a:rPr lang="ru-RU" sz="1800" dirty="0" smtClean="0">
                <a:solidFill>
                  <a:schemeClr val="tx2"/>
                </a:solidFill>
                <a:latin typeface="Arial" charset="0"/>
              </a:rPr>
              <a:t>переменных</a:t>
            </a:r>
            <a:endParaRPr lang="ru-RU" sz="1800" dirty="0">
              <a:solidFill>
                <a:schemeClr val="tx2"/>
              </a:solidFill>
              <a:latin typeface="Arial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67207" y="1635765"/>
            <a:ext cx="4304793" cy="2585323"/>
          </a:xfrm>
          <a:prstGeom prst="rect">
            <a:avLst/>
          </a:prstGeom>
          <a:ln w="12700">
            <a:solidFill>
              <a:schemeClr val="bg1">
                <a:lumMod val="50000"/>
              </a:schemeClr>
            </a:solidFill>
            <a:prstDash val="lgDash"/>
          </a:ln>
        </p:spPr>
        <p:txBody>
          <a:bodyPr wrap="square">
            <a:spAutoFit/>
          </a:bodyPr>
          <a:lstStyle/>
          <a:p>
            <a:r>
              <a:rPr lang="ru-RU" dirty="0">
                <a:solidFill>
                  <a:srgbClr val="FF0000"/>
                </a:solidFill>
                <a:latin typeface="Courier New"/>
              </a:rPr>
              <a:t># Обмен значений переменных</a:t>
            </a:r>
          </a:p>
          <a:p>
            <a:r>
              <a:rPr lang="ru-RU" dirty="0">
                <a:solidFill>
                  <a:srgbClr val="FF0000"/>
                </a:solidFill>
                <a:latin typeface="Courier New"/>
              </a:rPr>
              <a:t># Классическое решение</a:t>
            </a:r>
          </a:p>
          <a:p>
            <a:r>
              <a:rPr lang="en-US" dirty="0">
                <a:solidFill>
                  <a:srgbClr val="000000"/>
                </a:solidFill>
                <a:latin typeface="Courier New"/>
              </a:rPr>
              <a:t>a = </a:t>
            </a:r>
            <a:r>
              <a:rPr lang="en-US" dirty="0" err="1">
                <a:solidFill>
                  <a:schemeClr val="tx2">
                    <a:lumMod val="60000"/>
                    <a:lumOff val="40000"/>
                  </a:schemeClr>
                </a:solidFill>
                <a:latin typeface="Courier New"/>
              </a:rPr>
              <a:t>int</a:t>
            </a:r>
            <a:r>
              <a:rPr lang="en-US" dirty="0">
                <a:solidFill>
                  <a:srgbClr val="000000"/>
                </a:solidFill>
                <a:latin typeface="Courier New"/>
              </a:rPr>
              <a:t>(</a:t>
            </a:r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  <a:latin typeface="Courier New"/>
              </a:rPr>
              <a:t>input</a:t>
            </a:r>
            <a:r>
              <a:rPr lang="en-US" dirty="0">
                <a:solidFill>
                  <a:srgbClr val="000000"/>
                </a:solidFill>
                <a:latin typeface="Courier New"/>
              </a:rPr>
              <a:t>(</a:t>
            </a:r>
            <a:r>
              <a:rPr lang="en-US" dirty="0">
                <a:solidFill>
                  <a:srgbClr val="008000"/>
                </a:solidFill>
                <a:latin typeface="Courier New"/>
              </a:rPr>
              <a:t>"a</a:t>
            </a:r>
            <a:r>
              <a:rPr lang="en-US" dirty="0" smtClean="0">
                <a:solidFill>
                  <a:srgbClr val="008000"/>
                </a:solidFill>
                <a:latin typeface="Courier New"/>
              </a:rPr>
              <a:t>=</a:t>
            </a:r>
            <a:r>
              <a:rPr lang="ru-RU" dirty="0" smtClean="0">
                <a:solidFill>
                  <a:srgbClr val="008000"/>
                </a:solidFill>
                <a:latin typeface="Courier New"/>
              </a:rPr>
              <a:t> </a:t>
            </a:r>
            <a:r>
              <a:rPr lang="en-US" dirty="0" smtClean="0">
                <a:solidFill>
                  <a:srgbClr val="008000"/>
                </a:solidFill>
                <a:latin typeface="Courier New"/>
              </a:rPr>
              <a:t>"</a:t>
            </a:r>
            <a:r>
              <a:rPr lang="en-US" dirty="0" smtClean="0">
                <a:solidFill>
                  <a:srgbClr val="000000"/>
                </a:solidFill>
                <a:latin typeface="Courier New"/>
              </a:rPr>
              <a:t>))</a:t>
            </a:r>
            <a:endParaRPr lang="en-US" dirty="0">
              <a:solidFill>
                <a:srgbClr val="000000"/>
              </a:solidFill>
              <a:latin typeface="Courier New"/>
            </a:endParaRPr>
          </a:p>
          <a:p>
            <a:r>
              <a:rPr lang="en-US" dirty="0">
                <a:solidFill>
                  <a:srgbClr val="000000"/>
                </a:solidFill>
                <a:latin typeface="Courier New"/>
              </a:rPr>
              <a:t>b = </a:t>
            </a:r>
            <a:r>
              <a:rPr lang="en-US" dirty="0" err="1">
                <a:solidFill>
                  <a:schemeClr val="tx2">
                    <a:lumMod val="60000"/>
                    <a:lumOff val="40000"/>
                  </a:schemeClr>
                </a:solidFill>
                <a:latin typeface="Courier New"/>
              </a:rPr>
              <a:t>int</a:t>
            </a:r>
            <a:r>
              <a:rPr lang="en-US" dirty="0">
                <a:solidFill>
                  <a:srgbClr val="000000"/>
                </a:solidFill>
                <a:latin typeface="Courier New"/>
              </a:rPr>
              <a:t>(</a:t>
            </a:r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  <a:latin typeface="Courier New"/>
              </a:rPr>
              <a:t>input</a:t>
            </a:r>
            <a:r>
              <a:rPr lang="en-US" dirty="0">
                <a:solidFill>
                  <a:srgbClr val="000000"/>
                </a:solidFill>
                <a:latin typeface="Courier New"/>
              </a:rPr>
              <a:t>(</a:t>
            </a:r>
            <a:r>
              <a:rPr lang="en-US" dirty="0">
                <a:solidFill>
                  <a:srgbClr val="008000"/>
                </a:solidFill>
                <a:latin typeface="Courier New"/>
              </a:rPr>
              <a:t>"b</a:t>
            </a:r>
            <a:r>
              <a:rPr lang="en-US" dirty="0" smtClean="0">
                <a:solidFill>
                  <a:srgbClr val="008000"/>
                </a:solidFill>
                <a:latin typeface="Courier New"/>
              </a:rPr>
              <a:t>=</a:t>
            </a:r>
            <a:r>
              <a:rPr lang="ru-RU" dirty="0" smtClean="0">
                <a:solidFill>
                  <a:srgbClr val="008000"/>
                </a:solidFill>
                <a:latin typeface="Courier New"/>
              </a:rPr>
              <a:t> </a:t>
            </a:r>
            <a:r>
              <a:rPr lang="en-US" dirty="0" smtClean="0">
                <a:solidFill>
                  <a:srgbClr val="008000"/>
                </a:solidFill>
                <a:latin typeface="Courier New"/>
              </a:rPr>
              <a:t>"</a:t>
            </a:r>
            <a:r>
              <a:rPr lang="en-US" dirty="0" smtClean="0">
                <a:solidFill>
                  <a:srgbClr val="000000"/>
                </a:solidFill>
                <a:latin typeface="Courier New"/>
              </a:rPr>
              <a:t>))</a:t>
            </a:r>
            <a:endParaRPr lang="en-US" dirty="0">
              <a:solidFill>
                <a:srgbClr val="000000"/>
              </a:solidFill>
              <a:latin typeface="Courier New"/>
            </a:endParaRPr>
          </a:p>
          <a:p>
            <a:r>
              <a:rPr lang="en-US" dirty="0">
                <a:solidFill>
                  <a:srgbClr val="000000"/>
                </a:solidFill>
                <a:latin typeface="Courier New"/>
              </a:rPr>
              <a:t>t = a   </a:t>
            </a:r>
            <a:r>
              <a:rPr lang="en-US" dirty="0">
                <a:solidFill>
                  <a:srgbClr val="FF0000"/>
                </a:solidFill>
                <a:latin typeface="Courier New"/>
              </a:rPr>
              <a:t># </a:t>
            </a:r>
            <a:r>
              <a:rPr lang="ru-RU" dirty="0">
                <a:solidFill>
                  <a:srgbClr val="FF0000"/>
                </a:solidFill>
                <a:latin typeface="Courier New"/>
              </a:rPr>
              <a:t>временная переменная</a:t>
            </a:r>
          </a:p>
          <a:p>
            <a:r>
              <a:rPr lang="en-US" dirty="0">
                <a:solidFill>
                  <a:srgbClr val="000000"/>
                </a:solidFill>
                <a:latin typeface="Courier New"/>
              </a:rPr>
              <a:t>a = b</a:t>
            </a:r>
          </a:p>
          <a:p>
            <a:r>
              <a:rPr lang="en-US" dirty="0">
                <a:solidFill>
                  <a:srgbClr val="000000"/>
                </a:solidFill>
                <a:latin typeface="Courier New"/>
              </a:rPr>
              <a:t>b = t</a:t>
            </a:r>
          </a:p>
          <a:p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  <a:latin typeface="Courier New"/>
              </a:rPr>
              <a:t>print</a:t>
            </a:r>
            <a:r>
              <a:rPr lang="en-US" dirty="0">
                <a:solidFill>
                  <a:srgbClr val="000000"/>
                </a:solidFill>
                <a:latin typeface="Courier New"/>
              </a:rPr>
              <a:t> (</a:t>
            </a:r>
            <a:r>
              <a:rPr lang="en-US" dirty="0">
                <a:solidFill>
                  <a:srgbClr val="008000"/>
                </a:solidFill>
                <a:latin typeface="Courier New"/>
              </a:rPr>
              <a:t>"a="</a:t>
            </a:r>
            <a:r>
              <a:rPr lang="en-US" dirty="0">
                <a:solidFill>
                  <a:srgbClr val="000000"/>
                </a:solidFill>
                <a:latin typeface="Courier New"/>
              </a:rPr>
              <a:t>, a)</a:t>
            </a:r>
          </a:p>
          <a:p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  <a:latin typeface="Courier New"/>
              </a:rPr>
              <a:t>print</a:t>
            </a:r>
            <a:r>
              <a:rPr lang="en-US" dirty="0">
                <a:solidFill>
                  <a:srgbClr val="000000"/>
                </a:solidFill>
                <a:latin typeface="Courier New"/>
              </a:rPr>
              <a:t> (</a:t>
            </a:r>
            <a:r>
              <a:rPr lang="en-US" dirty="0">
                <a:solidFill>
                  <a:srgbClr val="008000"/>
                </a:solidFill>
                <a:latin typeface="Courier New"/>
              </a:rPr>
              <a:t>"b="</a:t>
            </a:r>
            <a:r>
              <a:rPr lang="en-US" dirty="0">
                <a:solidFill>
                  <a:srgbClr val="000000"/>
                </a:solidFill>
                <a:latin typeface="Courier New"/>
              </a:rPr>
              <a:t>, b)</a:t>
            </a:r>
            <a:endParaRPr lang="ru-RU" dirty="0"/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215900" y="116632"/>
            <a:ext cx="7543800" cy="428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/>
          <a:p>
            <a:r>
              <a:rPr lang="ru-RU" sz="2400" b="1" dirty="0">
                <a:solidFill>
                  <a:schemeClr val="tx2"/>
                </a:solidFill>
              </a:rPr>
              <a:t>Задача</a:t>
            </a:r>
            <a:r>
              <a:rPr lang="en-US" sz="2400" b="1" dirty="0">
                <a:solidFill>
                  <a:schemeClr val="tx2"/>
                </a:solidFill>
              </a:rPr>
              <a:t> </a:t>
            </a:r>
            <a:r>
              <a:rPr lang="ru-RU" sz="2400" b="1" dirty="0" smtClean="0">
                <a:solidFill>
                  <a:schemeClr val="tx2"/>
                </a:solidFill>
              </a:rPr>
              <a:t>1</a:t>
            </a:r>
            <a:endParaRPr lang="ru-RU" sz="2400" b="1" dirty="0">
              <a:solidFill>
                <a:schemeClr val="tx2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847447" y="1635764"/>
            <a:ext cx="3980757" cy="2585323"/>
          </a:xfrm>
          <a:prstGeom prst="rect">
            <a:avLst/>
          </a:prstGeom>
          <a:ln w="12700">
            <a:solidFill>
              <a:schemeClr val="bg1">
                <a:lumMod val="50000"/>
              </a:schemeClr>
            </a:solidFill>
            <a:prstDash val="lgDash"/>
          </a:ln>
        </p:spPr>
        <p:txBody>
          <a:bodyPr wrap="square">
            <a:spAutoFit/>
          </a:bodyPr>
          <a:lstStyle/>
          <a:p>
            <a:r>
              <a:rPr lang="ru-RU" dirty="0">
                <a:solidFill>
                  <a:srgbClr val="FF0000"/>
                </a:solidFill>
                <a:latin typeface="Courier New"/>
              </a:rPr>
              <a:t># Обмен значений переменных</a:t>
            </a:r>
          </a:p>
          <a:p>
            <a:r>
              <a:rPr lang="ru-RU" dirty="0">
                <a:solidFill>
                  <a:srgbClr val="FF0000"/>
                </a:solidFill>
                <a:latin typeface="Courier New"/>
              </a:rPr>
              <a:t># Возможности языка </a:t>
            </a:r>
            <a:r>
              <a:rPr lang="en-US" dirty="0">
                <a:solidFill>
                  <a:srgbClr val="FF0000"/>
                </a:solidFill>
                <a:latin typeface="Courier New"/>
              </a:rPr>
              <a:t>Python</a:t>
            </a:r>
          </a:p>
          <a:p>
            <a:r>
              <a:rPr lang="en-US" dirty="0">
                <a:solidFill>
                  <a:srgbClr val="000000"/>
                </a:solidFill>
                <a:latin typeface="Courier New"/>
              </a:rPr>
              <a:t>a = </a:t>
            </a:r>
            <a:r>
              <a:rPr lang="en-US" dirty="0" err="1">
                <a:solidFill>
                  <a:schemeClr val="tx2">
                    <a:lumMod val="60000"/>
                    <a:lumOff val="40000"/>
                  </a:schemeClr>
                </a:solidFill>
                <a:latin typeface="Courier New"/>
              </a:rPr>
              <a:t>int</a:t>
            </a:r>
            <a:r>
              <a:rPr lang="en-US" dirty="0">
                <a:solidFill>
                  <a:srgbClr val="000000"/>
                </a:solidFill>
                <a:latin typeface="Courier New"/>
              </a:rPr>
              <a:t>(</a:t>
            </a:r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  <a:latin typeface="Courier New"/>
              </a:rPr>
              <a:t>input</a:t>
            </a:r>
            <a:r>
              <a:rPr lang="en-US" dirty="0">
                <a:solidFill>
                  <a:srgbClr val="000000"/>
                </a:solidFill>
                <a:latin typeface="Courier New"/>
              </a:rPr>
              <a:t>(</a:t>
            </a:r>
            <a:r>
              <a:rPr lang="en-US" dirty="0">
                <a:solidFill>
                  <a:srgbClr val="008000"/>
                </a:solidFill>
                <a:latin typeface="Courier New"/>
              </a:rPr>
              <a:t>"a</a:t>
            </a:r>
            <a:r>
              <a:rPr lang="en-US" dirty="0" smtClean="0">
                <a:solidFill>
                  <a:srgbClr val="008000"/>
                </a:solidFill>
                <a:latin typeface="Courier New"/>
              </a:rPr>
              <a:t>=</a:t>
            </a:r>
            <a:r>
              <a:rPr lang="ru-RU" dirty="0" smtClean="0">
                <a:solidFill>
                  <a:srgbClr val="008000"/>
                </a:solidFill>
                <a:latin typeface="Courier New"/>
              </a:rPr>
              <a:t> </a:t>
            </a:r>
            <a:r>
              <a:rPr lang="en-US" dirty="0" smtClean="0">
                <a:solidFill>
                  <a:srgbClr val="008000"/>
                </a:solidFill>
                <a:latin typeface="Courier New"/>
              </a:rPr>
              <a:t>"</a:t>
            </a:r>
            <a:r>
              <a:rPr lang="en-US" dirty="0" smtClean="0">
                <a:solidFill>
                  <a:srgbClr val="000000"/>
                </a:solidFill>
                <a:latin typeface="Courier New"/>
              </a:rPr>
              <a:t>))</a:t>
            </a:r>
            <a:endParaRPr lang="en-US" dirty="0">
              <a:solidFill>
                <a:srgbClr val="000000"/>
              </a:solidFill>
              <a:latin typeface="Courier New"/>
            </a:endParaRPr>
          </a:p>
          <a:p>
            <a:r>
              <a:rPr lang="en-US" dirty="0">
                <a:solidFill>
                  <a:srgbClr val="000000"/>
                </a:solidFill>
                <a:latin typeface="Courier New"/>
              </a:rPr>
              <a:t>b = </a:t>
            </a:r>
            <a:r>
              <a:rPr lang="en-US" dirty="0" err="1">
                <a:solidFill>
                  <a:schemeClr val="tx2">
                    <a:lumMod val="60000"/>
                    <a:lumOff val="40000"/>
                  </a:schemeClr>
                </a:solidFill>
                <a:latin typeface="Courier New"/>
              </a:rPr>
              <a:t>int</a:t>
            </a:r>
            <a:r>
              <a:rPr lang="en-US" dirty="0">
                <a:solidFill>
                  <a:srgbClr val="000000"/>
                </a:solidFill>
                <a:latin typeface="Courier New"/>
              </a:rPr>
              <a:t>(</a:t>
            </a:r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  <a:latin typeface="Courier New"/>
              </a:rPr>
              <a:t>input</a:t>
            </a:r>
            <a:r>
              <a:rPr lang="en-US" dirty="0">
                <a:solidFill>
                  <a:srgbClr val="000000"/>
                </a:solidFill>
                <a:latin typeface="Courier New"/>
              </a:rPr>
              <a:t>(</a:t>
            </a:r>
            <a:r>
              <a:rPr lang="en-US" dirty="0">
                <a:solidFill>
                  <a:srgbClr val="008000"/>
                </a:solidFill>
                <a:latin typeface="Courier New"/>
              </a:rPr>
              <a:t>"b</a:t>
            </a:r>
            <a:r>
              <a:rPr lang="en-US" dirty="0" smtClean="0">
                <a:solidFill>
                  <a:srgbClr val="008000"/>
                </a:solidFill>
                <a:latin typeface="Courier New"/>
              </a:rPr>
              <a:t>=</a:t>
            </a:r>
            <a:r>
              <a:rPr lang="ru-RU" dirty="0" smtClean="0">
                <a:solidFill>
                  <a:srgbClr val="008000"/>
                </a:solidFill>
                <a:latin typeface="Courier New"/>
              </a:rPr>
              <a:t> </a:t>
            </a:r>
            <a:r>
              <a:rPr lang="en-US" dirty="0" smtClean="0">
                <a:solidFill>
                  <a:srgbClr val="008000"/>
                </a:solidFill>
                <a:latin typeface="Courier New"/>
              </a:rPr>
              <a:t>"</a:t>
            </a:r>
            <a:r>
              <a:rPr lang="en-US" dirty="0" smtClean="0">
                <a:solidFill>
                  <a:srgbClr val="000000"/>
                </a:solidFill>
                <a:latin typeface="Courier New"/>
              </a:rPr>
              <a:t>))</a:t>
            </a:r>
            <a:endParaRPr lang="en-US" dirty="0">
              <a:solidFill>
                <a:srgbClr val="000000"/>
              </a:solidFill>
              <a:latin typeface="Courier New"/>
            </a:endParaRPr>
          </a:p>
          <a:p>
            <a:r>
              <a:rPr lang="en-US" dirty="0">
                <a:solidFill>
                  <a:srgbClr val="000000"/>
                </a:solidFill>
                <a:latin typeface="Courier New"/>
              </a:rPr>
              <a:t>a, b = b, a</a:t>
            </a:r>
          </a:p>
          <a:p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  <a:latin typeface="Courier New"/>
              </a:rPr>
              <a:t>print</a:t>
            </a:r>
            <a:r>
              <a:rPr lang="en-US" dirty="0">
                <a:solidFill>
                  <a:srgbClr val="000000"/>
                </a:solidFill>
                <a:latin typeface="Courier New"/>
              </a:rPr>
              <a:t> (</a:t>
            </a:r>
            <a:r>
              <a:rPr lang="en-US" dirty="0">
                <a:solidFill>
                  <a:srgbClr val="008000"/>
                </a:solidFill>
                <a:latin typeface="Courier New"/>
              </a:rPr>
              <a:t>"a="</a:t>
            </a:r>
            <a:r>
              <a:rPr lang="en-US" dirty="0">
                <a:solidFill>
                  <a:srgbClr val="000000"/>
                </a:solidFill>
                <a:latin typeface="Courier New"/>
              </a:rPr>
              <a:t>, a)</a:t>
            </a:r>
          </a:p>
          <a:p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  <a:latin typeface="Courier New"/>
              </a:rPr>
              <a:t>print</a:t>
            </a:r>
            <a:r>
              <a:rPr lang="en-US" dirty="0">
                <a:solidFill>
                  <a:srgbClr val="000000"/>
                </a:solidFill>
                <a:latin typeface="Courier New"/>
              </a:rPr>
              <a:t> (</a:t>
            </a:r>
            <a:r>
              <a:rPr lang="en-US" dirty="0">
                <a:solidFill>
                  <a:srgbClr val="008000"/>
                </a:solidFill>
                <a:latin typeface="Courier New"/>
              </a:rPr>
              <a:t>"b="</a:t>
            </a:r>
            <a:r>
              <a:rPr lang="en-US" dirty="0">
                <a:solidFill>
                  <a:srgbClr val="000000"/>
                </a:solidFill>
                <a:latin typeface="Courier New"/>
              </a:rPr>
              <a:t>, b</a:t>
            </a:r>
            <a:r>
              <a:rPr lang="en-US" dirty="0" smtClean="0">
                <a:solidFill>
                  <a:srgbClr val="000000"/>
                </a:solidFill>
                <a:latin typeface="Courier New"/>
              </a:rPr>
              <a:t>)</a:t>
            </a:r>
            <a:endParaRPr lang="ru-RU" dirty="0" smtClean="0">
              <a:solidFill>
                <a:srgbClr val="000000"/>
              </a:solidFill>
              <a:latin typeface="Courier New"/>
            </a:endParaRPr>
          </a:p>
          <a:p>
            <a:endParaRPr lang="ru-RU" dirty="0">
              <a:solidFill>
                <a:srgbClr val="000000"/>
              </a:solidFill>
              <a:latin typeface="Courier New"/>
            </a:endParaRPr>
          </a:p>
          <a:p>
            <a:endParaRPr lang="ru-RU" dirty="0"/>
          </a:p>
        </p:txBody>
      </p:sp>
      <p:grpSp>
        <p:nvGrpSpPr>
          <p:cNvPr id="5" name="Группа 4"/>
          <p:cNvGrpSpPr/>
          <p:nvPr/>
        </p:nvGrpSpPr>
        <p:grpSpPr>
          <a:xfrm>
            <a:off x="3563888" y="4351798"/>
            <a:ext cx="2420404" cy="1584206"/>
            <a:chOff x="3563888" y="4351798"/>
            <a:chExt cx="2420404" cy="1584206"/>
          </a:xfrm>
        </p:grpSpPr>
        <p:sp>
          <p:nvSpPr>
            <p:cNvPr id="3" name="Прямоугольник 2"/>
            <p:cNvSpPr/>
            <p:nvPr/>
          </p:nvSpPr>
          <p:spPr>
            <a:xfrm>
              <a:off x="3563888" y="4735675"/>
              <a:ext cx="2420404" cy="1200329"/>
            </a:xfrm>
            <a:prstGeom prst="rect">
              <a:avLst/>
            </a:prstGeom>
            <a:ln w="12700">
              <a:solidFill>
                <a:schemeClr val="bg1">
                  <a:lumMod val="50000"/>
                </a:schemeClr>
              </a:solidFill>
              <a:prstDash val="lgDash"/>
            </a:ln>
          </p:spPr>
          <p:txBody>
            <a:bodyPr wrap="square">
              <a:spAutoFit/>
            </a:bodyPr>
            <a:lstStyle/>
            <a:p>
              <a:r>
                <a:rPr lang="pt-BR" dirty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a</a:t>
              </a:r>
              <a:r>
                <a:rPr lang="pt-BR" dirty="0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=</a:t>
              </a:r>
              <a:r>
                <a:rPr lang="ru-RU" dirty="0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pt-BR" dirty="0" smtClean="0">
                  <a:latin typeface="Courier New" pitchFamily="49" charset="0"/>
                  <a:cs typeface="Courier New" pitchFamily="49" charset="0"/>
                </a:rPr>
                <a:t>2</a:t>
              </a:r>
              <a:endParaRPr lang="pt-BR" dirty="0">
                <a:latin typeface="Courier New" pitchFamily="49" charset="0"/>
                <a:cs typeface="Courier New" pitchFamily="49" charset="0"/>
              </a:endParaRPr>
            </a:p>
            <a:p>
              <a:r>
                <a:rPr lang="pt-BR" dirty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b</a:t>
              </a:r>
              <a:r>
                <a:rPr lang="pt-BR" dirty="0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=</a:t>
              </a:r>
              <a:r>
                <a:rPr lang="ru-RU" dirty="0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pt-BR" dirty="0" smtClean="0">
                  <a:latin typeface="Courier New" pitchFamily="49" charset="0"/>
                  <a:cs typeface="Courier New" pitchFamily="49" charset="0"/>
                </a:rPr>
                <a:t>5</a:t>
              </a:r>
              <a:endParaRPr lang="pt-BR" dirty="0">
                <a:latin typeface="Courier New" pitchFamily="49" charset="0"/>
                <a:cs typeface="Courier New" pitchFamily="49" charset="0"/>
              </a:endParaRPr>
            </a:p>
            <a:p>
              <a:r>
                <a:rPr lang="pt-BR" dirty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a= 5</a:t>
              </a:r>
            </a:p>
            <a:p>
              <a:r>
                <a:rPr lang="pt-BR" dirty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b= 2</a:t>
              </a:r>
              <a:endParaRPr lang="ru-RU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4095272" y="4351798"/>
              <a:ext cx="135763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dirty="0" smtClean="0">
                  <a:solidFill>
                    <a:srgbClr val="330066"/>
                  </a:solidFill>
                </a:rPr>
                <a:t>На экране: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028903568"/>
      </p:ext>
    </p:extLst>
  </p:cSld>
  <p:clrMapOvr>
    <a:masterClrMapping/>
  </p:clrMapOvr>
  <p:transition spd="med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7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15516" y="1923797"/>
            <a:ext cx="8028892" cy="2585323"/>
          </a:xfrm>
          <a:prstGeom prst="rect">
            <a:avLst/>
          </a:prstGeom>
          <a:solidFill>
            <a:schemeClr val="bg1"/>
          </a:solidFill>
          <a:ln w="12700">
            <a:solidFill>
              <a:schemeClr val="bg1">
                <a:lumMod val="50000"/>
              </a:schemeClr>
            </a:solidFill>
            <a:prstDash val="lgDash"/>
          </a:ln>
        </p:spPr>
        <p:txBody>
          <a:bodyPr wrap="square">
            <a:spAutoFit/>
          </a:bodyPr>
          <a:lstStyle/>
          <a:p>
            <a:r>
              <a:rPr lang="ru-RU" dirty="0">
                <a:solidFill>
                  <a:srgbClr val="FF0000"/>
                </a:solidFill>
                <a:latin typeface="Courier New"/>
              </a:rPr>
              <a:t># Площадь треугольника</a:t>
            </a:r>
          </a:p>
          <a:p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  <a:latin typeface="Courier New"/>
              </a:rPr>
              <a:t>print</a:t>
            </a:r>
            <a:r>
              <a:rPr lang="en-US" dirty="0">
                <a:solidFill>
                  <a:srgbClr val="000000"/>
                </a:solidFill>
                <a:latin typeface="Courier New"/>
              </a:rPr>
              <a:t> (</a:t>
            </a:r>
            <a:r>
              <a:rPr lang="en-US" dirty="0">
                <a:solidFill>
                  <a:srgbClr val="008000"/>
                </a:solidFill>
                <a:latin typeface="Courier New"/>
              </a:rPr>
              <a:t>"</a:t>
            </a:r>
            <a:r>
              <a:rPr lang="ru-RU" dirty="0">
                <a:solidFill>
                  <a:srgbClr val="008000"/>
                </a:solidFill>
                <a:latin typeface="Courier New"/>
              </a:rPr>
              <a:t>Введите длины сторон треугольника: "</a:t>
            </a:r>
            <a:r>
              <a:rPr lang="ru-RU" dirty="0">
                <a:solidFill>
                  <a:srgbClr val="000000"/>
                </a:solidFill>
                <a:latin typeface="Courier New"/>
              </a:rPr>
              <a:t>)</a:t>
            </a:r>
          </a:p>
          <a:p>
            <a:r>
              <a:rPr lang="en-US" dirty="0">
                <a:solidFill>
                  <a:srgbClr val="000000"/>
                </a:solidFill>
                <a:latin typeface="Courier New"/>
              </a:rPr>
              <a:t>a = </a:t>
            </a:r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  <a:latin typeface="Courier New"/>
              </a:rPr>
              <a:t>float</a:t>
            </a:r>
            <a:r>
              <a:rPr lang="en-US" dirty="0">
                <a:solidFill>
                  <a:srgbClr val="000000"/>
                </a:solidFill>
                <a:latin typeface="Courier New"/>
              </a:rPr>
              <a:t>(</a:t>
            </a:r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  <a:latin typeface="Courier New"/>
              </a:rPr>
              <a:t>input</a:t>
            </a:r>
            <a:r>
              <a:rPr lang="en-US" dirty="0">
                <a:solidFill>
                  <a:srgbClr val="000000"/>
                </a:solidFill>
                <a:latin typeface="Courier New"/>
              </a:rPr>
              <a:t>(</a:t>
            </a:r>
            <a:r>
              <a:rPr lang="en-US" dirty="0">
                <a:solidFill>
                  <a:srgbClr val="008000"/>
                </a:solidFill>
                <a:latin typeface="Courier New"/>
              </a:rPr>
              <a:t>"a="</a:t>
            </a:r>
            <a:r>
              <a:rPr lang="en-US" dirty="0">
                <a:solidFill>
                  <a:srgbClr val="000000"/>
                </a:solidFill>
                <a:latin typeface="Courier New"/>
              </a:rPr>
              <a:t>))</a:t>
            </a:r>
          </a:p>
          <a:p>
            <a:r>
              <a:rPr lang="en-US" dirty="0">
                <a:solidFill>
                  <a:srgbClr val="000000"/>
                </a:solidFill>
                <a:latin typeface="Courier New"/>
              </a:rPr>
              <a:t>b = </a:t>
            </a:r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  <a:latin typeface="Courier New"/>
              </a:rPr>
              <a:t>float</a:t>
            </a:r>
            <a:r>
              <a:rPr lang="en-US" dirty="0">
                <a:solidFill>
                  <a:srgbClr val="000000"/>
                </a:solidFill>
                <a:latin typeface="Courier New"/>
              </a:rPr>
              <a:t>(</a:t>
            </a:r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  <a:latin typeface="Courier New"/>
              </a:rPr>
              <a:t>input</a:t>
            </a:r>
            <a:r>
              <a:rPr lang="en-US" dirty="0">
                <a:solidFill>
                  <a:srgbClr val="000000"/>
                </a:solidFill>
                <a:latin typeface="Courier New"/>
              </a:rPr>
              <a:t>(</a:t>
            </a:r>
            <a:r>
              <a:rPr lang="en-US" dirty="0">
                <a:solidFill>
                  <a:srgbClr val="008000"/>
                </a:solidFill>
                <a:latin typeface="Courier New"/>
              </a:rPr>
              <a:t>"b="</a:t>
            </a:r>
            <a:r>
              <a:rPr lang="en-US" dirty="0">
                <a:solidFill>
                  <a:srgbClr val="000000"/>
                </a:solidFill>
                <a:latin typeface="Courier New"/>
              </a:rPr>
              <a:t>))</a:t>
            </a:r>
          </a:p>
          <a:p>
            <a:r>
              <a:rPr lang="en-US" dirty="0">
                <a:solidFill>
                  <a:srgbClr val="000000"/>
                </a:solidFill>
                <a:latin typeface="Courier New"/>
              </a:rPr>
              <a:t>c = </a:t>
            </a:r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  <a:latin typeface="Courier New"/>
              </a:rPr>
              <a:t>float</a:t>
            </a:r>
            <a:r>
              <a:rPr lang="en-US" dirty="0">
                <a:solidFill>
                  <a:srgbClr val="000000"/>
                </a:solidFill>
                <a:latin typeface="Courier New"/>
              </a:rPr>
              <a:t>(</a:t>
            </a:r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  <a:latin typeface="Courier New"/>
              </a:rPr>
              <a:t>input</a:t>
            </a:r>
            <a:r>
              <a:rPr lang="en-US" dirty="0">
                <a:solidFill>
                  <a:srgbClr val="000000"/>
                </a:solidFill>
                <a:latin typeface="Courier New"/>
              </a:rPr>
              <a:t>(</a:t>
            </a:r>
            <a:r>
              <a:rPr lang="en-US" dirty="0">
                <a:solidFill>
                  <a:srgbClr val="008000"/>
                </a:solidFill>
                <a:latin typeface="Courier New"/>
              </a:rPr>
              <a:t>"c="</a:t>
            </a:r>
            <a:r>
              <a:rPr lang="en-US" dirty="0">
                <a:solidFill>
                  <a:srgbClr val="000000"/>
                </a:solidFill>
                <a:latin typeface="Courier New"/>
              </a:rPr>
              <a:t>))</a:t>
            </a:r>
          </a:p>
          <a:p>
            <a:r>
              <a:rPr lang="en-US" dirty="0">
                <a:solidFill>
                  <a:srgbClr val="000000"/>
                </a:solidFill>
                <a:latin typeface="Courier New"/>
              </a:rPr>
              <a:t>p = (</a:t>
            </a:r>
            <a:r>
              <a:rPr lang="en-US" dirty="0" err="1">
                <a:solidFill>
                  <a:srgbClr val="000000"/>
                </a:solidFill>
                <a:latin typeface="Courier New"/>
              </a:rPr>
              <a:t>a+b+c</a:t>
            </a:r>
            <a:r>
              <a:rPr lang="en-US" dirty="0">
                <a:solidFill>
                  <a:srgbClr val="000000"/>
                </a:solidFill>
                <a:latin typeface="Courier New"/>
              </a:rPr>
              <a:t>)/2                   </a:t>
            </a:r>
            <a:r>
              <a:rPr lang="en-US" dirty="0">
                <a:solidFill>
                  <a:srgbClr val="FF0000"/>
                </a:solidFill>
                <a:latin typeface="Courier New"/>
              </a:rPr>
              <a:t># </a:t>
            </a:r>
            <a:r>
              <a:rPr lang="ru-RU" dirty="0">
                <a:solidFill>
                  <a:srgbClr val="FF0000"/>
                </a:solidFill>
                <a:latin typeface="Courier New"/>
              </a:rPr>
              <a:t>полупериметр</a:t>
            </a:r>
          </a:p>
          <a:p>
            <a:r>
              <a:rPr lang="en-US" dirty="0">
                <a:solidFill>
                  <a:srgbClr val="CC6600"/>
                </a:solidFill>
                <a:latin typeface="Courier New"/>
              </a:rPr>
              <a:t>from</a:t>
            </a:r>
            <a:r>
              <a:rPr lang="en-US" dirty="0">
                <a:solidFill>
                  <a:srgbClr val="000000"/>
                </a:solidFill>
                <a:latin typeface="Courier New"/>
              </a:rPr>
              <a:t> math </a:t>
            </a:r>
            <a:r>
              <a:rPr lang="en-US" dirty="0">
                <a:solidFill>
                  <a:srgbClr val="CC6600"/>
                </a:solidFill>
                <a:latin typeface="Courier New"/>
              </a:rPr>
              <a:t>import</a:t>
            </a:r>
            <a:r>
              <a:rPr lang="en-US" dirty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ourier New"/>
              </a:rPr>
              <a:t>sqrt</a:t>
            </a:r>
            <a:r>
              <a:rPr lang="en-US" dirty="0">
                <a:solidFill>
                  <a:srgbClr val="000000"/>
                </a:solidFill>
                <a:latin typeface="Courier New"/>
              </a:rPr>
              <a:t>           </a:t>
            </a:r>
            <a:r>
              <a:rPr lang="en-US" dirty="0">
                <a:solidFill>
                  <a:srgbClr val="FF0000"/>
                </a:solidFill>
                <a:latin typeface="Courier New"/>
              </a:rPr>
              <a:t># </a:t>
            </a:r>
            <a:r>
              <a:rPr lang="ru-RU" dirty="0">
                <a:solidFill>
                  <a:srgbClr val="FF0000"/>
                </a:solidFill>
                <a:latin typeface="Courier New"/>
              </a:rPr>
              <a:t>подключаем модуль </a:t>
            </a:r>
            <a:r>
              <a:rPr lang="en-US" dirty="0">
                <a:solidFill>
                  <a:srgbClr val="FF0000"/>
                </a:solidFill>
                <a:latin typeface="Courier New"/>
              </a:rPr>
              <a:t>math</a:t>
            </a:r>
          </a:p>
          <a:p>
            <a:r>
              <a:rPr lang="en-US" dirty="0">
                <a:solidFill>
                  <a:srgbClr val="000000"/>
                </a:solidFill>
                <a:latin typeface="Courier New"/>
              </a:rPr>
              <a:t>s = </a:t>
            </a:r>
            <a:r>
              <a:rPr lang="en-US" dirty="0" err="1">
                <a:solidFill>
                  <a:srgbClr val="000000"/>
                </a:solidFill>
                <a:latin typeface="Courier New"/>
              </a:rPr>
              <a:t>sqrt</a:t>
            </a:r>
            <a:r>
              <a:rPr lang="en-US" dirty="0">
                <a:solidFill>
                  <a:srgbClr val="000000"/>
                </a:solidFill>
                <a:latin typeface="Courier New"/>
              </a:rPr>
              <a:t>(p*(p-a)*(p-b)*(p-c))   </a:t>
            </a:r>
            <a:r>
              <a:rPr lang="en-US" dirty="0">
                <a:solidFill>
                  <a:srgbClr val="FF0000"/>
                </a:solidFill>
                <a:latin typeface="Courier New"/>
              </a:rPr>
              <a:t># </a:t>
            </a:r>
            <a:r>
              <a:rPr lang="ru-RU" dirty="0">
                <a:solidFill>
                  <a:srgbClr val="FF0000"/>
                </a:solidFill>
                <a:latin typeface="Courier New"/>
              </a:rPr>
              <a:t>формула Герона</a:t>
            </a:r>
          </a:p>
          <a:p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  <a:latin typeface="Courier New"/>
              </a:rPr>
              <a:t>print</a:t>
            </a:r>
            <a:r>
              <a:rPr lang="en-US" dirty="0">
                <a:solidFill>
                  <a:srgbClr val="000000"/>
                </a:solidFill>
                <a:latin typeface="Courier New"/>
              </a:rPr>
              <a:t> (</a:t>
            </a:r>
            <a:r>
              <a:rPr lang="en-US" dirty="0">
                <a:solidFill>
                  <a:srgbClr val="008000"/>
                </a:solidFill>
                <a:latin typeface="Courier New"/>
              </a:rPr>
              <a:t>"</a:t>
            </a:r>
            <a:r>
              <a:rPr lang="ru-RU" dirty="0">
                <a:solidFill>
                  <a:srgbClr val="008000"/>
                </a:solidFill>
                <a:latin typeface="Courier New"/>
              </a:rPr>
              <a:t>Площадь треугольника"</a:t>
            </a:r>
            <a:r>
              <a:rPr lang="ru-RU" dirty="0">
                <a:solidFill>
                  <a:srgbClr val="000000"/>
                </a:solidFill>
                <a:latin typeface="Courier New"/>
              </a:rPr>
              <a:t>, </a:t>
            </a:r>
            <a:r>
              <a:rPr lang="ru-RU" dirty="0">
                <a:solidFill>
                  <a:srgbClr val="008000"/>
                </a:solidFill>
                <a:latin typeface="Courier New"/>
              </a:rPr>
              <a:t>"{:7.2</a:t>
            </a:r>
            <a:r>
              <a:rPr lang="en-US" dirty="0">
                <a:solidFill>
                  <a:srgbClr val="008000"/>
                </a:solidFill>
                <a:latin typeface="Courier New"/>
              </a:rPr>
              <a:t>f}"</a:t>
            </a:r>
            <a:r>
              <a:rPr lang="en-US" dirty="0">
                <a:solidFill>
                  <a:srgbClr val="000000"/>
                </a:solidFill>
                <a:latin typeface="Courier New"/>
              </a:rPr>
              <a:t>.format(s))</a:t>
            </a:r>
            <a:endParaRPr lang="ru-RU" dirty="0"/>
          </a:p>
        </p:txBody>
      </p:sp>
      <p:sp>
        <p:nvSpPr>
          <p:cNvPr id="5" name="Text Box 8"/>
          <p:cNvSpPr txBox="1">
            <a:spLocks noChangeArrowheads="1"/>
          </p:cNvSpPr>
          <p:nvPr/>
        </p:nvSpPr>
        <p:spPr bwMode="auto">
          <a:xfrm>
            <a:off x="215516" y="555402"/>
            <a:ext cx="7741034" cy="677108"/>
          </a:xfrm>
          <a:prstGeom prst="rect">
            <a:avLst/>
          </a:prstGeom>
          <a:solidFill>
            <a:srgbClr val="F4EE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dirty="0">
                <a:solidFill>
                  <a:schemeClr val="tx2"/>
                </a:solidFill>
                <a:latin typeface="Arial" charset="0"/>
              </a:rPr>
              <a:t>Составить программу для вычисления площади треугольника по известным длинам его сторон.</a:t>
            </a:r>
            <a:endParaRPr lang="ru-RU" sz="2000" dirty="0">
              <a:solidFill>
                <a:schemeClr val="tx2"/>
              </a:solidFill>
              <a:latin typeface="Arial" charset="0"/>
            </a:endParaRPr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215900" y="116632"/>
            <a:ext cx="7543800" cy="428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/>
          <a:p>
            <a:r>
              <a:rPr lang="ru-RU" sz="2400" b="1" dirty="0">
                <a:solidFill>
                  <a:schemeClr val="tx2"/>
                </a:solidFill>
              </a:rPr>
              <a:t>Задача</a:t>
            </a:r>
            <a:r>
              <a:rPr lang="en-US" sz="2400" b="1" dirty="0">
                <a:solidFill>
                  <a:schemeClr val="tx2"/>
                </a:solidFill>
              </a:rPr>
              <a:t> </a:t>
            </a:r>
            <a:r>
              <a:rPr lang="ru-RU" sz="2400" b="1" dirty="0" smtClean="0">
                <a:solidFill>
                  <a:schemeClr val="tx2"/>
                </a:solidFill>
              </a:rPr>
              <a:t>2</a:t>
            </a:r>
            <a:endParaRPr lang="ru-RU" sz="2400" b="1" dirty="0">
              <a:solidFill>
                <a:schemeClr val="tx2"/>
              </a:solidFill>
            </a:endParaRPr>
          </a:p>
        </p:txBody>
      </p:sp>
      <p:grpSp>
        <p:nvGrpSpPr>
          <p:cNvPr id="6" name="Группа 5"/>
          <p:cNvGrpSpPr/>
          <p:nvPr/>
        </p:nvGrpSpPr>
        <p:grpSpPr>
          <a:xfrm>
            <a:off x="238589" y="1313096"/>
            <a:ext cx="5593551" cy="423716"/>
            <a:chOff x="238589" y="1313096"/>
            <a:chExt cx="5593551" cy="423716"/>
          </a:xfrm>
        </p:grpSpPr>
        <p:pic>
          <p:nvPicPr>
            <p:cNvPr id="7170" name="Picture 2" descr="E:\_Папа-админ\Desktop\2_3_form_geron.pn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51720" y="1313096"/>
              <a:ext cx="3780420" cy="423716"/>
            </a:xfrm>
            <a:prstGeom prst="rect">
              <a:avLst/>
            </a:prstGeom>
            <a:noFill/>
            <a:ln w="12700">
              <a:solidFill>
                <a:schemeClr val="bg1">
                  <a:lumMod val="50000"/>
                </a:schemeClr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4" name="TextBox 3"/>
            <p:cNvSpPr txBox="1"/>
            <p:nvPr/>
          </p:nvSpPr>
          <p:spPr>
            <a:xfrm>
              <a:off x="238589" y="1379157"/>
              <a:ext cx="1898246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1600" dirty="0" smtClean="0"/>
                <a:t>Формула Герона:</a:t>
              </a:r>
              <a:endParaRPr lang="ru-RU" sz="1600" dirty="0"/>
            </a:p>
          </p:txBody>
        </p:sp>
      </p:grpSp>
      <p:grpSp>
        <p:nvGrpSpPr>
          <p:cNvPr id="8" name="Группа 7"/>
          <p:cNvGrpSpPr/>
          <p:nvPr/>
        </p:nvGrpSpPr>
        <p:grpSpPr>
          <a:xfrm>
            <a:off x="230588" y="4671616"/>
            <a:ext cx="4887054" cy="1846660"/>
            <a:chOff x="230588" y="4671616"/>
            <a:chExt cx="4887054" cy="1846660"/>
          </a:xfrm>
        </p:grpSpPr>
        <p:sp>
          <p:nvSpPr>
            <p:cNvPr id="3" name="Прямоугольник 2"/>
            <p:cNvSpPr/>
            <p:nvPr/>
          </p:nvSpPr>
          <p:spPr>
            <a:xfrm>
              <a:off x="230588" y="5040948"/>
              <a:ext cx="4887054" cy="1477328"/>
            </a:xfrm>
            <a:prstGeom prst="rect">
              <a:avLst/>
            </a:prstGeom>
            <a:ln w="12700">
              <a:solidFill>
                <a:schemeClr val="bg1">
                  <a:lumMod val="50000"/>
                </a:schemeClr>
              </a:solidFill>
              <a:prstDash val="lgDash"/>
            </a:ln>
          </p:spPr>
          <p:txBody>
            <a:bodyPr wrap="square">
              <a:spAutoFit/>
            </a:bodyPr>
            <a:lstStyle/>
            <a:p>
              <a:r>
                <a:rPr lang="ru-RU" dirty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Введите длины сторон треугольника: </a:t>
              </a:r>
            </a:p>
            <a:p>
              <a:r>
                <a:rPr lang="ru-RU" dirty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a=</a:t>
              </a:r>
              <a:r>
                <a:rPr lang="ru-RU" dirty="0">
                  <a:latin typeface="Courier New" pitchFamily="49" charset="0"/>
                  <a:cs typeface="Courier New" pitchFamily="49" charset="0"/>
                </a:rPr>
                <a:t>5</a:t>
              </a:r>
            </a:p>
            <a:p>
              <a:r>
                <a:rPr lang="ru-RU" dirty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b=</a:t>
              </a:r>
              <a:r>
                <a:rPr lang="ru-RU" dirty="0">
                  <a:latin typeface="Courier New" pitchFamily="49" charset="0"/>
                  <a:cs typeface="Courier New" pitchFamily="49" charset="0"/>
                </a:rPr>
                <a:t>6</a:t>
              </a:r>
            </a:p>
            <a:p>
              <a:r>
                <a:rPr lang="ru-RU" dirty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c=</a:t>
              </a:r>
              <a:r>
                <a:rPr lang="ru-RU" dirty="0">
                  <a:latin typeface="Courier New" pitchFamily="49" charset="0"/>
                  <a:cs typeface="Courier New" pitchFamily="49" charset="0"/>
                </a:rPr>
                <a:t>7</a:t>
              </a:r>
            </a:p>
            <a:p>
              <a:r>
                <a:rPr lang="ru-RU" dirty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Площадь треугольника   14.70</a:t>
              </a: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230588" y="4671616"/>
              <a:ext cx="135763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dirty="0" smtClean="0">
                  <a:solidFill>
                    <a:srgbClr val="330066"/>
                  </a:solidFill>
                </a:rPr>
                <a:t>На экране: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7441561"/>
      </p:ext>
    </p:extLst>
  </p:cSld>
  <p:clrMapOvr>
    <a:masterClrMapping/>
  </p:clrMapOvr>
  <p:transition spd="med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3"/>
          <p:cNvSpPr txBox="1">
            <a:spLocks noChangeArrowheads="1"/>
          </p:cNvSpPr>
          <p:nvPr/>
        </p:nvSpPr>
        <p:spPr bwMode="auto">
          <a:xfrm>
            <a:off x="205976" y="512676"/>
            <a:ext cx="7750400" cy="646331"/>
          </a:xfrm>
          <a:prstGeom prst="rect">
            <a:avLst/>
          </a:prstGeom>
          <a:solidFill>
            <a:srgbClr val="F4EE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sz="1800" dirty="0">
                <a:solidFill>
                  <a:schemeClr val="tx2"/>
                </a:solidFill>
                <a:latin typeface="Arial" charset="0"/>
              </a:rPr>
              <a:t>Составить программу, </a:t>
            </a:r>
            <a:r>
              <a:rPr lang="ru-RU" dirty="0" smtClean="0">
                <a:solidFill>
                  <a:schemeClr val="tx2"/>
                </a:solidFill>
              </a:rPr>
              <a:t>вычисляющую сумму </a:t>
            </a:r>
            <a:r>
              <a:rPr lang="ru-RU" dirty="0">
                <a:solidFill>
                  <a:schemeClr val="tx2"/>
                </a:solidFill>
              </a:rPr>
              <a:t>цифр </a:t>
            </a:r>
            <a:r>
              <a:rPr lang="ru-RU" dirty="0" smtClean="0">
                <a:solidFill>
                  <a:schemeClr val="tx2"/>
                </a:solidFill>
              </a:rPr>
              <a:t>введенного с клавиатуры целого </a:t>
            </a:r>
            <a:r>
              <a:rPr lang="ru-RU" dirty="0">
                <a:solidFill>
                  <a:schemeClr val="tx2"/>
                </a:solidFill>
              </a:rPr>
              <a:t>трёхзначного числа</a:t>
            </a:r>
            <a:endParaRPr lang="ru-RU" sz="1800" dirty="0">
              <a:solidFill>
                <a:schemeClr val="tx2"/>
              </a:solidFill>
              <a:latin typeface="Arial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05976" y="1304764"/>
            <a:ext cx="7750400" cy="2585323"/>
          </a:xfrm>
          <a:prstGeom prst="rect">
            <a:avLst/>
          </a:prstGeom>
          <a:ln w="12700">
            <a:solidFill>
              <a:schemeClr val="bg1">
                <a:lumMod val="50000"/>
              </a:schemeClr>
            </a:solidFill>
            <a:prstDash val="lgDash"/>
          </a:ln>
        </p:spPr>
        <p:txBody>
          <a:bodyPr wrap="square">
            <a:spAutoFit/>
          </a:bodyPr>
          <a:lstStyle/>
          <a:p>
            <a:r>
              <a:rPr lang="ru-RU" dirty="0" smtClean="0">
                <a:solidFill>
                  <a:srgbClr val="FF0000"/>
                </a:solidFill>
                <a:latin typeface="Courier New"/>
              </a:rPr>
              <a:t># </a:t>
            </a:r>
            <a:r>
              <a:rPr lang="ru-RU" dirty="0">
                <a:solidFill>
                  <a:srgbClr val="FF0000"/>
                </a:solidFill>
                <a:latin typeface="Courier New"/>
              </a:rPr>
              <a:t>Сумма цифр трехзначного </a:t>
            </a:r>
            <a:r>
              <a:rPr lang="ru-RU" dirty="0" smtClean="0">
                <a:solidFill>
                  <a:srgbClr val="FF0000"/>
                </a:solidFill>
                <a:latin typeface="Courier New"/>
              </a:rPr>
              <a:t>числа</a:t>
            </a:r>
          </a:p>
          <a:p>
            <a:pPr lvl="0"/>
            <a:r>
              <a:rPr lang="en-US" dirty="0" smtClean="0">
                <a:solidFill>
                  <a:srgbClr val="FF0000"/>
                </a:solidFill>
                <a:latin typeface="Courier New"/>
              </a:rPr>
              <a:t># </a:t>
            </a:r>
            <a:r>
              <a:rPr lang="ru-RU" dirty="0" smtClean="0">
                <a:solidFill>
                  <a:srgbClr val="FF0000"/>
                </a:solidFill>
                <a:latin typeface="Courier New"/>
              </a:rPr>
              <a:t>Трёхзначное </a:t>
            </a:r>
            <a:r>
              <a:rPr lang="ru-RU" dirty="0">
                <a:solidFill>
                  <a:srgbClr val="FF0000"/>
                </a:solidFill>
                <a:latin typeface="Courier New"/>
              </a:rPr>
              <a:t>число x = a•100 + b•10 + </a:t>
            </a:r>
            <a:r>
              <a:rPr lang="ru-RU" dirty="0" smtClean="0">
                <a:solidFill>
                  <a:srgbClr val="FF0000"/>
                </a:solidFill>
                <a:latin typeface="Courier New"/>
              </a:rPr>
              <a:t>c </a:t>
            </a:r>
            <a:endParaRPr lang="ru-RU" dirty="0">
              <a:solidFill>
                <a:srgbClr val="FF0000"/>
              </a:solidFill>
              <a:latin typeface="Courier New"/>
            </a:endParaRPr>
          </a:p>
          <a:p>
            <a:pPr lvl="0"/>
            <a:r>
              <a:rPr lang="en-US" dirty="0" smtClean="0">
                <a:solidFill>
                  <a:srgbClr val="FF0000"/>
                </a:solidFill>
                <a:latin typeface="Courier New"/>
              </a:rPr>
              <a:t>#</a:t>
            </a:r>
            <a:r>
              <a:rPr lang="ru-RU" dirty="0" smtClean="0">
                <a:solidFill>
                  <a:srgbClr val="FF0000"/>
                </a:solidFill>
                <a:latin typeface="Courier New"/>
              </a:rPr>
              <a:t> </a:t>
            </a:r>
            <a:r>
              <a:rPr lang="ru-RU" dirty="0">
                <a:solidFill>
                  <a:srgbClr val="FF0000"/>
                </a:solidFill>
                <a:latin typeface="Courier New"/>
              </a:rPr>
              <a:t>где а, b, с - цифры этого </a:t>
            </a:r>
            <a:r>
              <a:rPr lang="ru-RU" dirty="0" smtClean="0">
                <a:solidFill>
                  <a:srgbClr val="FF0000"/>
                </a:solidFill>
                <a:latin typeface="Courier New"/>
              </a:rPr>
              <a:t>числа</a:t>
            </a:r>
            <a:endParaRPr lang="ru-RU" dirty="0">
              <a:solidFill>
                <a:srgbClr val="FF0000"/>
              </a:solidFill>
              <a:latin typeface="Courier New"/>
            </a:endParaRPr>
          </a:p>
          <a:p>
            <a:r>
              <a:rPr lang="ru-RU" dirty="0" smtClean="0">
                <a:latin typeface="Courier New"/>
              </a:rPr>
              <a:t>x </a:t>
            </a:r>
            <a:r>
              <a:rPr lang="ru-RU" dirty="0">
                <a:latin typeface="Courier New"/>
              </a:rPr>
              <a:t>= </a:t>
            </a:r>
            <a:r>
              <a:rPr lang="ru-RU" dirty="0" err="1">
                <a:solidFill>
                  <a:schemeClr val="tx2">
                    <a:lumMod val="60000"/>
                    <a:lumOff val="40000"/>
                  </a:schemeClr>
                </a:solidFill>
                <a:latin typeface="Courier New"/>
              </a:rPr>
              <a:t>int</a:t>
            </a:r>
            <a:r>
              <a:rPr lang="ru-RU" dirty="0">
                <a:latin typeface="Courier New"/>
              </a:rPr>
              <a:t>(</a:t>
            </a:r>
            <a:r>
              <a:rPr lang="ru-RU" dirty="0" err="1">
                <a:solidFill>
                  <a:schemeClr val="tx2">
                    <a:lumMod val="60000"/>
                    <a:lumOff val="40000"/>
                  </a:schemeClr>
                </a:solidFill>
                <a:latin typeface="Courier New"/>
              </a:rPr>
              <a:t>input</a:t>
            </a:r>
            <a:r>
              <a:rPr lang="ru-RU" dirty="0">
                <a:latin typeface="Courier New"/>
              </a:rPr>
              <a:t>(</a:t>
            </a:r>
            <a:r>
              <a:rPr lang="ru-RU" dirty="0">
                <a:solidFill>
                  <a:srgbClr val="008000"/>
                </a:solidFill>
                <a:latin typeface="Courier New"/>
              </a:rPr>
              <a:t>"Введите </a:t>
            </a:r>
            <a:r>
              <a:rPr lang="ru-RU" dirty="0" smtClean="0">
                <a:solidFill>
                  <a:srgbClr val="008000"/>
                </a:solidFill>
                <a:latin typeface="Courier New"/>
              </a:rPr>
              <a:t>трехзначное число</a:t>
            </a:r>
            <a:r>
              <a:rPr lang="ru-RU" dirty="0">
                <a:solidFill>
                  <a:srgbClr val="008000"/>
                </a:solidFill>
                <a:latin typeface="Courier New"/>
              </a:rPr>
              <a:t>: "</a:t>
            </a:r>
            <a:r>
              <a:rPr lang="ru-RU" dirty="0">
                <a:latin typeface="Courier New"/>
              </a:rPr>
              <a:t>))</a:t>
            </a:r>
          </a:p>
          <a:p>
            <a:r>
              <a:rPr lang="ru-RU" dirty="0">
                <a:latin typeface="Courier New"/>
              </a:rPr>
              <a:t>a = x // 100		</a:t>
            </a:r>
            <a:r>
              <a:rPr lang="ru-RU" dirty="0" smtClean="0">
                <a:latin typeface="Courier New"/>
              </a:rPr>
              <a:t>	</a:t>
            </a:r>
            <a:r>
              <a:rPr lang="ru-RU" dirty="0" smtClean="0">
                <a:solidFill>
                  <a:srgbClr val="FF0000"/>
                </a:solidFill>
                <a:latin typeface="Courier New"/>
              </a:rPr>
              <a:t># </a:t>
            </a:r>
            <a:r>
              <a:rPr lang="ru-RU" dirty="0">
                <a:solidFill>
                  <a:srgbClr val="FF0000"/>
                </a:solidFill>
                <a:latin typeface="Courier New"/>
              </a:rPr>
              <a:t>сотни</a:t>
            </a:r>
          </a:p>
          <a:p>
            <a:r>
              <a:rPr lang="ru-RU" dirty="0">
                <a:latin typeface="Courier New"/>
              </a:rPr>
              <a:t>b = x % 100 // 10	</a:t>
            </a:r>
            <a:r>
              <a:rPr lang="ru-RU" dirty="0" smtClean="0">
                <a:latin typeface="Courier New"/>
              </a:rPr>
              <a:t>	</a:t>
            </a:r>
            <a:r>
              <a:rPr lang="ru-RU" dirty="0" smtClean="0">
                <a:solidFill>
                  <a:srgbClr val="FF0000"/>
                </a:solidFill>
                <a:latin typeface="Courier New"/>
              </a:rPr>
              <a:t># </a:t>
            </a:r>
            <a:r>
              <a:rPr lang="ru-RU" dirty="0">
                <a:solidFill>
                  <a:srgbClr val="FF0000"/>
                </a:solidFill>
                <a:latin typeface="Courier New"/>
              </a:rPr>
              <a:t>десятки</a:t>
            </a:r>
          </a:p>
          <a:p>
            <a:r>
              <a:rPr lang="ru-RU" dirty="0">
                <a:latin typeface="Courier New"/>
              </a:rPr>
              <a:t>c = x % 10		</a:t>
            </a:r>
            <a:r>
              <a:rPr lang="ru-RU" dirty="0" smtClean="0">
                <a:latin typeface="Courier New"/>
              </a:rPr>
              <a:t>	</a:t>
            </a:r>
            <a:r>
              <a:rPr lang="ru-RU" dirty="0" smtClean="0">
                <a:solidFill>
                  <a:srgbClr val="FF0000"/>
                </a:solidFill>
                <a:latin typeface="Courier New"/>
              </a:rPr>
              <a:t># </a:t>
            </a:r>
            <a:r>
              <a:rPr lang="ru-RU" dirty="0">
                <a:solidFill>
                  <a:srgbClr val="FF0000"/>
                </a:solidFill>
                <a:latin typeface="Courier New"/>
              </a:rPr>
              <a:t>единицы</a:t>
            </a:r>
          </a:p>
          <a:p>
            <a:r>
              <a:rPr lang="ru-RU" dirty="0">
                <a:latin typeface="Courier New"/>
              </a:rPr>
              <a:t>s = a + b + c</a:t>
            </a:r>
          </a:p>
          <a:p>
            <a:r>
              <a:rPr lang="ru-RU" dirty="0" err="1">
                <a:solidFill>
                  <a:schemeClr val="tx2">
                    <a:lumMod val="60000"/>
                    <a:lumOff val="40000"/>
                  </a:schemeClr>
                </a:solidFill>
                <a:latin typeface="Courier New"/>
              </a:rPr>
              <a:t>print</a:t>
            </a:r>
            <a:r>
              <a:rPr lang="ru-RU" dirty="0">
                <a:latin typeface="Courier New"/>
              </a:rPr>
              <a:t> (</a:t>
            </a:r>
            <a:r>
              <a:rPr lang="ru-RU" dirty="0">
                <a:solidFill>
                  <a:srgbClr val="008000"/>
                </a:solidFill>
                <a:latin typeface="Courier New"/>
              </a:rPr>
              <a:t>"Сумма цифр равна"</a:t>
            </a:r>
            <a:r>
              <a:rPr lang="ru-RU" dirty="0">
                <a:latin typeface="Courier New"/>
              </a:rPr>
              <a:t>, s)</a:t>
            </a:r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215900" y="116632"/>
            <a:ext cx="7543800" cy="428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/>
          <a:p>
            <a:r>
              <a:rPr lang="ru-RU" sz="2400" b="1" dirty="0">
                <a:solidFill>
                  <a:schemeClr val="tx2"/>
                </a:solidFill>
              </a:rPr>
              <a:t>Задача</a:t>
            </a:r>
            <a:r>
              <a:rPr lang="en-US" sz="2400" b="1" dirty="0">
                <a:solidFill>
                  <a:schemeClr val="tx2"/>
                </a:solidFill>
              </a:rPr>
              <a:t> </a:t>
            </a:r>
            <a:r>
              <a:rPr lang="ru-RU" sz="2400" b="1" dirty="0" smtClean="0">
                <a:solidFill>
                  <a:schemeClr val="tx2"/>
                </a:solidFill>
              </a:rPr>
              <a:t>3</a:t>
            </a:r>
            <a:endParaRPr lang="ru-RU" sz="2400" b="1" dirty="0">
              <a:solidFill>
                <a:schemeClr val="tx2"/>
              </a:solidFill>
            </a:endParaRPr>
          </a:p>
        </p:txBody>
      </p:sp>
      <p:grpSp>
        <p:nvGrpSpPr>
          <p:cNvPr id="4" name="Группа 3"/>
          <p:cNvGrpSpPr/>
          <p:nvPr/>
        </p:nvGrpSpPr>
        <p:grpSpPr>
          <a:xfrm>
            <a:off x="217918" y="4211796"/>
            <a:ext cx="4572000" cy="1015663"/>
            <a:chOff x="217918" y="4211796"/>
            <a:chExt cx="4572000" cy="1015663"/>
          </a:xfrm>
        </p:grpSpPr>
        <p:sp>
          <p:nvSpPr>
            <p:cNvPr id="3" name="Прямоугольник 2"/>
            <p:cNvSpPr/>
            <p:nvPr/>
          </p:nvSpPr>
          <p:spPr>
            <a:xfrm>
              <a:off x="217918" y="4581128"/>
              <a:ext cx="4572000" cy="646331"/>
            </a:xfrm>
            <a:prstGeom prst="rect">
              <a:avLst/>
            </a:prstGeom>
            <a:ln w="12700">
              <a:solidFill>
                <a:schemeClr val="bg1">
                  <a:lumMod val="50000"/>
                </a:schemeClr>
              </a:solidFill>
              <a:prstDash val="lgDash"/>
            </a:ln>
          </p:spPr>
          <p:txBody>
            <a:bodyPr>
              <a:spAutoFit/>
            </a:bodyPr>
            <a:lstStyle/>
            <a:p>
              <a:r>
                <a:rPr lang="ru-RU" dirty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Введите трехзначное число: </a:t>
              </a:r>
              <a:r>
                <a:rPr lang="ru-RU" dirty="0">
                  <a:latin typeface="Courier New" pitchFamily="49" charset="0"/>
                  <a:cs typeface="Courier New" pitchFamily="49" charset="0"/>
                </a:rPr>
                <a:t>345</a:t>
              </a:r>
            </a:p>
            <a:p>
              <a:r>
                <a:rPr lang="ru-RU" dirty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Сумма цифр равна 12</a:t>
              </a: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217918" y="4211796"/>
              <a:ext cx="135763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dirty="0" smtClean="0">
                  <a:solidFill>
                    <a:srgbClr val="330066"/>
                  </a:solidFill>
                </a:rPr>
                <a:t>На экране: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566375391"/>
      </p:ext>
    </p:extLst>
  </p:cSld>
  <p:clrMapOvr>
    <a:masterClrMapping/>
  </p:clrMapOvr>
  <p:transition spd="med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39652" y="1536320"/>
            <a:ext cx="6264696" cy="1600438"/>
          </a:xfrm>
          <a:prstGeom prst="rect">
            <a:avLst/>
          </a:prstGeom>
          <a:noFill/>
          <a:ln w="12700">
            <a:solidFill>
              <a:schemeClr val="bg1">
                <a:lumMod val="75000"/>
              </a:schemeClr>
            </a:solidFill>
            <a:prstDash val="lgDash"/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400" b="1" i="1" dirty="0" smtClean="0">
                <a:solidFill>
                  <a:schemeClr val="accent6"/>
                </a:solidFill>
              </a:rPr>
              <a:t>Используемые материалы:</a:t>
            </a:r>
            <a:r>
              <a:rPr lang="ru-RU" sz="1400" i="1" dirty="0" smtClean="0">
                <a:solidFill>
                  <a:schemeClr val="accent6"/>
                </a:solidFill>
              </a:rPr>
              <a:t/>
            </a:r>
            <a:br>
              <a:rPr lang="ru-RU" sz="1400" i="1" dirty="0" smtClean="0">
                <a:solidFill>
                  <a:schemeClr val="accent6"/>
                </a:solidFill>
              </a:rPr>
            </a:br>
            <a:endParaRPr lang="ru-RU" sz="1400" i="1" dirty="0" smtClean="0">
              <a:solidFill>
                <a:schemeClr val="accent6"/>
              </a:solidFill>
            </a:endParaRPr>
          </a:p>
          <a:p>
            <a:pPr marL="171450" indent="-171450">
              <a:buFont typeface="Arial" pitchFamily="34" charset="0"/>
              <a:buChar char="•"/>
            </a:pPr>
            <a:r>
              <a:rPr lang="ru-RU" sz="1400" i="1" dirty="0" err="1" smtClean="0">
                <a:solidFill>
                  <a:schemeClr val="accent6"/>
                </a:solidFill>
              </a:rPr>
              <a:t>Босова</a:t>
            </a:r>
            <a:r>
              <a:rPr lang="ru-RU" sz="1400" i="1" dirty="0" smtClean="0">
                <a:solidFill>
                  <a:schemeClr val="accent6"/>
                </a:solidFill>
              </a:rPr>
              <a:t> Л.Л. Информатика. 8-9 классы. Начала программирования на языке </a:t>
            </a:r>
            <a:r>
              <a:rPr lang="en-US" sz="1400" i="1" dirty="0" smtClean="0">
                <a:solidFill>
                  <a:schemeClr val="accent6"/>
                </a:solidFill>
              </a:rPr>
              <a:t>Python</a:t>
            </a:r>
            <a:r>
              <a:rPr lang="ru-RU" sz="1400" i="1" dirty="0" smtClean="0">
                <a:solidFill>
                  <a:schemeClr val="accent6"/>
                </a:solidFill>
              </a:rPr>
              <a:t>. Дополнительные главы к учебникам – М. : БИНОМ. Лаборатория знаний, 2020.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ru-RU" sz="1400" i="1" dirty="0" smtClean="0">
                <a:solidFill>
                  <a:schemeClr val="accent6"/>
                </a:solidFill>
              </a:rPr>
              <a:t>Поляков К.Ю. Информатика. 10 класс. Базовый и углубленный уровни : в 2ч. Ч. 2 – М. : БИНОМ. Лаборатория знаний, 2018.</a:t>
            </a:r>
            <a:endParaRPr lang="ru-RU" sz="1400" i="1" dirty="0">
              <a:solidFill>
                <a:schemeClr val="accent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6882005"/>
      </p:ext>
    </p:extLst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06"/>
          <p:cNvSpPr txBox="1">
            <a:spLocks noChangeArrowheads="1"/>
          </p:cNvSpPr>
          <p:nvPr/>
        </p:nvSpPr>
        <p:spPr bwMode="auto">
          <a:xfrm>
            <a:off x="503548" y="224644"/>
            <a:ext cx="7543800" cy="6120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9pPr>
          </a:lstStyle>
          <a:p>
            <a:pPr algn="ctr"/>
            <a:r>
              <a:rPr lang="ru-RU" sz="3600" smtClean="0">
                <a:solidFill>
                  <a:srgbClr val="330066"/>
                </a:solidFill>
              </a:rPr>
              <a:t>Язык </a:t>
            </a:r>
            <a:r>
              <a:rPr lang="en-US" sz="3600" smtClean="0">
                <a:solidFill>
                  <a:srgbClr val="330066"/>
                </a:solidFill>
              </a:rPr>
              <a:t>Python</a:t>
            </a:r>
            <a:endParaRPr lang="ru-RU" sz="3600" dirty="0"/>
          </a:p>
        </p:txBody>
      </p:sp>
      <p:sp>
        <p:nvSpPr>
          <p:cNvPr id="5" name="Text Box 8"/>
          <p:cNvSpPr txBox="1">
            <a:spLocks noChangeArrowheads="1"/>
          </p:cNvSpPr>
          <p:nvPr/>
        </p:nvSpPr>
        <p:spPr bwMode="auto">
          <a:xfrm>
            <a:off x="272448" y="805357"/>
            <a:ext cx="8728044" cy="34470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Aft>
                <a:spcPts val="1200"/>
              </a:spcAft>
            </a:pPr>
            <a:r>
              <a:rPr lang="ru-RU" dirty="0" smtClean="0">
                <a:solidFill>
                  <a:schemeClr val="tx2"/>
                </a:solidFill>
              </a:rPr>
              <a:t>Чтобы установить </a:t>
            </a:r>
            <a:r>
              <a:rPr lang="en-US" dirty="0" smtClean="0">
                <a:solidFill>
                  <a:schemeClr val="tx2"/>
                </a:solidFill>
              </a:rPr>
              <a:t>Python </a:t>
            </a:r>
            <a:r>
              <a:rPr lang="ru-RU" dirty="0" smtClean="0">
                <a:solidFill>
                  <a:schemeClr val="tx2"/>
                </a:solidFill>
              </a:rPr>
              <a:t>в операционной системе </a:t>
            </a:r>
            <a:r>
              <a:rPr lang="en-US" dirty="0" smtClean="0">
                <a:solidFill>
                  <a:schemeClr val="tx2"/>
                </a:solidFill>
              </a:rPr>
              <a:t>Microsoft Windows</a:t>
            </a:r>
            <a:r>
              <a:rPr lang="ru-RU" dirty="0" smtClean="0">
                <a:solidFill>
                  <a:schemeClr val="tx2"/>
                </a:solidFill>
              </a:rPr>
              <a:t>, </a:t>
            </a:r>
            <a:br>
              <a:rPr lang="ru-RU" dirty="0" smtClean="0">
                <a:solidFill>
                  <a:schemeClr val="tx2"/>
                </a:solidFill>
              </a:rPr>
            </a:br>
            <a:r>
              <a:rPr lang="ru-RU" dirty="0" smtClean="0">
                <a:solidFill>
                  <a:schemeClr val="tx2"/>
                </a:solidFill>
              </a:rPr>
              <a:t>нужно скачать программу-установщик с сайта </a:t>
            </a:r>
            <a:r>
              <a:rPr lang="en-US" b="1" u="sng" dirty="0">
                <a:hlinkClick r:id="rId2"/>
              </a:rPr>
              <a:t>www.python.org</a:t>
            </a:r>
            <a:r>
              <a:rPr lang="en-US" dirty="0"/>
              <a:t> </a:t>
            </a:r>
            <a:r>
              <a:rPr lang="ru-RU" dirty="0" smtClean="0">
                <a:solidFill>
                  <a:schemeClr val="tx2"/>
                </a:solidFill>
              </a:rPr>
              <a:t>. Запустить скачанный файл, отметить </a:t>
            </a:r>
            <a:r>
              <a:rPr lang="ru-RU" dirty="0">
                <a:solidFill>
                  <a:schemeClr val="tx2"/>
                </a:solidFill>
              </a:rPr>
              <a:t>флажок 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Add Python 3.8 to 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PATH</a:t>
            </a:r>
            <a:r>
              <a:rPr lang="ru-RU" i="1" dirty="0" smtClean="0"/>
              <a:t>,</a:t>
            </a:r>
            <a:r>
              <a:rPr lang="ru-RU" dirty="0" smtClean="0"/>
              <a:t> н</a:t>
            </a:r>
            <a:r>
              <a:rPr lang="ru-RU" dirty="0" smtClean="0">
                <a:solidFill>
                  <a:schemeClr val="tx2"/>
                </a:solidFill>
              </a:rPr>
              <a:t>ажать 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Install Now</a:t>
            </a:r>
            <a:r>
              <a:rPr lang="en-US" dirty="0">
                <a:solidFill>
                  <a:schemeClr val="tx2"/>
                </a:solidFill>
              </a:rPr>
              <a:t>. </a:t>
            </a:r>
            <a:endParaRPr lang="ru-RU" dirty="0" smtClean="0">
              <a:solidFill>
                <a:schemeClr val="tx2"/>
              </a:solidFill>
            </a:endParaRPr>
          </a:p>
          <a:p>
            <a:pPr>
              <a:spcAft>
                <a:spcPts val="1200"/>
              </a:spcAft>
            </a:pPr>
            <a:r>
              <a:rPr lang="ru-RU" dirty="0" smtClean="0">
                <a:solidFill>
                  <a:schemeClr val="tx2"/>
                </a:solidFill>
              </a:rPr>
              <a:t>Интерпретатор </a:t>
            </a:r>
            <a:r>
              <a:rPr lang="en-US" dirty="0" smtClean="0">
                <a:solidFill>
                  <a:schemeClr val="tx2"/>
                </a:solidFill>
              </a:rPr>
              <a:t>Python </a:t>
            </a:r>
            <a:r>
              <a:rPr lang="ru-RU" dirty="0" smtClean="0">
                <a:solidFill>
                  <a:schemeClr val="tx2"/>
                </a:solidFill>
              </a:rPr>
              <a:t>может работать в двух режимах:</a:t>
            </a:r>
            <a:br>
              <a:rPr lang="ru-RU" dirty="0" smtClean="0">
                <a:solidFill>
                  <a:schemeClr val="tx2"/>
                </a:solidFill>
              </a:rPr>
            </a:br>
            <a:r>
              <a:rPr lang="ru-RU" dirty="0" smtClean="0">
                <a:solidFill>
                  <a:schemeClr val="tx2"/>
                </a:solidFill>
              </a:rPr>
              <a:t>• в командном режиме (введённая команда сразу выполняется);</a:t>
            </a:r>
            <a:br>
              <a:rPr lang="ru-RU" dirty="0" smtClean="0">
                <a:solidFill>
                  <a:schemeClr val="tx2"/>
                </a:solidFill>
              </a:rPr>
            </a:br>
            <a:r>
              <a:rPr lang="ru-RU" dirty="0">
                <a:solidFill>
                  <a:srgbClr val="330066"/>
                </a:solidFill>
              </a:rPr>
              <a:t>• </a:t>
            </a:r>
            <a:r>
              <a:rPr lang="ru-RU" dirty="0" smtClean="0">
                <a:solidFill>
                  <a:schemeClr val="tx2"/>
                </a:solidFill>
              </a:rPr>
              <a:t>в программном режиме (программа записывается в файл с расширением </a:t>
            </a:r>
            <a:r>
              <a:rPr lang="en-US" b="1" dirty="0" smtClean="0"/>
              <a:t>.</a:t>
            </a:r>
            <a:r>
              <a:rPr lang="en-US" b="1" dirty="0" err="1" smtClean="0"/>
              <a:t>py</a:t>
            </a:r>
            <a:r>
              <a:rPr lang="ru-RU" dirty="0" smtClean="0"/>
              <a:t> </a:t>
            </a:r>
            <a:r>
              <a:rPr lang="ru-RU" dirty="0" smtClean="0">
                <a:solidFill>
                  <a:schemeClr val="tx2"/>
                </a:solidFill>
              </a:rPr>
              <a:t>и при запуске выполняется целиком).</a:t>
            </a:r>
          </a:p>
          <a:p>
            <a:pPr>
              <a:spcAft>
                <a:spcPts val="1200"/>
              </a:spcAft>
            </a:pPr>
            <a:r>
              <a:rPr lang="ru-RU" dirty="0" smtClean="0">
                <a:solidFill>
                  <a:schemeClr val="tx2"/>
                </a:solidFill>
              </a:rPr>
              <a:t>Интерпретатор запускается в меню 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Пуск → 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Программы 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→ 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Python 3.8 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→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IDLE</a:t>
            </a:r>
            <a:r>
              <a:rPr lang="ru-RU" dirty="0" smtClean="0">
                <a:solidFill>
                  <a:schemeClr val="tx2"/>
                </a:solidFill>
              </a:rPr>
              <a:t>. </a:t>
            </a:r>
            <a:br>
              <a:rPr lang="ru-RU" dirty="0" smtClean="0">
                <a:solidFill>
                  <a:schemeClr val="tx2"/>
                </a:solidFill>
              </a:rPr>
            </a:br>
            <a:r>
              <a:rPr lang="ru-RU" dirty="0" smtClean="0">
                <a:solidFill>
                  <a:schemeClr val="tx2"/>
                </a:solidFill>
              </a:rPr>
              <a:t>В открывшемся окне 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Python Shell</a:t>
            </a:r>
            <a:r>
              <a:rPr lang="en-US" dirty="0" smtClean="0">
                <a:solidFill>
                  <a:schemeClr val="tx2"/>
                </a:solidFill>
              </a:rPr>
              <a:t> </a:t>
            </a:r>
            <a:r>
              <a:rPr lang="ru-RU" dirty="0" smtClean="0">
                <a:solidFill>
                  <a:schemeClr val="tx2"/>
                </a:solidFill>
              </a:rPr>
              <a:t>символы </a:t>
            </a:r>
            <a:r>
              <a:rPr lang="en-US" b="1" dirty="0" smtClean="0">
                <a:solidFill>
                  <a:srgbClr val="B30BFF"/>
                </a:solidFill>
              </a:rPr>
              <a:t>&gt;&gt;&gt;</a:t>
            </a:r>
            <a:r>
              <a:rPr lang="ru-RU" dirty="0" smtClean="0">
                <a:solidFill>
                  <a:schemeClr val="tx2"/>
                </a:solidFill>
              </a:rPr>
              <a:t> означают приглашение ввести команду, ввод команды завершается нажатием клавиши 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Enter</a:t>
            </a:r>
            <a:r>
              <a:rPr lang="ru-RU" dirty="0" smtClean="0">
                <a:solidFill>
                  <a:schemeClr val="tx2"/>
                </a:solidFill>
              </a:rPr>
              <a:t>. На следующей строке отобразится результат.</a:t>
            </a:r>
            <a:endParaRPr lang="ru-RU" dirty="0">
              <a:solidFill>
                <a:schemeClr val="tx2"/>
              </a:solidFill>
            </a:endParaRPr>
          </a:p>
        </p:txBody>
      </p:sp>
      <p:grpSp>
        <p:nvGrpSpPr>
          <p:cNvPr id="2" name="Группа 1"/>
          <p:cNvGrpSpPr/>
          <p:nvPr/>
        </p:nvGrpSpPr>
        <p:grpSpPr>
          <a:xfrm>
            <a:off x="791580" y="4220554"/>
            <a:ext cx="7667625" cy="2412802"/>
            <a:chOff x="830004" y="4220554"/>
            <a:chExt cx="7667625" cy="2412802"/>
          </a:xfrm>
        </p:grpSpPr>
        <p:pic>
          <p:nvPicPr>
            <p:cNvPr id="7170" name="Picture 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30004" y="4220554"/>
              <a:ext cx="7667625" cy="21050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6" name="TextBox 5"/>
            <p:cNvSpPr txBox="1"/>
            <p:nvPr/>
          </p:nvSpPr>
          <p:spPr>
            <a:xfrm>
              <a:off x="830004" y="6325579"/>
              <a:ext cx="7667625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400" i="1" dirty="0" smtClean="0"/>
                <a:t>Пример работы в командном режиме</a:t>
              </a:r>
              <a:endParaRPr lang="ru-RU" sz="1400" i="1" dirty="0"/>
            </a:p>
          </p:txBody>
        </p:sp>
      </p:grpSp>
    </p:spTree>
    <p:extLst>
      <p:ext uri="{BB962C8B-B14F-4D97-AF65-F5344CB8AC3E}">
        <p14:creationId xmlns:p14="http://schemas.microsoft.com/office/powerpoint/2010/main" val="1076335443"/>
      </p:ext>
    </p:extLst>
  </p:cSld>
  <p:clrMapOvr>
    <a:masterClrMapping/>
  </p:clrMapOvr>
  <p:transition spd="med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06"/>
          <p:cNvSpPr txBox="1">
            <a:spLocks noChangeArrowheads="1"/>
          </p:cNvSpPr>
          <p:nvPr/>
        </p:nvSpPr>
        <p:spPr bwMode="auto">
          <a:xfrm>
            <a:off x="503548" y="224644"/>
            <a:ext cx="7543800" cy="6120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9pPr>
          </a:lstStyle>
          <a:p>
            <a:pPr algn="ctr"/>
            <a:r>
              <a:rPr lang="ru-RU" sz="3600" smtClean="0">
                <a:solidFill>
                  <a:srgbClr val="330066"/>
                </a:solidFill>
              </a:rPr>
              <a:t>Язык </a:t>
            </a:r>
            <a:r>
              <a:rPr lang="en-US" sz="3600" smtClean="0">
                <a:solidFill>
                  <a:srgbClr val="330066"/>
                </a:solidFill>
              </a:rPr>
              <a:t>Python</a:t>
            </a:r>
            <a:endParaRPr lang="ru-RU" sz="3600" dirty="0">
              <a:solidFill>
                <a:srgbClr val="330066"/>
              </a:solidFill>
            </a:endParaRPr>
          </a:p>
        </p:txBody>
      </p:sp>
      <p:sp>
        <p:nvSpPr>
          <p:cNvPr id="5" name="Text Box 8"/>
          <p:cNvSpPr txBox="1">
            <a:spLocks noChangeArrowheads="1"/>
          </p:cNvSpPr>
          <p:nvPr/>
        </p:nvSpPr>
        <p:spPr bwMode="auto">
          <a:xfrm>
            <a:off x="287524" y="1058572"/>
            <a:ext cx="8712968" cy="16312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Aft>
                <a:spcPts val="1200"/>
              </a:spcAft>
            </a:pPr>
            <a:r>
              <a:rPr lang="ru-RU" dirty="0" smtClean="0">
                <a:solidFill>
                  <a:srgbClr val="330066"/>
                </a:solidFill>
              </a:rPr>
              <a:t>Для создания файла с программой в меню</a:t>
            </a:r>
            <a:r>
              <a:rPr lang="en-US" dirty="0" smtClean="0">
                <a:solidFill>
                  <a:srgbClr val="330066"/>
                </a:solidFill>
              </a:rPr>
              <a:t> 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File</a:t>
            </a:r>
            <a:r>
              <a:rPr lang="en-US" dirty="0" smtClean="0">
                <a:solidFill>
                  <a:srgbClr val="330066"/>
                </a:solidFill>
              </a:rPr>
              <a:t> </a:t>
            </a:r>
            <a:r>
              <a:rPr lang="ru-RU" dirty="0" smtClean="0">
                <a:solidFill>
                  <a:srgbClr val="330066"/>
                </a:solidFill>
              </a:rPr>
              <a:t>нужно выбрать 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New File</a:t>
            </a:r>
            <a:r>
              <a:rPr lang="ru-RU" dirty="0" smtClean="0">
                <a:solidFill>
                  <a:srgbClr val="330066"/>
                </a:solidFill>
              </a:rPr>
              <a:t>. </a:t>
            </a:r>
            <a:br>
              <a:rPr lang="ru-RU" dirty="0" smtClean="0">
                <a:solidFill>
                  <a:srgbClr val="330066"/>
                </a:solidFill>
              </a:rPr>
            </a:br>
            <a:r>
              <a:rPr lang="ru-RU" dirty="0" smtClean="0">
                <a:solidFill>
                  <a:srgbClr val="330066"/>
                </a:solidFill>
              </a:rPr>
              <a:t>В открывшемся окне набрать текст программы (скрипт), сохранить его под каким-нибудь именем в меню 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File 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→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Save As</a:t>
            </a:r>
            <a:r>
              <a:rPr lang="ru-RU" dirty="0">
                <a:solidFill>
                  <a:srgbClr val="330066"/>
                </a:solidFill>
              </a:rPr>
              <a:t>, запустить на выполнение в меню 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Run 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→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Run Module</a:t>
            </a:r>
            <a:r>
              <a:rPr lang="en-US" dirty="0" smtClean="0"/>
              <a:t> </a:t>
            </a:r>
            <a:r>
              <a:rPr lang="ru-RU" dirty="0">
                <a:solidFill>
                  <a:srgbClr val="330066"/>
                </a:solidFill>
              </a:rPr>
              <a:t>или нажав клавишу 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F5</a:t>
            </a:r>
            <a:r>
              <a:rPr lang="ru-RU" dirty="0" smtClean="0"/>
              <a:t>.</a:t>
            </a:r>
          </a:p>
          <a:p>
            <a:pPr>
              <a:spcAft>
                <a:spcPts val="1200"/>
              </a:spcAft>
            </a:pPr>
            <a:r>
              <a:rPr lang="ru-RU" dirty="0" smtClean="0">
                <a:solidFill>
                  <a:srgbClr val="330066"/>
                </a:solidFill>
              </a:rPr>
              <a:t>Результат работы программы отобразится в </a:t>
            </a:r>
            <a:r>
              <a:rPr lang="ru-RU" dirty="0">
                <a:solidFill>
                  <a:schemeClr val="tx2"/>
                </a:solidFill>
              </a:rPr>
              <a:t>окне 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Python 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Shell</a:t>
            </a:r>
            <a:r>
              <a:rPr lang="ru-RU" dirty="0" smtClean="0">
                <a:solidFill>
                  <a:schemeClr val="tx2"/>
                </a:solidFill>
              </a:rPr>
              <a:t>.</a:t>
            </a:r>
            <a:endParaRPr lang="ru-RU" dirty="0" smtClean="0">
              <a:solidFill>
                <a:srgbClr val="330066"/>
              </a:solidFill>
            </a:endParaRPr>
          </a:p>
        </p:txBody>
      </p:sp>
      <p:grpSp>
        <p:nvGrpSpPr>
          <p:cNvPr id="7" name="Группа 6"/>
          <p:cNvGrpSpPr/>
          <p:nvPr/>
        </p:nvGrpSpPr>
        <p:grpSpPr>
          <a:xfrm>
            <a:off x="755576" y="2818119"/>
            <a:ext cx="7742053" cy="3275177"/>
            <a:chOff x="755576" y="2818119"/>
            <a:chExt cx="7742053" cy="3275177"/>
          </a:xfrm>
        </p:grpSpPr>
        <p:grpSp>
          <p:nvGrpSpPr>
            <p:cNvPr id="4" name="Группа 3"/>
            <p:cNvGrpSpPr/>
            <p:nvPr/>
          </p:nvGrpSpPr>
          <p:grpSpPr>
            <a:xfrm>
              <a:off x="755576" y="2818119"/>
              <a:ext cx="7742053" cy="3275177"/>
              <a:chOff x="755576" y="2818119"/>
              <a:chExt cx="7742053" cy="3275177"/>
            </a:xfrm>
          </p:grpSpPr>
          <p:sp>
            <p:nvSpPr>
              <p:cNvPr id="6" name="TextBox 5"/>
              <p:cNvSpPr txBox="1"/>
              <p:nvPr/>
            </p:nvSpPr>
            <p:spPr>
              <a:xfrm>
                <a:off x="830004" y="5785519"/>
                <a:ext cx="7667625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ru-RU" sz="1400" i="1" dirty="0" smtClean="0">
                    <a:solidFill>
                      <a:srgbClr val="000000"/>
                    </a:solidFill>
                  </a:rPr>
                  <a:t>Пример работы в программном режиме</a:t>
                </a:r>
                <a:endParaRPr lang="ru-RU" sz="1400" i="1" dirty="0">
                  <a:solidFill>
                    <a:srgbClr val="000000"/>
                  </a:solidFill>
                </a:endParaRPr>
              </a:p>
            </p:txBody>
          </p:sp>
          <p:pic>
            <p:nvPicPr>
              <p:cNvPr id="8197" name="Picture 5"/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755576" y="2830008"/>
                <a:ext cx="3724275" cy="294322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pic>
            <p:nvPicPr>
              <p:cNvPr id="8198" name="Picture 6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788024" y="2818119"/>
                <a:ext cx="3543300" cy="294322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</p:grpSp>
        <p:sp>
          <p:nvSpPr>
            <p:cNvPr id="2" name="Овал 1"/>
            <p:cNvSpPr/>
            <p:nvPr/>
          </p:nvSpPr>
          <p:spPr>
            <a:xfrm>
              <a:off x="1907704" y="3104964"/>
              <a:ext cx="396044" cy="180020"/>
            </a:xfrm>
            <a:prstGeom prst="ellipse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" name="Овал 11"/>
            <p:cNvSpPr/>
            <p:nvPr/>
          </p:nvSpPr>
          <p:spPr>
            <a:xfrm>
              <a:off x="4788024" y="3104964"/>
              <a:ext cx="396044" cy="180020"/>
            </a:xfrm>
            <a:prstGeom prst="ellipse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</p:spTree>
    <p:extLst>
      <p:ext uri="{BB962C8B-B14F-4D97-AF65-F5344CB8AC3E}">
        <p14:creationId xmlns:p14="http://schemas.microsoft.com/office/powerpoint/2010/main" val="2942550855"/>
      </p:ext>
    </p:extLst>
  </p:cSld>
  <p:clrMapOvr>
    <a:masterClrMapping/>
  </p:clrMapOvr>
  <p:transition spd="med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06"/>
          <p:cNvSpPr txBox="1">
            <a:spLocks noChangeArrowheads="1"/>
          </p:cNvSpPr>
          <p:nvPr/>
        </p:nvSpPr>
        <p:spPr bwMode="auto">
          <a:xfrm>
            <a:off x="503548" y="224644"/>
            <a:ext cx="7543800" cy="6120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9pPr>
          </a:lstStyle>
          <a:p>
            <a:pPr algn="ctr"/>
            <a:r>
              <a:rPr lang="ru-RU" sz="3600" smtClean="0">
                <a:solidFill>
                  <a:srgbClr val="330066"/>
                </a:solidFill>
              </a:rPr>
              <a:t>Язык </a:t>
            </a:r>
            <a:r>
              <a:rPr lang="en-US" sz="3600" smtClean="0">
                <a:solidFill>
                  <a:srgbClr val="330066"/>
                </a:solidFill>
              </a:rPr>
              <a:t>Python</a:t>
            </a:r>
            <a:endParaRPr lang="ru-RU" sz="3600" dirty="0">
              <a:solidFill>
                <a:srgbClr val="330066"/>
              </a:solidFill>
            </a:endParaRPr>
          </a:p>
        </p:txBody>
      </p:sp>
      <p:sp>
        <p:nvSpPr>
          <p:cNvPr id="5" name="Text Box 8"/>
          <p:cNvSpPr txBox="1">
            <a:spLocks noChangeArrowheads="1"/>
          </p:cNvSpPr>
          <p:nvPr/>
        </p:nvSpPr>
        <p:spPr bwMode="auto">
          <a:xfrm>
            <a:off x="279852" y="1032991"/>
            <a:ext cx="8712968" cy="17543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Aft>
                <a:spcPts val="1200"/>
              </a:spcAft>
            </a:pPr>
            <a:r>
              <a:rPr lang="ru-RU" dirty="0" smtClean="0">
                <a:solidFill>
                  <a:srgbClr val="330066"/>
                </a:solidFill>
              </a:rPr>
              <a:t>Более удобной является работа в </a:t>
            </a:r>
            <a:r>
              <a:rPr lang="en-US" dirty="0" smtClean="0">
                <a:solidFill>
                  <a:srgbClr val="330066"/>
                </a:solidFill>
              </a:rPr>
              <a:t>IDE </a:t>
            </a:r>
            <a:r>
              <a:rPr lang="ru-RU" dirty="0" smtClean="0">
                <a:solidFill>
                  <a:srgbClr val="330066"/>
                </a:solidFill>
              </a:rPr>
              <a:t>– интегрированной среде разработки. </a:t>
            </a:r>
            <a:br>
              <a:rPr lang="ru-RU" dirty="0" smtClean="0">
                <a:solidFill>
                  <a:srgbClr val="330066"/>
                </a:solidFill>
              </a:rPr>
            </a:br>
            <a:r>
              <a:rPr lang="ru-RU" dirty="0" smtClean="0">
                <a:solidFill>
                  <a:srgbClr val="330066"/>
                </a:solidFill>
              </a:rPr>
              <a:t>Простой и русифицированной средой разработки является 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Geany</a:t>
            </a:r>
            <a:r>
              <a:rPr lang="ru-RU" dirty="0" smtClean="0">
                <a:solidFill>
                  <a:srgbClr val="330066"/>
                </a:solidFill>
              </a:rPr>
              <a:t>. </a:t>
            </a:r>
            <a:br>
              <a:rPr lang="ru-RU" dirty="0" smtClean="0">
                <a:solidFill>
                  <a:srgbClr val="330066"/>
                </a:solidFill>
              </a:rPr>
            </a:br>
            <a:r>
              <a:rPr lang="ru-RU" dirty="0" smtClean="0">
                <a:solidFill>
                  <a:srgbClr val="330066"/>
                </a:solidFill>
              </a:rPr>
              <a:t>Её можно скачать с сайта </a:t>
            </a:r>
            <a:r>
              <a:rPr lang="ru-RU" b="1" u="sng" dirty="0" smtClean="0">
                <a:hlinkClick r:id="rId2"/>
              </a:rPr>
              <a:t>www.geany.org</a:t>
            </a:r>
            <a:r>
              <a:rPr lang="ru-RU" dirty="0" smtClean="0">
                <a:solidFill>
                  <a:srgbClr val="330066"/>
                </a:solidFill>
              </a:rPr>
              <a:t>. При сохранении файла расширение </a:t>
            </a:r>
            <a:r>
              <a:rPr lang="en-US" b="1" dirty="0" smtClean="0"/>
              <a:t>.</a:t>
            </a:r>
            <a:r>
              <a:rPr lang="en-US" b="1" dirty="0" err="1" smtClean="0"/>
              <a:t>py</a:t>
            </a:r>
            <a:r>
              <a:rPr lang="en-US" b="1" dirty="0" smtClean="0"/>
              <a:t> </a:t>
            </a:r>
            <a:r>
              <a:rPr lang="ru-RU" dirty="0" smtClean="0">
                <a:solidFill>
                  <a:srgbClr val="330066"/>
                </a:solidFill>
              </a:rPr>
              <a:t>надо добавлять самому. Запуск программы на выполнение командой 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Выполнить</a:t>
            </a:r>
            <a:r>
              <a:rPr lang="ru-RU" dirty="0" smtClean="0">
                <a:solidFill>
                  <a:srgbClr val="330066"/>
                </a:solidFill>
              </a:rPr>
              <a:t> или клавишей 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F5</a:t>
            </a:r>
            <a:r>
              <a:rPr lang="ru-RU" dirty="0" smtClean="0">
                <a:solidFill>
                  <a:srgbClr val="330066"/>
                </a:solidFill>
              </a:rPr>
              <a:t>. Результат работы программы отобразится в отдельном консольном окне.</a:t>
            </a:r>
            <a:endParaRPr lang="ru-RU" dirty="0">
              <a:solidFill>
                <a:srgbClr val="330066"/>
              </a:solidFill>
            </a:endParaRPr>
          </a:p>
        </p:txBody>
      </p:sp>
      <p:grpSp>
        <p:nvGrpSpPr>
          <p:cNvPr id="7" name="Группа 6"/>
          <p:cNvGrpSpPr/>
          <p:nvPr/>
        </p:nvGrpSpPr>
        <p:grpSpPr>
          <a:xfrm>
            <a:off x="359531" y="2787317"/>
            <a:ext cx="8633289" cy="3769678"/>
            <a:chOff x="359531" y="2787317"/>
            <a:chExt cx="8633289" cy="3769678"/>
          </a:xfrm>
        </p:grpSpPr>
        <p:grpSp>
          <p:nvGrpSpPr>
            <p:cNvPr id="2" name="Группа 1"/>
            <p:cNvGrpSpPr/>
            <p:nvPr/>
          </p:nvGrpSpPr>
          <p:grpSpPr>
            <a:xfrm>
              <a:off x="359531" y="2787317"/>
              <a:ext cx="8633289" cy="3769678"/>
              <a:chOff x="359531" y="2787317"/>
              <a:chExt cx="8633289" cy="3769678"/>
            </a:xfrm>
          </p:grpSpPr>
          <p:sp>
            <p:nvSpPr>
              <p:cNvPr id="6" name="TextBox 5"/>
              <p:cNvSpPr txBox="1"/>
              <p:nvPr/>
            </p:nvSpPr>
            <p:spPr>
              <a:xfrm>
                <a:off x="359532" y="5533491"/>
                <a:ext cx="4148132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ru-RU" sz="1400" i="1" dirty="0" smtClean="0">
                    <a:solidFill>
                      <a:srgbClr val="000000"/>
                    </a:solidFill>
                  </a:rPr>
                  <a:t>Пример работы в среде </a:t>
                </a:r>
                <a:r>
                  <a:rPr lang="en-US" sz="1400" i="1" dirty="0" err="1" smtClean="0">
                    <a:solidFill>
                      <a:srgbClr val="000000"/>
                    </a:solidFill>
                  </a:rPr>
                  <a:t>Geany</a:t>
                </a:r>
                <a:endParaRPr lang="ru-RU" sz="1400" i="1" dirty="0">
                  <a:solidFill>
                    <a:srgbClr val="000000"/>
                  </a:solidFill>
                </a:endParaRPr>
              </a:p>
            </p:txBody>
          </p:sp>
          <p:pic>
            <p:nvPicPr>
              <p:cNvPr id="9218" name="Picture 2"/>
              <p:cNvPicPr>
                <a:picLocks noChangeAspect="1" noChangeArrowheads="1"/>
              </p:cNvPicPr>
              <p:nvPr/>
            </p:nvPicPr>
            <p:blipFill rotWithShape="1">
              <a:blip r:embed="rId3" cstate="print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/>
            </p:blipFill>
            <p:spPr bwMode="auto">
              <a:xfrm>
                <a:off x="7937884" y="2787317"/>
                <a:ext cx="1054936" cy="111516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pic>
            <p:nvPicPr>
              <p:cNvPr id="9220" name="Picture 4"/>
              <p:cNvPicPr>
                <a:picLocks noChangeAspect="1" noChangeArrowheads="1"/>
              </p:cNvPicPr>
              <p:nvPr/>
            </p:nvPicPr>
            <p:blipFill>
              <a:blip r:embed="rId4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59531" y="2798833"/>
                <a:ext cx="7373355" cy="264383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pic>
            <p:nvPicPr>
              <p:cNvPr id="9219" name="Picture 3"/>
              <p:cNvPicPr>
                <a:picLocks noChangeAspect="1" noChangeArrowheads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507664" y="4509120"/>
                <a:ext cx="4391025" cy="204787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</p:grpSp>
        <p:sp>
          <p:nvSpPr>
            <p:cNvPr id="4" name="Овал 3"/>
            <p:cNvSpPr/>
            <p:nvPr/>
          </p:nvSpPr>
          <p:spPr>
            <a:xfrm>
              <a:off x="6797307" y="3212976"/>
              <a:ext cx="655013" cy="324036"/>
            </a:xfrm>
            <a:prstGeom prst="ellipse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</p:spTree>
    <p:extLst>
      <p:ext uri="{BB962C8B-B14F-4D97-AF65-F5344CB8AC3E}">
        <p14:creationId xmlns:p14="http://schemas.microsoft.com/office/powerpoint/2010/main" val="863918996"/>
      </p:ext>
    </p:extLst>
  </p:cSld>
  <p:clrMapOvr>
    <a:masterClrMapping/>
  </p:clrMapOvr>
  <p:transition spd="med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086" name="Rectangle 422"/>
          <p:cNvSpPr>
            <a:spLocks noGrp="1" noChangeArrowheads="1"/>
          </p:cNvSpPr>
          <p:nvPr>
            <p:ph type="title"/>
          </p:nvPr>
        </p:nvSpPr>
        <p:spPr>
          <a:xfrm>
            <a:off x="142875" y="80628"/>
            <a:ext cx="7812088" cy="1008112"/>
          </a:xfrm>
        </p:spPr>
        <p:txBody>
          <a:bodyPr/>
          <a:lstStyle/>
          <a:p>
            <a:pPr algn="ctr"/>
            <a:r>
              <a:rPr lang="ru-RU" sz="3200" dirty="0"/>
              <a:t>Общие сведения </a:t>
            </a: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/>
              <a:t>о </a:t>
            </a:r>
            <a:r>
              <a:rPr lang="ru-RU" sz="3200" dirty="0"/>
              <a:t>языке программирования </a:t>
            </a:r>
            <a:r>
              <a:rPr lang="en-US" sz="3200" dirty="0" smtClean="0"/>
              <a:t>Python</a:t>
            </a:r>
            <a:r>
              <a:rPr lang="ru-RU" sz="3200" dirty="0" smtClean="0"/>
              <a:t> </a:t>
            </a:r>
            <a:endParaRPr lang="ru-RU" sz="3200" dirty="0"/>
          </a:p>
        </p:txBody>
      </p:sp>
      <p:sp>
        <p:nvSpPr>
          <p:cNvPr id="3" name="TextBox 2"/>
          <p:cNvSpPr txBox="1"/>
          <p:nvPr/>
        </p:nvSpPr>
        <p:spPr>
          <a:xfrm>
            <a:off x="251520" y="1052736"/>
            <a:ext cx="8784976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Bef>
                <a:spcPts val="0"/>
              </a:spcBef>
              <a:spcAft>
                <a:spcPts val="600"/>
              </a:spcAft>
            </a:pPr>
            <a:r>
              <a:rPr lang="ru-RU" b="1" dirty="0">
                <a:solidFill>
                  <a:srgbClr val="330066"/>
                </a:solidFill>
              </a:rPr>
              <a:t>Алфавит </a:t>
            </a:r>
            <a:r>
              <a:rPr lang="ru-RU" dirty="0">
                <a:solidFill>
                  <a:srgbClr val="330066"/>
                </a:solidFill>
              </a:rPr>
              <a:t>языка </a:t>
            </a:r>
            <a:r>
              <a:rPr lang="en-US" dirty="0" smtClean="0">
                <a:solidFill>
                  <a:srgbClr val="330066"/>
                </a:solidFill>
              </a:rPr>
              <a:t>Python (</a:t>
            </a:r>
            <a:r>
              <a:rPr lang="ru-RU" dirty="0" smtClean="0">
                <a:solidFill>
                  <a:srgbClr val="330066"/>
                </a:solidFill>
              </a:rPr>
              <a:t>набор допустимых символов) состоит </a:t>
            </a:r>
            <a:r>
              <a:rPr lang="ru-RU" dirty="0">
                <a:solidFill>
                  <a:srgbClr val="330066"/>
                </a:solidFill>
              </a:rPr>
              <a:t>из букв латинского алфавита </a:t>
            </a:r>
            <a:r>
              <a:rPr lang="ru-RU" dirty="0" smtClean="0">
                <a:solidFill>
                  <a:srgbClr val="330066"/>
                </a:solidFill>
              </a:rPr>
              <a:t>(причём </a:t>
            </a:r>
            <a:r>
              <a:rPr lang="ru-RU" i="1" dirty="0" smtClean="0">
                <a:solidFill>
                  <a:srgbClr val="330066"/>
                </a:solidFill>
              </a:rPr>
              <a:t>заглавные </a:t>
            </a:r>
            <a:r>
              <a:rPr lang="ru-RU" i="1" dirty="0">
                <a:solidFill>
                  <a:srgbClr val="330066"/>
                </a:solidFill>
              </a:rPr>
              <a:t>и строчные </a:t>
            </a:r>
            <a:r>
              <a:rPr lang="ru-RU" i="1" dirty="0" smtClean="0">
                <a:solidFill>
                  <a:srgbClr val="330066"/>
                </a:solidFill>
              </a:rPr>
              <a:t>буквы</a:t>
            </a:r>
            <a:r>
              <a:rPr lang="ru-RU" i="1" dirty="0">
                <a:solidFill>
                  <a:srgbClr val="330066"/>
                </a:solidFill>
              </a:rPr>
              <a:t> </a:t>
            </a:r>
            <a:r>
              <a:rPr lang="ru-RU" i="1" u="sng" dirty="0" smtClean="0">
                <a:solidFill>
                  <a:srgbClr val="330066"/>
                </a:solidFill>
              </a:rPr>
              <a:t>различаются</a:t>
            </a:r>
            <a:r>
              <a:rPr lang="ru-RU" dirty="0" smtClean="0">
                <a:solidFill>
                  <a:srgbClr val="330066"/>
                </a:solidFill>
              </a:rPr>
              <a:t>), </a:t>
            </a:r>
            <a:r>
              <a:rPr lang="ru-RU" dirty="0">
                <a:solidFill>
                  <a:srgbClr val="330066"/>
                </a:solidFill>
              </a:rPr>
              <a:t>цифр и специальных </a:t>
            </a:r>
            <a:r>
              <a:rPr lang="ru-RU" dirty="0" smtClean="0">
                <a:solidFill>
                  <a:srgbClr val="330066"/>
                </a:solidFill>
              </a:rPr>
              <a:t>знаков (знаков препинания, арифметических и других). Русские буквы могут использоваться только при выводе текста на экран и в комментариях к программе.</a:t>
            </a:r>
          </a:p>
          <a:p>
            <a:pPr algn="just">
              <a:spcBef>
                <a:spcPts val="0"/>
              </a:spcBef>
              <a:spcAft>
                <a:spcPts val="600"/>
              </a:spcAft>
            </a:pPr>
            <a:r>
              <a:rPr lang="ru-RU" b="1" dirty="0">
                <a:solidFill>
                  <a:srgbClr val="330066"/>
                </a:solidFill>
              </a:rPr>
              <a:t>Служебные слова </a:t>
            </a:r>
            <a:r>
              <a:rPr lang="ru-RU" dirty="0">
                <a:solidFill>
                  <a:srgbClr val="330066"/>
                </a:solidFill>
              </a:rPr>
              <a:t>–</a:t>
            </a:r>
            <a:r>
              <a:rPr lang="ru-RU" dirty="0" smtClean="0">
                <a:solidFill>
                  <a:srgbClr val="330066"/>
                </a:solidFill>
              </a:rPr>
              <a:t> цепочки символов, имеющие фиксированное смысловое значение.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ru-RU" b="1" dirty="0" smtClean="0">
                <a:solidFill>
                  <a:srgbClr val="330066"/>
                </a:solidFill>
              </a:rPr>
              <a:t>Величины</a:t>
            </a:r>
            <a:r>
              <a:rPr lang="ru-RU" dirty="0" smtClean="0">
                <a:solidFill>
                  <a:srgbClr val="330066"/>
                </a:solidFill>
              </a:rPr>
              <a:t> в программе представлены в виде констант и переменных.</a:t>
            </a:r>
          </a:p>
          <a:p>
            <a:pPr algn="just">
              <a:spcBef>
                <a:spcPts val="0"/>
              </a:spcBef>
              <a:spcAft>
                <a:spcPts val="600"/>
              </a:spcAft>
            </a:pPr>
            <a:r>
              <a:rPr lang="ru-RU" b="1" dirty="0">
                <a:solidFill>
                  <a:srgbClr val="330066"/>
                </a:solidFill>
              </a:rPr>
              <a:t>Константы</a:t>
            </a:r>
            <a:r>
              <a:rPr lang="ru-RU" dirty="0">
                <a:solidFill>
                  <a:srgbClr val="330066"/>
                </a:solidFill>
              </a:rPr>
              <a:t> – величины, не изменяющие своего значения при выполнении программы</a:t>
            </a:r>
            <a:r>
              <a:rPr lang="ru-RU" dirty="0" smtClean="0">
                <a:solidFill>
                  <a:srgbClr val="330066"/>
                </a:solidFill>
              </a:rPr>
              <a:t>.</a:t>
            </a:r>
          </a:p>
          <a:p>
            <a:pPr lvl="0" algn="just">
              <a:spcBef>
                <a:spcPts val="0"/>
              </a:spcBef>
              <a:spcAft>
                <a:spcPts val="600"/>
              </a:spcAft>
            </a:pPr>
            <a:r>
              <a:rPr lang="ru-RU" b="1" dirty="0" smtClean="0">
                <a:solidFill>
                  <a:srgbClr val="330066"/>
                </a:solidFill>
              </a:rPr>
              <a:t>Переменные </a:t>
            </a:r>
            <a:r>
              <a:rPr lang="ru-RU" b="1" dirty="0">
                <a:solidFill>
                  <a:srgbClr val="330066"/>
                </a:solidFill>
              </a:rPr>
              <a:t>– </a:t>
            </a:r>
            <a:r>
              <a:rPr lang="ru-RU" dirty="0" smtClean="0">
                <a:solidFill>
                  <a:srgbClr val="330066"/>
                </a:solidFill>
              </a:rPr>
              <a:t>величины, которые могут </a:t>
            </a:r>
            <a:r>
              <a:rPr lang="ru-RU" dirty="0">
                <a:solidFill>
                  <a:srgbClr val="330066"/>
                </a:solidFill>
              </a:rPr>
              <a:t>изменять свое значение при выполнении программы. Каждая переменная имеет имя, тип и значение. </a:t>
            </a:r>
            <a:endParaRPr lang="ru-RU" dirty="0" smtClean="0">
              <a:solidFill>
                <a:srgbClr val="330066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</a:pPr>
            <a:r>
              <a:rPr lang="ru-RU" b="1" dirty="0">
                <a:solidFill>
                  <a:srgbClr val="330066"/>
                </a:solidFill>
              </a:rPr>
              <a:t>Имя переменной (идентификатор) – </a:t>
            </a:r>
            <a:r>
              <a:rPr lang="ru-RU" dirty="0">
                <a:solidFill>
                  <a:srgbClr val="330066"/>
                </a:solidFill>
              </a:rPr>
              <a:t>любая отличная от служебных слов последовательность латинских букв, цифр и символа подчеркивания "_", </a:t>
            </a:r>
            <a:br>
              <a:rPr lang="ru-RU" dirty="0">
                <a:solidFill>
                  <a:srgbClr val="330066"/>
                </a:solidFill>
              </a:rPr>
            </a:br>
            <a:r>
              <a:rPr lang="ru-RU" dirty="0">
                <a:solidFill>
                  <a:srgbClr val="330066"/>
                </a:solidFill>
              </a:rPr>
              <a:t>не может начинаться с цифры.</a:t>
            </a:r>
          </a:p>
          <a:p>
            <a:pPr lvl="0">
              <a:spcBef>
                <a:spcPts val="0"/>
              </a:spcBef>
              <a:spcAft>
                <a:spcPts val="600"/>
              </a:spcAft>
            </a:pPr>
            <a:r>
              <a:rPr lang="ru-RU" dirty="0">
                <a:solidFill>
                  <a:srgbClr val="0000CC"/>
                </a:solidFill>
              </a:rPr>
              <a:t>N,  N1,  </a:t>
            </a:r>
            <a:r>
              <a:rPr lang="ru-RU" dirty="0" err="1">
                <a:solidFill>
                  <a:srgbClr val="0000CC"/>
                </a:solidFill>
              </a:rPr>
              <a:t>massa</a:t>
            </a:r>
            <a:r>
              <a:rPr lang="en-US" dirty="0">
                <a:solidFill>
                  <a:srgbClr val="0000CC"/>
                </a:solidFill>
              </a:rPr>
              <a:t>, </a:t>
            </a:r>
            <a:r>
              <a:rPr lang="ru-RU" dirty="0">
                <a:solidFill>
                  <a:srgbClr val="0000CC"/>
                </a:solidFill>
              </a:rPr>
              <a:t> </a:t>
            </a:r>
            <a:r>
              <a:rPr lang="en-US" dirty="0" err="1">
                <a:solidFill>
                  <a:srgbClr val="0000CC"/>
                </a:solidFill>
              </a:rPr>
              <a:t>massa_tela</a:t>
            </a:r>
            <a:r>
              <a:rPr lang="ru-RU" dirty="0">
                <a:solidFill>
                  <a:srgbClr val="0000CC"/>
                </a:solidFill>
              </a:rPr>
              <a:t>  –  </a:t>
            </a:r>
            <a:r>
              <a:rPr lang="ru-RU" dirty="0">
                <a:solidFill>
                  <a:srgbClr val="008000"/>
                </a:solidFill>
              </a:rPr>
              <a:t>правильно</a:t>
            </a:r>
            <a:r>
              <a:rPr lang="ru-RU" dirty="0">
                <a:solidFill>
                  <a:srgbClr val="0000CC"/>
                </a:solidFill>
              </a:rPr>
              <a:t>;</a:t>
            </a:r>
            <a:br>
              <a:rPr lang="ru-RU" dirty="0">
                <a:solidFill>
                  <a:srgbClr val="0000CC"/>
                </a:solidFill>
              </a:rPr>
            </a:br>
            <a:r>
              <a:rPr lang="ru-RU" dirty="0">
                <a:solidFill>
                  <a:srgbClr val="0000CC"/>
                </a:solidFill>
              </a:rPr>
              <a:t>1N,  масса,  </a:t>
            </a:r>
            <a:r>
              <a:rPr lang="ru-RU" dirty="0" err="1">
                <a:solidFill>
                  <a:srgbClr val="0000CC"/>
                </a:solidFill>
              </a:rPr>
              <a:t>massa</a:t>
            </a:r>
            <a:r>
              <a:rPr lang="ru-RU" dirty="0">
                <a:solidFill>
                  <a:srgbClr val="0000CC"/>
                </a:solidFill>
              </a:rPr>
              <a:t> </a:t>
            </a:r>
            <a:r>
              <a:rPr lang="ru-RU" dirty="0" err="1">
                <a:solidFill>
                  <a:srgbClr val="0000CC"/>
                </a:solidFill>
              </a:rPr>
              <a:t>tela</a:t>
            </a:r>
            <a:r>
              <a:rPr lang="ru-RU" dirty="0">
                <a:solidFill>
                  <a:srgbClr val="0000CC"/>
                </a:solidFill>
              </a:rPr>
              <a:t>         –  </a:t>
            </a:r>
            <a:r>
              <a:rPr lang="ru-RU" dirty="0">
                <a:solidFill>
                  <a:srgbClr val="FF0000"/>
                </a:solidFill>
              </a:rPr>
              <a:t>неправильно</a:t>
            </a:r>
            <a:r>
              <a:rPr lang="ru-RU" dirty="0" smtClean="0">
                <a:solidFill>
                  <a:srgbClr val="330066"/>
                </a:solidFill>
              </a:rPr>
              <a:t>.</a:t>
            </a:r>
            <a:endParaRPr lang="ru-RU" dirty="0">
              <a:solidFill>
                <a:srgbClr val="33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6113873"/>
      </p:ext>
    </p:extLst>
  </p:cSld>
  <p:clrMapOvr>
    <a:masterClrMapping/>
  </p:clrMapOvr>
  <p:transition spd="med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086" name="Rectangle 422"/>
          <p:cNvSpPr>
            <a:spLocks noGrp="1" noChangeArrowheads="1"/>
          </p:cNvSpPr>
          <p:nvPr>
            <p:ph type="title"/>
          </p:nvPr>
        </p:nvSpPr>
        <p:spPr>
          <a:xfrm>
            <a:off x="142875" y="44624"/>
            <a:ext cx="7812088" cy="1044116"/>
          </a:xfrm>
        </p:spPr>
        <p:txBody>
          <a:bodyPr/>
          <a:lstStyle/>
          <a:p>
            <a:pPr algn="ctr"/>
            <a:r>
              <a:rPr lang="ru-RU" sz="3200" dirty="0"/>
              <a:t>Общие сведения </a:t>
            </a: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/>
              <a:t>о </a:t>
            </a:r>
            <a:r>
              <a:rPr lang="ru-RU" sz="3200" dirty="0"/>
              <a:t>языке программирования </a:t>
            </a:r>
            <a:r>
              <a:rPr lang="en-US" sz="3200" dirty="0" smtClean="0"/>
              <a:t>Python</a:t>
            </a:r>
            <a:r>
              <a:rPr lang="ru-RU" sz="3200" dirty="0" smtClean="0"/>
              <a:t> </a:t>
            </a:r>
            <a:endParaRPr lang="ru-RU" sz="3200" dirty="0"/>
          </a:p>
        </p:txBody>
      </p:sp>
      <p:sp>
        <p:nvSpPr>
          <p:cNvPr id="3" name="TextBox 2"/>
          <p:cNvSpPr txBox="1"/>
          <p:nvPr/>
        </p:nvSpPr>
        <p:spPr>
          <a:xfrm>
            <a:off x="346157" y="1088740"/>
            <a:ext cx="865433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spcBef>
                <a:spcPts val="0"/>
              </a:spcBef>
              <a:spcAft>
                <a:spcPts val="1200"/>
              </a:spcAft>
            </a:pPr>
            <a:r>
              <a:rPr lang="ru-RU" b="1" dirty="0">
                <a:solidFill>
                  <a:srgbClr val="330066"/>
                </a:solidFill>
              </a:rPr>
              <a:t>Значения переменных</a:t>
            </a:r>
            <a:r>
              <a:rPr lang="ru-RU" dirty="0">
                <a:solidFill>
                  <a:srgbClr val="330066"/>
                </a:solidFill>
              </a:rPr>
              <a:t> хранятся в ячейках оперативной памяти.</a:t>
            </a:r>
          </a:p>
          <a:p>
            <a:pPr lvl="0">
              <a:spcBef>
                <a:spcPts val="0"/>
              </a:spcBef>
              <a:spcAft>
                <a:spcPts val="1200"/>
              </a:spcAft>
            </a:pPr>
            <a:r>
              <a:rPr lang="ru-RU" b="1" dirty="0">
                <a:solidFill>
                  <a:srgbClr val="330066"/>
                </a:solidFill>
              </a:rPr>
              <a:t>Тип переменной </a:t>
            </a:r>
            <a:r>
              <a:rPr lang="ru-RU" dirty="0">
                <a:solidFill>
                  <a:srgbClr val="330066"/>
                </a:solidFill>
              </a:rPr>
              <a:t>определяет способ хранения данных в памяти компьютера и допустимые операции над ними</a:t>
            </a:r>
            <a:r>
              <a:rPr lang="ru-RU" dirty="0" smtClean="0">
                <a:solidFill>
                  <a:srgbClr val="330066"/>
                </a:solidFill>
              </a:rPr>
              <a:t>.</a:t>
            </a:r>
            <a:endParaRPr lang="ru-RU" dirty="0">
              <a:solidFill>
                <a:srgbClr val="330066"/>
              </a:solidFill>
            </a:endParaRPr>
          </a:p>
        </p:txBody>
      </p:sp>
      <p:sp>
        <p:nvSpPr>
          <p:cNvPr id="4" name="Rectangle 422"/>
          <p:cNvSpPr txBox="1">
            <a:spLocks noChangeArrowheads="1"/>
          </p:cNvSpPr>
          <p:nvPr/>
        </p:nvSpPr>
        <p:spPr bwMode="auto">
          <a:xfrm>
            <a:off x="2123728" y="2168860"/>
            <a:ext cx="4788532" cy="3463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9pPr>
          </a:lstStyle>
          <a:p>
            <a:pPr algn="ctr"/>
            <a:r>
              <a:rPr lang="ru-RU" sz="2000" dirty="0" smtClean="0">
                <a:solidFill>
                  <a:srgbClr val="330066"/>
                </a:solidFill>
              </a:rPr>
              <a:t>Основные типы данных в языке </a:t>
            </a:r>
            <a:r>
              <a:rPr lang="en-US" sz="2000" dirty="0" smtClean="0"/>
              <a:t>Python</a:t>
            </a:r>
            <a:endParaRPr lang="ru-RU" sz="2000" dirty="0">
              <a:solidFill>
                <a:srgbClr val="330066"/>
              </a:solidFill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99576355"/>
              </p:ext>
            </p:extLst>
          </p:nvPr>
        </p:nvGraphicFramePr>
        <p:xfrm>
          <a:off x="971600" y="2528900"/>
          <a:ext cx="7092788" cy="2614998"/>
        </p:xfrm>
        <a:graphic>
          <a:graphicData uri="http://schemas.openxmlformats.org/drawingml/2006/table">
            <a:tbl>
              <a:tblPr/>
              <a:tblGrid>
                <a:gridCol w="1548171"/>
                <a:gridCol w="2304256"/>
                <a:gridCol w="3240361"/>
              </a:tblGrid>
              <a:tr h="33816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i="0" dirty="0">
                          <a:solidFill>
                            <a:srgbClr val="320064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Название</a:t>
                      </a:r>
                      <a:endParaRPr lang="ru-RU" sz="1400" i="0" dirty="0">
                        <a:solidFill>
                          <a:srgbClr val="320064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2545" marR="325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i="0" dirty="0">
                          <a:solidFill>
                            <a:srgbClr val="320064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Обозначение</a:t>
                      </a:r>
                      <a:endParaRPr lang="ru-RU" sz="1400" i="0" dirty="0">
                        <a:solidFill>
                          <a:srgbClr val="320064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2545" marR="325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i="0" dirty="0">
                          <a:solidFill>
                            <a:srgbClr val="320064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Допустимые значения</a:t>
                      </a:r>
                      <a:endParaRPr lang="ru-RU" sz="1400" i="0" dirty="0">
                        <a:solidFill>
                          <a:srgbClr val="320064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2545" marR="325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69187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rgbClr val="320064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Целочисленный</a:t>
                      </a:r>
                      <a:endParaRPr lang="ru-RU" sz="1400" dirty="0">
                        <a:solidFill>
                          <a:srgbClr val="320064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2545" marR="325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 err="1" smtClean="0">
                          <a:solidFill>
                            <a:srgbClr val="320064"/>
                          </a:solidFill>
                          <a:effectLst/>
                          <a:latin typeface="Courier New" pitchFamily="49" charset="0"/>
                          <a:ea typeface="Calibri"/>
                          <a:cs typeface="Courier New" pitchFamily="49" charset="0"/>
                        </a:rPr>
                        <a:t>int</a:t>
                      </a:r>
                      <a:r>
                        <a:rPr lang="ru-RU" sz="1800" dirty="0" smtClean="0">
                          <a:solidFill>
                            <a:srgbClr val="320064"/>
                          </a:solidFill>
                          <a:effectLst/>
                          <a:latin typeface="Courier New" pitchFamily="49" charset="0"/>
                          <a:ea typeface="Calibri"/>
                          <a:cs typeface="Courier New" pitchFamily="49" charset="0"/>
                        </a:rPr>
                        <a:t/>
                      </a:r>
                      <a:br>
                        <a:rPr lang="ru-RU" sz="1800" dirty="0" smtClean="0">
                          <a:solidFill>
                            <a:srgbClr val="320064"/>
                          </a:solidFill>
                          <a:effectLst/>
                          <a:latin typeface="Courier New" pitchFamily="49" charset="0"/>
                          <a:ea typeface="Calibri"/>
                          <a:cs typeface="Courier New" pitchFamily="49" charset="0"/>
                        </a:rPr>
                      </a:br>
                      <a:r>
                        <a:rPr lang="ru-RU" sz="1600" i="1" dirty="0" smtClean="0">
                          <a:solidFill>
                            <a:srgbClr val="320064"/>
                          </a:solidFill>
                          <a:effectLst/>
                          <a:latin typeface="Courier New" pitchFamily="49" charset="0"/>
                          <a:ea typeface="Calibri"/>
                          <a:cs typeface="Courier New" pitchFamily="49" charset="0"/>
                        </a:rPr>
                        <a:t>(«</a:t>
                      </a:r>
                      <a:r>
                        <a:rPr lang="en-US" sz="1600" i="1" dirty="0" smtClean="0">
                          <a:solidFill>
                            <a:srgbClr val="320064"/>
                          </a:solidFill>
                          <a:effectLst/>
                          <a:latin typeface="Courier New" pitchFamily="49" charset="0"/>
                          <a:ea typeface="Calibri"/>
                          <a:cs typeface="Courier New" pitchFamily="49" charset="0"/>
                        </a:rPr>
                        <a:t>integer</a:t>
                      </a:r>
                      <a:r>
                        <a:rPr lang="ru-RU" sz="1600" i="1" dirty="0" smtClean="0">
                          <a:solidFill>
                            <a:srgbClr val="320064"/>
                          </a:solidFill>
                          <a:effectLst/>
                          <a:latin typeface="Courier New" pitchFamily="49" charset="0"/>
                          <a:ea typeface="Calibri"/>
                          <a:cs typeface="Courier New" pitchFamily="49" charset="0"/>
                        </a:rPr>
                        <a:t>»</a:t>
                      </a:r>
                      <a:r>
                        <a:rPr lang="en-US" sz="1600" i="1" dirty="0" smtClean="0">
                          <a:solidFill>
                            <a:srgbClr val="320064"/>
                          </a:solidFill>
                          <a:effectLst/>
                          <a:latin typeface="Courier New" pitchFamily="49" charset="0"/>
                          <a:ea typeface="Calibri"/>
                          <a:cs typeface="Courier New" pitchFamily="49" charset="0"/>
                        </a:rPr>
                        <a:t>)</a:t>
                      </a:r>
                      <a:r>
                        <a:rPr lang="en-US" sz="1600" dirty="0" smtClean="0">
                          <a:solidFill>
                            <a:srgbClr val="320064"/>
                          </a:solidFill>
                          <a:effectLst/>
                          <a:latin typeface="Courier New" pitchFamily="49" charset="0"/>
                          <a:ea typeface="Calibri"/>
                          <a:cs typeface="Courier New" pitchFamily="49" charset="0"/>
                        </a:rPr>
                        <a:t> </a:t>
                      </a:r>
                      <a:endParaRPr lang="ru-RU" sz="1600" dirty="0">
                        <a:solidFill>
                          <a:srgbClr val="320064"/>
                        </a:solidFill>
                        <a:effectLst/>
                        <a:latin typeface="Courier New" pitchFamily="49" charset="0"/>
                        <a:ea typeface="Calibri"/>
                        <a:cs typeface="Courier New" pitchFamily="49" charset="0"/>
                      </a:endParaRPr>
                    </a:p>
                  </a:txBody>
                  <a:tcPr marL="32545" marR="325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rgbClr val="320064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Сколь</a:t>
                      </a:r>
                      <a:r>
                        <a:rPr lang="ru-RU" sz="1400" baseline="0" dirty="0" smtClean="0">
                          <a:solidFill>
                            <a:srgbClr val="320064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 угодно большие целые числа, размер ограничен оперативной памятью</a:t>
                      </a:r>
                      <a:endParaRPr lang="ru-RU" sz="1400" dirty="0">
                        <a:solidFill>
                          <a:srgbClr val="320064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2545" marR="325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3789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320064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Вещественный</a:t>
                      </a:r>
                    </a:p>
                  </a:txBody>
                  <a:tcPr marL="32545" marR="325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solidFill>
                            <a:srgbClr val="320064"/>
                          </a:solidFill>
                          <a:effectLst/>
                          <a:latin typeface="Courier New" pitchFamily="49" charset="0"/>
                          <a:ea typeface="Calibri"/>
                          <a:cs typeface="Courier New" pitchFamily="49" charset="0"/>
                        </a:rPr>
                        <a:t>float</a:t>
                      </a:r>
                      <a:r>
                        <a:rPr lang="ru-RU" sz="1800" dirty="0" smtClean="0">
                          <a:solidFill>
                            <a:srgbClr val="320064"/>
                          </a:solidFill>
                          <a:effectLst/>
                          <a:latin typeface="Courier New" pitchFamily="49" charset="0"/>
                          <a:ea typeface="Calibri"/>
                          <a:cs typeface="Courier New" pitchFamily="49" charset="0"/>
                        </a:rPr>
                        <a:t/>
                      </a:r>
                      <a:br>
                        <a:rPr lang="ru-RU" sz="1800" dirty="0" smtClean="0">
                          <a:solidFill>
                            <a:srgbClr val="320064"/>
                          </a:solidFill>
                          <a:effectLst/>
                          <a:latin typeface="Courier New" pitchFamily="49" charset="0"/>
                          <a:ea typeface="Calibri"/>
                          <a:cs typeface="Courier New" pitchFamily="49" charset="0"/>
                        </a:rPr>
                      </a:br>
                      <a:r>
                        <a:rPr lang="ru-RU" sz="1600" i="1" dirty="0" smtClean="0">
                          <a:solidFill>
                            <a:srgbClr val="320064"/>
                          </a:solidFill>
                          <a:effectLst/>
                          <a:latin typeface="Courier New" pitchFamily="49" charset="0"/>
                          <a:ea typeface="Calibri"/>
                          <a:cs typeface="Courier New" pitchFamily="49" charset="0"/>
                        </a:rPr>
                        <a:t>(«</a:t>
                      </a:r>
                      <a:r>
                        <a:rPr lang="en-US" sz="1600" i="1" dirty="0" smtClean="0">
                          <a:solidFill>
                            <a:srgbClr val="320064"/>
                          </a:solidFill>
                          <a:effectLst/>
                          <a:latin typeface="Courier New" pitchFamily="49" charset="0"/>
                          <a:ea typeface="Calibri"/>
                          <a:cs typeface="Courier New" pitchFamily="49" charset="0"/>
                        </a:rPr>
                        <a:t>floating point</a:t>
                      </a:r>
                      <a:r>
                        <a:rPr lang="ru-RU" sz="1600" i="1" dirty="0" smtClean="0">
                          <a:solidFill>
                            <a:srgbClr val="320064"/>
                          </a:solidFill>
                          <a:effectLst/>
                          <a:latin typeface="Courier New" pitchFamily="49" charset="0"/>
                          <a:ea typeface="Calibri"/>
                          <a:cs typeface="Courier New" pitchFamily="49" charset="0"/>
                        </a:rPr>
                        <a:t>»)</a:t>
                      </a:r>
                      <a:r>
                        <a:rPr lang="en-US" sz="1800" dirty="0" smtClean="0">
                          <a:solidFill>
                            <a:srgbClr val="320064"/>
                          </a:solidFill>
                          <a:effectLst/>
                          <a:latin typeface="Courier New" pitchFamily="49" charset="0"/>
                          <a:ea typeface="Calibri"/>
                          <a:cs typeface="Courier New" pitchFamily="49" charset="0"/>
                        </a:rPr>
                        <a:t> </a:t>
                      </a:r>
                      <a:endParaRPr lang="ru-RU" sz="1800" dirty="0">
                        <a:solidFill>
                          <a:srgbClr val="320064"/>
                        </a:solidFill>
                        <a:effectLst/>
                        <a:latin typeface="Courier New" pitchFamily="49" charset="0"/>
                        <a:ea typeface="Calibri"/>
                        <a:cs typeface="Courier New" pitchFamily="49" charset="0"/>
                      </a:endParaRPr>
                    </a:p>
                  </a:txBody>
                  <a:tcPr marL="32545" marR="325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rgbClr val="320064"/>
                          </a:solidFill>
                        </a:rPr>
                        <a:t>Любые числа с дробной частью</a:t>
                      </a:r>
                      <a:br>
                        <a:rPr lang="ru-RU" sz="1400" dirty="0" smtClean="0">
                          <a:solidFill>
                            <a:srgbClr val="320064"/>
                          </a:solidFill>
                        </a:rPr>
                      </a:br>
                      <a:r>
                        <a:rPr lang="ru-RU" sz="1400" dirty="0" smtClean="0">
                          <a:solidFill>
                            <a:srgbClr val="320064"/>
                          </a:solidFill>
                        </a:rPr>
                        <a:t>(с плавающей точкой)</a:t>
                      </a:r>
                      <a:endParaRPr lang="ru-RU" sz="1400" dirty="0" smtClean="0">
                        <a:solidFill>
                          <a:srgbClr val="320064"/>
                        </a:solidFill>
                        <a:effectLst/>
                        <a:latin typeface="+mn-lt"/>
                        <a:ea typeface="Calibri"/>
                        <a:cs typeface="Times New Roman"/>
                        <a:sym typeface="Symbol"/>
                      </a:endParaRPr>
                    </a:p>
                  </a:txBody>
                  <a:tcPr marL="32545" marR="325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0725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320064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Строковый</a:t>
                      </a:r>
                    </a:p>
                  </a:txBody>
                  <a:tcPr marL="32545" marR="325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 err="1" smtClean="0">
                          <a:solidFill>
                            <a:srgbClr val="320064"/>
                          </a:solidFill>
                          <a:effectLst/>
                          <a:latin typeface="Courier New" pitchFamily="49" charset="0"/>
                          <a:ea typeface="Calibri"/>
                          <a:cs typeface="Courier New" pitchFamily="49" charset="0"/>
                        </a:rPr>
                        <a:t>str</a:t>
                      </a:r>
                      <a:r>
                        <a:rPr lang="ru-RU" sz="1800" dirty="0" smtClean="0">
                          <a:solidFill>
                            <a:srgbClr val="320064"/>
                          </a:solidFill>
                          <a:effectLst/>
                          <a:latin typeface="Courier New" pitchFamily="49" charset="0"/>
                          <a:ea typeface="Calibri"/>
                          <a:cs typeface="Courier New" pitchFamily="49" charset="0"/>
                        </a:rPr>
                        <a:t/>
                      </a:r>
                      <a:br>
                        <a:rPr lang="ru-RU" sz="1800" dirty="0" smtClean="0">
                          <a:solidFill>
                            <a:srgbClr val="320064"/>
                          </a:solidFill>
                          <a:effectLst/>
                          <a:latin typeface="Courier New" pitchFamily="49" charset="0"/>
                          <a:ea typeface="Calibri"/>
                          <a:cs typeface="Courier New" pitchFamily="49" charset="0"/>
                        </a:rPr>
                      </a:br>
                      <a:r>
                        <a:rPr lang="en-US" sz="1600" i="1" dirty="0" smtClean="0">
                          <a:solidFill>
                            <a:srgbClr val="320064"/>
                          </a:solidFill>
                          <a:effectLst/>
                          <a:latin typeface="Courier New" pitchFamily="49" charset="0"/>
                          <a:ea typeface="Calibri"/>
                          <a:cs typeface="Courier New" pitchFamily="49" charset="0"/>
                        </a:rPr>
                        <a:t>(</a:t>
                      </a:r>
                      <a:r>
                        <a:rPr lang="ru-RU" sz="1600" i="1" dirty="0" smtClean="0">
                          <a:solidFill>
                            <a:srgbClr val="320064"/>
                          </a:solidFill>
                          <a:effectLst/>
                          <a:latin typeface="Courier New" pitchFamily="49" charset="0"/>
                          <a:ea typeface="Calibri"/>
                          <a:cs typeface="Courier New" pitchFamily="49" charset="0"/>
                        </a:rPr>
                        <a:t>«</a:t>
                      </a:r>
                      <a:r>
                        <a:rPr lang="en-US" sz="1600" i="1" dirty="0" smtClean="0">
                          <a:solidFill>
                            <a:srgbClr val="320064"/>
                          </a:solidFill>
                          <a:effectLst/>
                          <a:latin typeface="Courier New" pitchFamily="49" charset="0"/>
                          <a:ea typeface="Calibri"/>
                          <a:cs typeface="Courier New" pitchFamily="49" charset="0"/>
                        </a:rPr>
                        <a:t>string</a:t>
                      </a:r>
                      <a:r>
                        <a:rPr lang="ru-RU" sz="1600" i="1" dirty="0" smtClean="0">
                          <a:solidFill>
                            <a:srgbClr val="320064"/>
                          </a:solidFill>
                          <a:effectLst/>
                          <a:latin typeface="Courier New" pitchFamily="49" charset="0"/>
                          <a:ea typeface="Calibri"/>
                          <a:cs typeface="Courier New" pitchFamily="49" charset="0"/>
                        </a:rPr>
                        <a:t>»</a:t>
                      </a:r>
                      <a:r>
                        <a:rPr lang="en-US" sz="1600" i="1" dirty="0" smtClean="0">
                          <a:solidFill>
                            <a:srgbClr val="320064"/>
                          </a:solidFill>
                          <a:effectLst/>
                          <a:latin typeface="Courier New" pitchFamily="49" charset="0"/>
                          <a:ea typeface="Calibri"/>
                          <a:cs typeface="Courier New" pitchFamily="49" charset="0"/>
                        </a:rPr>
                        <a:t>) </a:t>
                      </a:r>
                      <a:endParaRPr lang="ru-RU" sz="1600" i="1" dirty="0">
                        <a:solidFill>
                          <a:srgbClr val="320064"/>
                        </a:solidFill>
                        <a:effectLst/>
                        <a:latin typeface="Courier New" pitchFamily="49" charset="0"/>
                        <a:ea typeface="Calibri"/>
                        <a:cs typeface="Courier New" pitchFamily="49" charset="0"/>
                      </a:endParaRPr>
                    </a:p>
                  </a:txBody>
                  <a:tcPr marL="32545" marR="325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rgbClr val="320064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Произвольная последовательность символов из</a:t>
                      </a:r>
                      <a:r>
                        <a:rPr lang="ru-RU" sz="1400" baseline="0" dirty="0" smtClean="0">
                          <a:solidFill>
                            <a:srgbClr val="320064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 таблицы </a:t>
                      </a:r>
                      <a:r>
                        <a:rPr lang="en-US" sz="1400" baseline="0" dirty="0" smtClean="0">
                          <a:solidFill>
                            <a:srgbClr val="320064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Unicode</a:t>
                      </a:r>
                      <a:endParaRPr lang="ru-RU" sz="1400" dirty="0">
                        <a:solidFill>
                          <a:srgbClr val="320064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2545" marR="325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0725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320064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Логический</a:t>
                      </a:r>
                    </a:p>
                  </a:txBody>
                  <a:tcPr marL="32545" marR="325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 err="1" smtClean="0">
                          <a:solidFill>
                            <a:srgbClr val="320064"/>
                          </a:solidFill>
                          <a:effectLst/>
                          <a:latin typeface="Courier New" pitchFamily="49" charset="0"/>
                          <a:ea typeface="Calibri"/>
                          <a:cs typeface="Courier New" pitchFamily="49" charset="0"/>
                        </a:rPr>
                        <a:t>bool</a:t>
                      </a:r>
                      <a:r>
                        <a:rPr lang="ru-RU" sz="1800" dirty="0" smtClean="0">
                          <a:solidFill>
                            <a:srgbClr val="320064"/>
                          </a:solidFill>
                          <a:effectLst/>
                          <a:latin typeface="Courier New" pitchFamily="49" charset="0"/>
                          <a:ea typeface="Calibri"/>
                          <a:cs typeface="Courier New" pitchFamily="49" charset="0"/>
                        </a:rPr>
                        <a:t/>
                      </a:r>
                      <a:br>
                        <a:rPr lang="ru-RU" sz="1800" dirty="0" smtClean="0">
                          <a:solidFill>
                            <a:srgbClr val="320064"/>
                          </a:solidFill>
                          <a:effectLst/>
                          <a:latin typeface="Courier New" pitchFamily="49" charset="0"/>
                          <a:ea typeface="Calibri"/>
                          <a:cs typeface="Courier New" pitchFamily="49" charset="0"/>
                        </a:rPr>
                      </a:br>
                      <a:r>
                        <a:rPr lang="en-US" sz="1600" i="1" dirty="0" smtClean="0">
                          <a:solidFill>
                            <a:srgbClr val="320064"/>
                          </a:solidFill>
                          <a:effectLst/>
                          <a:latin typeface="Courier New" pitchFamily="49" charset="0"/>
                          <a:ea typeface="Calibri"/>
                          <a:cs typeface="Courier New" pitchFamily="49" charset="0"/>
                        </a:rPr>
                        <a:t>(</a:t>
                      </a:r>
                      <a:r>
                        <a:rPr lang="ru-RU" sz="1600" i="1" dirty="0" smtClean="0">
                          <a:solidFill>
                            <a:srgbClr val="320064"/>
                          </a:solidFill>
                          <a:effectLst/>
                          <a:latin typeface="Courier New" pitchFamily="49" charset="0"/>
                          <a:ea typeface="Calibri"/>
                          <a:cs typeface="Courier New" pitchFamily="49" charset="0"/>
                        </a:rPr>
                        <a:t>«</a:t>
                      </a:r>
                      <a:r>
                        <a:rPr lang="en-US" sz="1600" i="1" dirty="0" err="1" smtClean="0">
                          <a:solidFill>
                            <a:srgbClr val="320064"/>
                          </a:solidFill>
                          <a:effectLst/>
                          <a:latin typeface="Courier New" pitchFamily="49" charset="0"/>
                          <a:ea typeface="Calibri"/>
                          <a:cs typeface="Courier New" pitchFamily="49" charset="0"/>
                        </a:rPr>
                        <a:t>boolean</a:t>
                      </a:r>
                      <a:r>
                        <a:rPr lang="ru-RU" sz="1600" i="1" dirty="0" smtClean="0">
                          <a:solidFill>
                            <a:srgbClr val="320064"/>
                          </a:solidFill>
                          <a:effectLst/>
                          <a:latin typeface="Courier New" pitchFamily="49" charset="0"/>
                          <a:ea typeface="Calibri"/>
                          <a:cs typeface="Courier New" pitchFamily="49" charset="0"/>
                        </a:rPr>
                        <a:t>»</a:t>
                      </a:r>
                      <a:r>
                        <a:rPr lang="en-US" sz="1600" i="1" dirty="0" smtClean="0">
                          <a:solidFill>
                            <a:srgbClr val="320064"/>
                          </a:solidFill>
                          <a:effectLst/>
                          <a:latin typeface="Courier New" pitchFamily="49" charset="0"/>
                          <a:ea typeface="Calibri"/>
                          <a:cs typeface="Courier New" pitchFamily="49" charset="0"/>
                        </a:rPr>
                        <a:t>) </a:t>
                      </a:r>
                      <a:endParaRPr lang="ru-RU" sz="1600" i="1" dirty="0">
                        <a:solidFill>
                          <a:srgbClr val="320064"/>
                        </a:solidFill>
                        <a:effectLst/>
                        <a:latin typeface="Courier New" pitchFamily="49" charset="0"/>
                        <a:ea typeface="Calibri"/>
                        <a:cs typeface="Courier New" pitchFamily="49" charset="0"/>
                      </a:endParaRPr>
                    </a:p>
                  </a:txBody>
                  <a:tcPr marL="32545" marR="325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320064"/>
                          </a:solidFill>
                          <a:effectLst/>
                          <a:uLnTx/>
                          <a:uFillTx/>
                          <a:latin typeface="+mn-lt"/>
                          <a:ea typeface="Calibri"/>
                          <a:cs typeface="Times New Roman"/>
                        </a:rPr>
                        <a:t>False</a:t>
                      </a: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320064"/>
                          </a:solidFill>
                          <a:effectLst/>
                          <a:uLnTx/>
                          <a:uFillTx/>
                          <a:latin typeface="+mn-lt"/>
                          <a:ea typeface="Calibri"/>
                          <a:cs typeface="Times New Roman"/>
                        </a:rPr>
                        <a:t> («Ложь»)</a:t>
                      </a:r>
                      <a:r>
                        <a:rPr kumimoji="0" lang="en-US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320064"/>
                          </a:solidFill>
                          <a:effectLst/>
                          <a:uLnTx/>
                          <a:uFillTx/>
                          <a:latin typeface="+mn-lt"/>
                          <a:ea typeface="Calibri"/>
                          <a:cs typeface="Times New Roman"/>
                        </a:rPr>
                        <a:t> </a:t>
                      </a: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320064"/>
                          </a:solidFill>
                          <a:effectLst/>
                          <a:uLnTx/>
                          <a:uFillTx/>
                          <a:latin typeface="+mn-lt"/>
                          <a:ea typeface="Calibri"/>
                          <a:cs typeface="Times New Roman"/>
                        </a:rPr>
                        <a:t>или </a:t>
                      </a:r>
                      <a:r>
                        <a:rPr lang="en-US" sz="1400" dirty="0" smtClean="0">
                          <a:solidFill>
                            <a:srgbClr val="320064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True</a:t>
                      </a:r>
                      <a:r>
                        <a:rPr lang="ru-RU" sz="1400" dirty="0" smtClean="0">
                          <a:solidFill>
                            <a:srgbClr val="320064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 («Истина»)</a:t>
                      </a:r>
                      <a:endParaRPr lang="ru-RU" sz="1400" dirty="0">
                        <a:solidFill>
                          <a:srgbClr val="320064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2545" marR="325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431540" y="5253007"/>
            <a:ext cx="8579222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spcBef>
                <a:spcPts val="0"/>
              </a:spcBef>
              <a:spcAft>
                <a:spcPts val="600"/>
              </a:spcAft>
            </a:pPr>
            <a:r>
              <a:rPr lang="ru-RU" sz="1600" i="1" dirty="0" smtClean="0">
                <a:solidFill>
                  <a:srgbClr val="330066"/>
                </a:solidFill>
              </a:rPr>
              <a:t>Целая часть числа от дробной отделяется точкой. </a:t>
            </a:r>
          </a:p>
          <a:p>
            <a:pPr lvl="0">
              <a:spcBef>
                <a:spcPts val="0"/>
              </a:spcBef>
              <a:spcAft>
                <a:spcPts val="600"/>
              </a:spcAft>
            </a:pPr>
            <a:r>
              <a:rPr lang="ru-RU" sz="1600" i="1" dirty="0" smtClean="0">
                <a:solidFill>
                  <a:srgbClr val="330066"/>
                </a:solidFill>
              </a:rPr>
              <a:t>Строковое значение заключается в двойные или одинарные кавычки.</a:t>
            </a:r>
          </a:p>
          <a:p>
            <a:pPr lvl="0">
              <a:spcBef>
                <a:spcPts val="0"/>
              </a:spcBef>
              <a:spcAft>
                <a:spcPts val="1200"/>
              </a:spcAft>
            </a:pPr>
            <a:r>
              <a:rPr lang="ru-RU" sz="1600" i="1" dirty="0" smtClean="0">
                <a:solidFill>
                  <a:srgbClr val="330066"/>
                </a:solidFill>
              </a:rPr>
              <a:t>Тип переменной определяется автоматически в момент присваивания ей значения и может изменяться по ходу выполнения программы.</a:t>
            </a:r>
            <a:endParaRPr lang="ru-RU" sz="1600" i="1" dirty="0">
              <a:solidFill>
                <a:srgbClr val="33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6718476"/>
      </p:ext>
    </p:extLst>
  </p:cSld>
  <p:clrMapOvr>
    <a:masterClrMapping/>
  </p:clrMapOvr>
  <p:transition spd="med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7524" y="980728"/>
            <a:ext cx="8532948" cy="170816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just">
              <a:spcAft>
                <a:spcPts val="600"/>
              </a:spcAft>
            </a:pPr>
            <a:r>
              <a:rPr lang="ru-RU" b="1" dirty="0">
                <a:solidFill>
                  <a:srgbClr val="330066"/>
                </a:solidFill>
              </a:rPr>
              <a:t>Выражение –</a:t>
            </a:r>
            <a:r>
              <a:rPr lang="ru-RU" b="1" dirty="0" smtClean="0">
                <a:solidFill>
                  <a:srgbClr val="330066"/>
                </a:solidFill>
              </a:rPr>
              <a:t> </a:t>
            </a:r>
            <a:r>
              <a:rPr lang="ru-RU" dirty="0">
                <a:solidFill>
                  <a:srgbClr val="330066"/>
                </a:solidFill>
              </a:rPr>
              <a:t>это конструкция, возвращающая значение некоторого типа</a:t>
            </a:r>
            <a:r>
              <a:rPr lang="ru-RU" dirty="0" smtClean="0">
                <a:solidFill>
                  <a:srgbClr val="330066"/>
                </a:solidFill>
              </a:rPr>
              <a:t>.</a:t>
            </a:r>
          </a:p>
          <a:p>
            <a:pPr algn="just">
              <a:spcAft>
                <a:spcPts val="600"/>
              </a:spcAft>
            </a:pPr>
            <a:r>
              <a:rPr lang="ru-RU" dirty="0" smtClean="0">
                <a:solidFill>
                  <a:srgbClr val="330066"/>
                </a:solidFill>
              </a:rPr>
              <a:t>Простыми </a:t>
            </a:r>
            <a:r>
              <a:rPr lang="ru-RU" dirty="0">
                <a:solidFill>
                  <a:srgbClr val="330066"/>
                </a:solidFill>
              </a:rPr>
              <a:t>выражениями являются переменные и </a:t>
            </a:r>
            <a:r>
              <a:rPr lang="ru-RU" dirty="0" smtClean="0">
                <a:solidFill>
                  <a:srgbClr val="330066"/>
                </a:solidFill>
              </a:rPr>
              <a:t>константы.</a:t>
            </a:r>
            <a:endParaRPr lang="ru-RU" dirty="0">
              <a:solidFill>
                <a:srgbClr val="330066"/>
              </a:solidFill>
            </a:endParaRPr>
          </a:p>
          <a:p>
            <a:pPr algn="just">
              <a:spcAft>
                <a:spcPts val="600"/>
              </a:spcAft>
            </a:pPr>
            <a:r>
              <a:rPr lang="ru-RU" dirty="0" smtClean="0">
                <a:solidFill>
                  <a:srgbClr val="330066"/>
                </a:solidFill>
              </a:rPr>
              <a:t>Сложные </a:t>
            </a:r>
            <a:r>
              <a:rPr lang="ru-RU" dirty="0">
                <a:solidFill>
                  <a:srgbClr val="330066"/>
                </a:solidFill>
              </a:rPr>
              <a:t>выражения строятся из простых с помощью операций, </a:t>
            </a:r>
            <a:r>
              <a:rPr lang="ru-RU" dirty="0" smtClean="0">
                <a:solidFill>
                  <a:srgbClr val="330066"/>
                </a:solidFill>
              </a:rPr>
              <a:t>функций </a:t>
            </a:r>
            <a:r>
              <a:rPr lang="ru-RU" dirty="0">
                <a:solidFill>
                  <a:srgbClr val="330066"/>
                </a:solidFill>
              </a:rPr>
              <a:t>и скобок. Данные, к которым применяются операции, называются </a:t>
            </a:r>
            <a:r>
              <a:rPr lang="ru-RU" b="1" dirty="0">
                <a:solidFill>
                  <a:srgbClr val="330066"/>
                </a:solidFill>
              </a:rPr>
              <a:t>операндами</a:t>
            </a:r>
            <a:r>
              <a:rPr lang="ru-RU" dirty="0" smtClean="0">
                <a:solidFill>
                  <a:srgbClr val="330066"/>
                </a:solidFill>
              </a:rPr>
              <a:t>.</a:t>
            </a:r>
          </a:p>
          <a:p>
            <a:pPr algn="just">
              <a:spcAft>
                <a:spcPts val="600"/>
              </a:spcAft>
            </a:pPr>
            <a:r>
              <a:rPr lang="ru-RU" dirty="0" smtClean="0">
                <a:solidFill>
                  <a:srgbClr val="330066"/>
                </a:solidFill>
              </a:rPr>
              <a:t>Используется линейная форма записи выражений (в одну строку).</a:t>
            </a:r>
          </a:p>
        </p:txBody>
      </p:sp>
      <p:sp>
        <p:nvSpPr>
          <p:cNvPr id="3" name="Rectangle 422"/>
          <p:cNvSpPr txBox="1">
            <a:spLocks noChangeArrowheads="1"/>
          </p:cNvSpPr>
          <p:nvPr/>
        </p:nvSpPr>
        <p:spPr bwMode="auto">
          <a:xfrm>
            <a:off x="395536" y="188640"/>
            <a:ext cx="7452828" cy="6926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9pPr>
          </a:lstStyle>
          <a:p>
            <a:pPr algn="ctr"/>
            <a:r>
              <a:rPr lang="ru-RU" sz="3200" dirty="0" smtClean="0">
                <a:solidFill>
                  <a:srgbClr val="330066"/>
                </a:solidFill>
              </a:rPr>
              <a:t>Выражения и операции</a:t>
            </a:r>
            <a:endParaRPr lang="ru-RU" sz="3200" dirty="0">
              <a:solidFill>
                <a:srgbClr val="330066"/>
              </a:solidFill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7816341"/>
              </p:ext>
            </p:extLst>
          </p:nvPr>
        </p:nvGraphicFramePr>
        <p:xfrm>
          <a:off x="1097613" y="3248980"/>
          <a:ext cx="7164797" cy="2951568"/>
        </p:xfrm>
        <a:graphic>
          <a:graphicData uri="http://schemas.openxmlformats.org/drawingml/2006/table">
            <a:tbl>
              <a:tblPr/>
              <a:tblGrid>
                <a:gridCol w="3346346"/>
                <a:gridCol w="2037605"/>
                <a:gridCol w="1780846"/>
              </a:tblGrid>
              <a:tr h="39124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b="1" kern="1200" dirty="0">
                          <a:solidFill>
                            <a:srgbClr val="330066"/>
                          </a:solidFill>
                          <a:latin typeface="Arial" charset="0"/>
                          <a:ea typeface="+mn-ea"/>
                          <a:cs typeface="+mn-cs"/>
                        </a:rPr>
                        <a:t>Операция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b="1" kern="1200" dirty="0">
                          <a:solidFill>
                            <a:srgbClr val="330066"/>
                          </a:solidFill>
                          <a:latin typeface="Arial" charset="0"/>
                          <a:ea typeface="+mn-ea"/>
                          <a:cs typeface="+mn-cs"/>
                        </a:rPr>
                        <a:t>Обозначение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b="1" kern="1200" dirty="0">
                          <a:solidFill>
                            <a:srgbClr val="330066"/>
                          </a:solidFill>
                          <a:latin typeface="Arial" charset="0"/>
                          <a:ea typeface="+mn-ea"/>
                          <a:cs typeface="+mn-cs"/>
                        </a:rPr>
                        <a:t>Пример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26083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kern="1200" dirty="0">
                          <a:solidFill>
                            <a:srgbClr val="330066"/>
                          </a:solidFill>
                          <a:latin typeface="Arial" charset="0"/>
                          <a:ea typeface="+mn-ea"/>
                          <a:cs typeface="+mn-cs"/>
                        </a:rPr>
                        <a:t>Сложение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1" kern="1200" dirty="0">
                          <a:solidFill>
                            <a:srgbClr val="330066"/>
                          </a:solidFill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+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kern="1200" dirty="0" smtClean="0">
                          <a:solidFill>
                            <a:srgbClr val="330066"/>
                          </a:solidFill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3 + 4</a:t>
                      </a:r>
                      <a:r>
                        <a:rPr lang="en-US" kern="1200" dirty="0" smtClean="0">
                          <a:solidFill>
                            <a:srgbClr val="330066"/>
                          </a:solidFill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 = 7</a:t>
                      </a:r>
                      <a:endParaRPr lang="ru-RU" kern="1200" dirty="0">
                        <a:solidFill>
                          <a:srgbClr val="330066"/>
                        </a:solidFill>
                        <a:latin typeface="Courier New" pitchFamily="49" charset="0"/>
                        <a:ea typeface="+mn-ea"/>
                        <a:cs typeface="Courier New" pitchFamily="49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083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kern="1200" dirty="0">
                          <a:solidFill>
                            <a:srgbClr val="330066"/>
                          </a:solidFill>
                          <a:latin typeface="Arial" charset="0"/>
                          <a:ea typeface="+mn-ea"/>
                          <a:cs typeface="+mn-cs"/>
                        </a:rPr>
                        <a:t>Вычитание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1" kern="1200" dirty="0">
                          <a:solidFill>
                            <a:srgbClr val="330066"/>
                          </a:solidFill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-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kern="1200" dirty="0" smtClean="0">
                          <a:solidFill>
                            <a:srgbClr val="330066"/>
                          </a:solidFill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7 - 2</a:t>
                      </a:r>
                      <a:r>
                        <a:rPr lang="en-US" kern="1200" dirty="0" smtClean="0">
                          <a:solidFill>
                            <a:srgbClr val="330066"/>
                          </a:solidFill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 = 5</a:t>
                      </a:r>
                      <a:endParaRPr lang="ru-RU" kern="1200" dirty="0">
                        <a:solidFill>
                          <a:srgbClr val="330066"/>
                        </a:solidFill>
                        <a:latin typeface="Courier New" pitchFamily="49" charset="0"/>
                        <a:ea typeface="+mn-ea"/>
                        <a:cs typeface="Courier New" pitchFamily="49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083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kern="1200" dirty="0">
                          <a:solidFill>
                            <a:srgbClr val="330066"/>
                          </a:solidFill>
                          <a:latin typeface="Arial" charset="0"/>
                          <a:ea typeface="+mn-ea"/>
                          <a:cs typeface="+mn-cs"/>
                        </a:rPr>
                        <a:t>Умножение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1" kern="1200" dirty="0">
                          <a:solidFill>
                            <a:srgbClr val="330066"/>
                          </a:solidFill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*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kern="1200" dirty="0" smtClean="0">
                          <a:solidFill>
                            <a:srgbClr val="330066"/>
                          </a:solidFill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2 * 2</a:t>
                      </a:r>
                      <a:r>
                        <a:rPr lang="en-US" kern="1200" dirty="0" smtClean="0">
                          <a:solidFill>
                            <a:srgbClr val="330066"/>
                          </a:solidFill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 </a:t>
                      </a:r>
                      <a:r>
                        <a:rPr lang="en-US" kern="1200" dirty="0">
                          <a:solidFill>
                            <a:srgbClr val="330066"/>
                          </a:solidFill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= 4</a:t>
                      </a:r>
                      <a:endParaRPr lang="ru-RU" kern="1200" dirty="0">
                        <a:solidFill>
                          <a:srgbClr val="330066"/>
                        </a:solidFill>
                        <a:latin typeface="Courier New" pitchFamily="49" charset="0"/>
                        <a:ea typeface="+mn-ea"/>
                        <a:cs typeface="Courier New" pitchFamily="49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083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kern="1200" dirty="0">
                          <a:solidFill>
                            <a:srgbClr val="330066"/>
                          </a:solidFill>
                          <a:latin typeface="Arial" charset="0"/>
                          <a:ea typeface="+mn-ea"/>
                          <a:cs typeface="+mn-cs"/>
                        </a:rPr>
                        <a:t>Деление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b="1" kern="1200" dirty="0">
                          <a:solidFill>
                            <a:srgbClr val="330066"/>
                          </a:solidFill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/</a:t>
                      </a:r>
                      <a:endParaRPr lang="ru-RU" sz="2400" b="1" kern="1200" dirty="0">
                        <a:solidFill>
                          <a:srgbClr val="330066"/>
                        </a:solidFill>
                        <a:latin typeface="Courier New" pitchFamily="49" charset="0"/>
                        <a:ea typeface="+mn-ea"/>
                        <a:cs typeface="Courier New" pitchFamily="49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kern="1200" dirty="0" smtClean="0">
                          <a:solidFill>
                            <a:srgbClr val="330066"/>
                          </a:solidFill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8 / 2</a:t>
                      </a:r>
                      <a:r>
                        <a:rPr lang="en-US" kern="1200" dirty="0" smtClean="0">
                          <a:solidFill>
                            <a:srgbClr val="330066"/>
                          </a:solidFill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 </a:t>
                      </a:r>
                      <a:r>
                        <a:rPr lang="en-US" kern="1200" dirty="0">
                          <a:solidFill>
                            <a:srgbClr val="330066"/>
                          </a:solidFill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= 4</a:t>
                      </a:r>
                      <a:endParaRPr lang="ru-RU" kern="1200" dirty="0">
                        <a:solidFill>
                          <a:srgbClr val="330066"/>
                        </a:solidFill>
                        <a:latin typeface="Courier New" pitchFamily="49" charset="0"/>
                        <a:ea typeface="+mn-ea"/>
                        <a:cs typeface="Courier New" pitchFamily="49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983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kern="1200" dirty="0" smtClean="0">
                          <a:solidFill>
                            <a:srgbClr val="330066"/>
                          </a:solidFill>
                          <a:latin typeface="Arial" charset="0"/>
                          <a:ea typeface="+mn-ea"/>
                          <a:cs typeface="+mn-cs"/>
                        </a:rPr>
                        <a:t>Целочисленное деление</a:t>
                      </a:r>
                      <a:endParaRPr lang="ru-RU" kern="1200" dirty="0">
                        <a:solidFill>
                          <a:srgbClr val="330066"/>
                        </a:solidFill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1" kern="1200" dirty="0" smtClean="0">
                          <a:solidFill>
                            <a:srgbClr val="330066"/>
                          </a:solidFill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//</a:t>
                      </a:r>
                      <a:endParaRPr lang="ru-RU" sz="2400" b="1" kern="1200" dirty="0">
                        <a:solidFill>
                          <a:srgbClr val="330066"/>
                        </a:solidFill>
                        <a:latin typeface="Courier New" pitchFamily="49" charset="0"/>
                        <a:ea typeface="+mn-ea"/>
                        <a:cs typeface="Courier New" pitchFamily="49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kern="1200" dirty="0">
                          <a:solidFill>
                            <a:srgbClr val="330066"/>
                          </a:solidFill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9 </a:t>
                      </a:r>
                      <a:r>
                        <a:rPr lang="ru-RU" kern="1200" dirty="0" smtClean="0">
                          <a:solidFill>
                            <a:srgbClr val="330066"/>
                          </a:solidFill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//</a:t>
                      </a:r>
                      <a:r>
                        <a:rPr lang="en-US" kern="1200" dirty="0" smtClean="0">
                          <a:solidFill>
                            <a:srgbClr val="330066"/>
                          </a:solidFill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 </a:t>
                      </a:r>
                      <a:r>
                        <a:rPr lang="ru-RU" kern="1200" dirty="0">
                          <a:solidFill>
                            <a:srgbClr val="330066"/>
                          </a:solidFill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2 = 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180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kern="1200" dirty="0" smtClean="0">
                          <a:solidFill>
                            <a:srgbClr val="330066"/>
                          </a:solidFill>
                          <a:latin typeface="Arial" charset="0"/>
                          <a:ea typeface="+mn-ea"/>
                          <a:cs typeface="+mn-cs"/>
                        </a:rPr>
                        <a:t>Остаток </a:t>
                      </a:r>
                      <a:r>
                        <a:rPr lang="ru-RU" kern="1200" dirty="0">
                          <a:solidFill>
                            <a:srgbClr val="330066"/>
                          </a:solidFill>
                          <a:latin typeface="Arial" charset="0"/>
                          <a:ea typeface="+mn-ea"/>
                          <a:cs typeface="+mn-cs"/>
                        </a:rPr>
                        <a:t>от деления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1" kern="1200" dirty="0" smtClean="0">
                          <a:solidFill>
                            <a:srgbClr val="330066"/>
                          </a:solidFill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%</a:t>
                      </a:r>
                      <a:endParaRPr lang="ru-RU" sz="2400" b="1" kern="1200" dirty="0">
                        <a:solidFill>
                          <a:srgbClr val="330066"/>
                        </a:solidFill>
                        <a:latin typeface="Courier New" pitchFamily="49" charset="0"/>
                        <a:ea typeface="+mn-ea"/>
                        <a:cs typeface="Courier New" pitchFamily="49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kern="1200" dirty="0">
                          <a:solidFill>
                            <a:srgbClr val="330066"/>
                          </a:solidFill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9 </a:t>
                      </a:r>
                      <a:r>
                        <a:rPr lang="ru-RU" kern="1200" dirty="0" smtClean="0">
                          <a:solidFill>
                            <a:srgbClr val="330066"/>
                          </a:solidFill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%</a:t>
                      </a:r>
                      <a:r>
                        <a:rPr lang="en-US" kern="1200" dirty="0" smtClean="0">
                          <a:solidFill>
                            <a:srgbClr val="330066"/>
                          </a:solidFill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 </a:t>
                      </a:r>
                      <a:r>
                        <a:rPr lang="en-US" kern="1200" dirty="0">
                          <a:solidFill>
                            <a:srgbClr val="330066"/>
                          </a:solidFill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2 = 1</a:t>
                      </a:r>
                      <a:endParaRPr lang="ru-RU" kern="1200" dirty="0">
                        <a:solidFill>
                          <a:srgbClr val="330066"/>
                        </a:solidFill>
                        <a:latin typeface="Courier New" pitchFamily="49" charset="0"/>
                        <a:ea typeface="+mn-ea"/>
                        <a:cs typeface="Courier New" pitchFamily="49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180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kern="1200" dirty="0" smtClean="0">
                          <a:solidFill>
                            <a:srgbClr val="330066"/>
                          </a:solidFill>
                          <a:latin typeface="Arial" charset="0"/>
                          <a:ea typeface="+mn-ea"/>
                          <a:cs typeface="+mn-cs"/>
                        </a:rPr>
                        <a:t>Возведение в степень</a:t>
                      </a:r>
                      <a:endParaRPr lang="ru-RU" kern="1200" dirty="0">
                        <a:solidFill>
                          <a:srgbClr val="330066"/>
                        </a:solidFill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1" kern="1200" dirty="0" smtClean="0">
                          <a:solidFill>
                            <a:srgbClr val="330066"/>
                          </a:solidFill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**</a:t>
                      </a:r>
                      <a:endParaRPr lang="ru-RU" sz="2400" b="1" kern="1200" dirty="0">
                        <a:solidFill>
                          <a:srgbClr val="330066"/>
                        </a:solidFill>
                        <a:latin typeface="Courier New" pitchFamily="49" charset="0"/>
                        <a:ea typeface="+mn-ea"/>
                        <a:cs typeface="Courier New" pitchFamily="49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kern="1200" dirty="0" smtClean="0">
                          <a:solidFill>
                            <a:srgbClr val="330066"/>
                          </a:solidFill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2 ** 3 = 8</a:t>
                      </a:r>
                      <a:endParaRPr lang="ru-RU" kern="1200" dirty="0">
                        <a:solidFill>
                          <a:srgbClr val="330066"/>
                        </a:solidFill>
                        <a:latin typeface="Courier New" pitchFamily="49" charset="0"/>
                        <a:ea typeface="+mn-ea"/>
                        <a:cs typeface="Courier New" pitchFamily="49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2375756" y="2761115"/>
            <a:ext cx="46085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>
                <a:solidFill>
                  <a:srgbClr val="330066"/>
                </a:solidFill>
              </a:rPr>
              <a:t>Арифметические операции</a:t>
            </a:r>
          </a:p>
        </p:txBody>
      </p:sp>
    </p:spTree>
    <p:extLst>
      <p:ext uri="{BB962C8B-B14F-4D97-AF65-F5344CB8AC3E}">
        <p14:creationId xmlns:p14="http://schemas.microsoft.com/office/powerpoint/2010/main" val="1301717612"/>
      </p:ext>
    </p:extLst>
  </p:cSld>
  <p:clrMapOvr>
    <a:masterClrMapping/>
  </p:clrMapOvr>
  <p:transition spd="med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43557" y="980728"/>
            <a:ext cx="8548923" cy="135421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just">
              <a:spcAft>
                <a:spcPts val="1200"/>
              </a:spcAft>
            </a:pPr>
            <a:r>
              <a:rPr lang="ru-RU" b="1" dirty="0">
                <a:solidFill>
                  <a:srgbClr val="330066"/>
                </a:solidFill>
              </a:rPr>
              <a:t>Логические выражения </a:t>
            </a:r>
            <a:r>
              <a:rPr lang="ru-RU" dirty="0">
                <a:solidFill>
                  <a:srgbClr val="330066"/>
                </a:solidFill>
              </a:rPr>
              <a:t>могут содержать </a:t>
            </a:r>
            <a:r>
              <a:rPr lang="ru-RU" dirty="0" smtClean="0">
                <a:solidFill>
                  <a:srgbClr val="330066"/>
                </a:solidFill>
              </a:rPr>
              <a:t>величины </a:t>
            </a:r>
            <a:r>
              <a:rPr lang="ru-RU" dirty="0">
                <a:solidFill>
                  <a:srgbClr val="330066"/>
                </a:solidFill>
              </a:rPr>
              <a:t>или выражения, которые сравниваются между собой с помощью операций сравнения. </a:t>
            </a:r>
            <a:endParaRPr lang="ru-RU" dirty="0" smtClean="0">
              <a:solidFill>
                <a:srgbClr val="330066"/>
              </a:solidFill>
            </a:endParaRPr>
          </a:p>
          <a:p>
            <a:pPr algn="just">
              <a:spcAft>
                <a:spcPts val="1200"/>
              </a:spcAft>
            </a:pPr>
            <a:r>
              <a:rPr lang="ru-RU" dirty="0" smtClean="0">
                <a:solidFill>
                  <a:srgbClr val="330066"/>
                </a:solidFill>
              </a:rPr>
              <a:t>Логическое </a:t>
            </a:r>
            <a:r>
              <a:rPr lang="ru-RU" dirty="0">
                <a:solidFill>
                  <a:srgbClr val="330066"/>
                </a:solidFill>
              </a:rPr>
              <a:t>выражение может принимать лишь два значения: «истина» или «ложь».</a:t>
            </a:r>
          </a:p>
        </p:txBody>
      </p:sp>
      <p:sp>
        <p:nvSpPr>
          <p:cNvPr id="4" name="Rectangle 422"/>
          <p:cNvSpPr txBox="1">
            <a:spLocks noChangeArrowheads="1"/>
          </p:cNvSpPr>
          <p:nvPr/>
        </p:nvSpPr>
        <p:spPr bwMode="auto">
          <a:xfrm>
            <a:off x="395536" y="188640"/>
            <a:ext cx="7452828" cy="6926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9pPr>
          </a:lstStyle>
          <a:p>
            <a:pPr algn="ctr"/>
            <a:r>
              <a:rPr lang="ru-RU" sz="3200" dirty="0" smtClean="0">
                <a:solidFill>
                  <a:srgbClr val="330066"/>
                </a:solidFill>
              </a:rPr>
              <a:t>Выражения и операции</a:t>
            </a:r>
            <a:endParaRPr lang="ru-RU" sz="3200" dirty="0">
              <a:solidFill>
                <a:srgbClr val="330066"/>
              </a:solidFill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47096662"/>
              </p:ext>
            </p:extLst>
          </p:nvPr>
        </p:nvGraphicFramePr>
        <p:xfrm>
          <a:off x="1655676" y="2790220"/>
          <a:ext cx="5940661" cy="2222956"/>
        </p:xfrm>
        <a:graphic>
          <a:graphicData uri="http://schemas.openxmlformats.org/drawingml/2006/table">
            <a:tbl>
              <a:tblPr/>
              <a:tblGrid>
                <a:gridCol w="2608629"/>
                <a:gridCol w="1666016"/>
                <a:gridCol w="1666016"/>
              </a:tblGrid>
              <a:tr h="18784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b="1" kern="1200" dirty="0">
                          <a:solidFill>
                            <a:srgbClr val="330066"/>
                          </a:solidFill>
                          <a:latin typeface="Arial" charset="0"/>
                          <a:ea typeface="+mn-ea"/>
                          <a:cs typeface="+mn-cs"/>
                        </a:rPr>
                        <a:t>Операция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b="1" kern="1200" dirty="0">
                          <a:solidFill>
                            <a:srgbClr val="330066"/>
                          </a:solidFill>
                          <a:latin typeface="Arial" charset="0"/>
                          <a:ea typeface="+mn-ea"/>
                          <a:cs typeface="+mn-cs"/>
                        </a:rPr>
                        <a:t>Символы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b="1" kern="1200" dirty="0">
                          <a:solidFill>
                            <a:srgbClr val="330066"/>
                          </a:solidFill>
                          <a:latin typeface="Arial" charset="0"/>
                          <a:ea typeface="+mn-ea"/>
                          <a:cs typeface="+mn-cs"/>
                        </a:rPr>
                        <a:t>Пример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32845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 kern="1200" dirty="0">
                          <a:solidFill>
                            <a:srgbClr val="330066"/>
                          </a:solidFill>
                          <a:latin typeface="Arial" charset="0"/>
                          <a:ea typeface="+mn-ea"/>
                          <a:cs typeface="+mn-cs"/>
                        </a:rPr>
                        <a:t>равно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kern="1200" dirty="0" smtClean="0">
                          <a:solidFill>
                            <a:srgbClr val="330066"/>
                          </a:solidFill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=</a:t>
                      </a:r>
                      <a:r>
                        <a:rPr lang="en-US" sz="1800" b="1" kern="1200" dirty="0" smtClean="0">
                          <a:solidFill>
                            <a:srgbClr val="330066"/>
                          </a:solidFill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=</a:t>
                      </a:r>
                      <a:endParaRPr lang="ru-RU" sz="1800" b="1" kern="1200" dirty="0">
                        <a:solidFill>
                          <a:srgbClr val="330066"/>
                        </a:solidFill>
                        <a:latin typeface="Courier New" pitchFamily="49" charset="0"/>
                        <a:ea typeface="+mn-ea"/>
                        <a:cs typeface="Courier New" pitchFamily="49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i="0" kern="1200" dirty="0">
                          <a:solidFill>
                            <a:srgbClr val="330066"/>
                          </a:solidFill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x </a:t>
                      </a:r>
                      <a:r>
                        <a:rPr lang="en-US" sz="1800" i="0" kern="1200" dirty="0" smtClean="0">
                          <a:solidFill>
                            <a:srgbClr val="330066"/>
                          </a:solidFill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== </a:t>
                      </a:r>
                      <a:r>
                        <a:rPr lang="en-US" sz="1800" i="0" kern="1200" dirty="0">
                          <a:solidFill>
                            <a:srgbClr val="330066"/>
                          </a:solidFill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0</a:t>
                      </a:r>
                      <a:endParaRPr lang="ru-RU" sz="1800" i="0" kern="1200" dirty="0">
                        <a:solidFill>
                          <a:srgbClr val="330066"/>
                        </a:solidFill>
                        <a:latin typeface="Courier New" pitchFamily="49" charset="0"/>
                        <a:ea typeface="+mn-ea"/>
                        <a:cs typeface="Courier New" pitchFamily="49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403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 kern="1200" dirty="0">
                          <a:solidFill>
                            <a:srgbClr val="330066"/>
                          </a:solidFill>
                          <a:latin typeface="Arial" charset="0"/>
                          <a:ea typeface="+mn-ea"/>
                          <a:cs typeface="+mn-cs"/>
                        </a:rPr>
                        <a:t>не равно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1" kern="1200" dirty="0" smtClean="0">
                          <a:solidFill>
                            <a:srgbClr val="330066"/>
                          </a:solidFill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!=</a:t>
                      </a:r>
                      <a:endParaRPr lang="ru-RU" sz="1800" b="1" kern="1200" dirty="0">
                        <a:solidFill>
                          <a:srgbClr val="330066"/>
                        </a:solidFill>
                        <a:latin typeface="Courier New" pitchFamily="49" charset="0"/>
                        <a:ea typeface="+mn-ea"/>
                        <a:cs typeface="Courier New" pitchFamily="49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i="0" kern="1200" dirty="0">
                          <a:solidFill>
                            <a:srgbClr val="330066"/>
                          </a:solidFill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x </a:t>
                      </a:r>
                      <a:r>
                        <a:rPr lang="en-US" sz="1800" i="0" kern="1200" dirty="0" smtClean="0">
                          <a:solidFill>
                            <a:srgbClr val="330066"/>
                          </a:solidFill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!= </a:t>
                      </a:r>
                      <a:r>
                        <a:rPr lang="en-US" sz="1800" i="0" kern="1200" dirty="0">
                          <a:solidFill>
                            <a:srgbClr val="330066"/>
                          </a:solidFill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0</a:t>
                      </a:r>
                      <a:endParaRPr lang="ru-RU" sz="1800" i="0" kern="1200" dirty="0">
                        <a:solidFill>
                          <a:srgbClr val="330066"/>
                        </a:solidFill>
                        <a:latin typeface="Courier New" pitchFamily="49" charset="0"/>
                        <a:ea typeface="+mn-ea"/>
                        <a:cs typeface="Courier New" pitchFamily="49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403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 kern="1200" dirty="0">
                          <a:solidFill>
                            <a:srgbClr val="330066"/>
                          </a:solidFill>
                          <a:latin typeface="Arial" charset="0"/>
                          <a:ea typeface="+mn-ea"/>
                          <a:cs typeface="+mn-cs"/>
                        </a:rPr>
                        <a:t>больше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1" kern="1200" dirty="0" smtClean="0">
                          <a:solidFill>
                            <a:srgbClr val="330066"/>
                          </a:solidFill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&gt;</a:t>
                      </a:r>
                      <a:endParaRPr lang="ru-RU" sz="1800" b="1" kern="1200" dirty="0">
                        <a:solidFill>
                          <a:srgbClr val="330066"/>
                        </a:solidFill>
                        <a:latin typeface="Courier New" pitchFamily="49" charset="0"/>
                        <a:ea typeface="+mn-ea"/>
                        <a:cs typeface="Courier New" pitchFamily="49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i="0" kern="1200" dirty="0">
                          <a:solidFill>
                            <a:srgbClr val="330066"/>
                          </a:solidFill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x &gt; 0</a:t>
                      </a:r>
                      <a:endParaRPr lang="ru-RU" sz="1800" i="0" kern="1200" dirty="0">
                        <a:solidFill>
                          <a:srgbClr val="330066"/>
                        </a:solidFill>
                        <a:latin typeface="Courier New" pitchFamily="49" charset="0"/>
                        <a:ea typeface="+mn-ea"/>
                        <a:cs typeface="Courier New" pitchFamily="49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403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 kern="1200" dirty="0">
                          <a:solidFill>
                            <a:srgbClr val="330066"/>
                          </a:solidFill>
                          <a:latin typeface="Arial" charset="0"/>
                          <a:ea typeface="+mn-ea"/>
                          <a:cs typeface="+mn-cs"/>
                        </a:rPr>
                        <a:t>меньше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1" kern="1200" dirty="0" smtClean="0">
                          <a:solidFill>
                            <a:srgbClr val="330066"/>
                          </a:solidFill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&lt;</a:t>
                      </a:r>
                      <a:endParaRPr lang="ru-RU" sz="1800" b="1" kern="1200" dirty="0">
                        <a:solidFill>
                          <a:srgbClr val="330066"/>
                        </a:solidFill>
                        <a:latin typeface="Courier New" pitchFamily="49" charset="0"/>
                        <a:ea typeface="+mn-ea"/>
                        <a:cs typeface="Courier New" pitchFamily="49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i="0" kern="1200" dirty="0">
                          <a:solidFill>
                            <a:srgbClr val="330066"/>
                          </a:solidFill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x &lt; 0</a:t>
                      </a:r>
                      <a:endParaRPr lang="ru-RU" sz="1800" i="0" kern="1200" dirty="0">
                        <a:solidFill>
                          <a:srgbClr val="330066"/>
                        </a:solidFill>
                        <a:latin typeface="Courier New" pitchFamily="49" charset="0"/>
                        <a:ea typeface="+mn-ea"/>
                        <a:cs typeface="Courier New" pitchFamily="49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403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 kern="1200" dirty="0">
                          <a:solidFill>
                            <a:srgbClr val="330066"/>
                          </a:solidFill>
                          <a:latin typeface="Arial" charset="0"/>
                          <a:ea typeface="+mn-ea"/>
                          <a:cs typeface="+mn-cs"/>
                        </a:rPr>
                        <a:t>больше или равно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1" kern="1200" dirty="0">
                          <a:solidFill>
                            <a:srgbClr val="330066"/>
                          </a:solidFill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&gt;=</a:t>
                      </a:r>
                      <a:endParaRPr lang="ru-RU" sz="1800" b="1" kern="1200" dirty="0">
                        <a:solidFill>
                          <a:srgbClr val="330066"/>
                        </a:solidFill>
                        <a:latin typeface="Courier New" pitchFamily="49" charset="0"/>
                        <a:ea typeface="+mn-ea"/>
                        <a:cs typeface="Courier New" pitchFamily="49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i="0" kern="1200" dirty="0">
                          <a:solidFill>
                            <a:srgbClr val="330066"/>
                          </a:solidFill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x &gt;= 0</a:t>
                      </a:r>
                      <a:endParaRPr lang="ru-RU" sz="1800" i="0" kern="1200" dirty="0">
                        <a:solidFill>
                          <a:srgbClr val="330066"/>
                        </a:solidFill>
                        <a:latin typeface="Courier New" pitchFamily="49" charset="0"/>
                        <a:ea typeface="+mn-ea"/>
                        <a:cs typeface="Courier New" pitchFamily="49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403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 kern="1200" dirty="0">
                          <a:solidFill>
                            <a:srgbClr val="330066"/>
                          </a:solidFill>
                          <a:latin typeface="Arial" charset="0"/>
                          <a:ea typeface="+mn-ea"/>
                          <a:cs typeface="+mn-cs"/>
                        </a:rPr>
                        <a:t>меньше или равно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1" kern="1200" dirty="0">
                          <a:solidFill>
                            <a:srgbClr val="330066"/>
                          </a:solidFill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&lt;=</a:t>
                      </a:r>
                      <a:endParaRPr lang="ru-RU" sz="1800" b="1" kern="1200" dirty="0">
                        <a:solidFill>
                          <a:srgbClr val="330066"/>
                        </a:solidFill>
                        <a:latin typeface="Courier New" pitchFamily="49" charset="0"/>
                        <a:ea typeface="+mn-ea"/>
                        <a:cs typeface="Courier New" pitchFamily="49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i="0" kern="1200" dirty="0">
                          <a:solidFill>
                            <a:srgbClr val="330066"/>
                          </a:solidFill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x &lt;= 0</a:t>
                      </a:r>
                      <a:endParaRPr lang="ru-RU" sz="1800" i="0" kern="1200" dirty="0">
                        <a:solidFill>
                          <a:srgbClr val="330066"/>
                        </a:solidFill>
                        <a:latin typeface="Courier New" pitchFamily="49" charset="0"/>
                        <a:ea typeface="+mn-ea"/>
                        <a:cs typeface="Courier New" pitchFamily="49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379560" y="2348880"/>
            <a:ext cx="83889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330066"/>
                </a:solidFill>
              </a:rPr>
              <a:t>Операции сравнения</a:t>
            </a:r>
            <a:endParaRPr lang="ru-RU" b="1" dirty="0">
              <a:solidFill>
                <a:srgbClr val="33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028750"/>
      </p:ext>
    </p:extLst>
  </p:cSld>
  <p:clrMapOvr>
    <a:masterClrMapping/>
  </p:clrMapOvr>
  <p:transition spd="med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7" grpId="0"/>
    </p:bldLst>
  </p:timing>
</p:sld>
</file>

<file path=ppt/theme/theme1.xml><?xml version="1.0" encoding="utf-8"?>
<a:theme xmlns:a="http://schemas.openxmlformats.org/drawingml/2006/main" name="Питон">
  <a:themeElements>
    <a:clrScheme name="Сеть 10">
      <a:dk1>
        <a:srgbClr val="000000"/>
      </a:dk1>
      <a:lt1>
        <a:srgbClr val="FFFFFF"/>
      </a:lt1>
      <a:dk2>
        <a:srgbClr val="330066"/>
      </a:dk2>
      <a:lt2>
        <a:srgbClr val="808080"/>
      </a:lt2>
      <a:accent1>
        <a:srgbClr val="CCCC00"/>
      </a:accent1>
      <a:accent2>
        <a:srgbClr val="669999"/>
      </a:accent2>
      <a:accent3>
        <a:srgbClr val="FFFFFF"/>
      </a:accent3>
      <a:accent4>
        <a:srgbClr val="000000"/>
      </a:accent4>
      <a:accent5>
        <a:srgbClr val="E2E2AA"/>
      </a:accent5>
      <a:accent6>
        <a:srgbClr val="5C8A8A"/>
      </a:accent6>
      <a:hlink>
        <a:srgbClr val="7E9CE8"/>
      </a:hlink>
      <a:folHlink>
        <a:srgbClr val="D8D8EC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Сеть 1">
        <a:dk1>
          <a:srgbClr val="4F747B"/>
        </a:dk1>
        <a:lt1>
          <a:srgbClr val="FFFFFF"/>
        </a:lt1>
        <a:dk2>
          <a:srgbClr val="000000"/>
        </a:dk2>
        <a:lt2>
          <a:srgbClr val="C0C0C0"/>
        </a:lt2>
        <a:accent1>
          <a:srgbClr val="859868"/>
        </a:accent1>
        <a:accent2>
          <a:srgbClr val="5F5F5F"/>
        </a:accent2>
        <a:accent3>
          <a:srgbClr val="AAAAAA"/>
        </a:accent3>
        <a:accent4>
          <a:srgbClr val="DADADA"/>
        </a:accent4>
        <a:accent5>
          <a:srgbClr val="C2CAB9"/>
        </a:accent5>
        <a:accent6>
          <a:srgbClr val="555555"/>
        </a:accent6>
        <a:hlink>
          <a:srgbClr val="5F5F5F"/>
        </a:hlink>
        <a:folHlink>
          <a:srgbClr val="BA121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еть 2">
        <a:dk1>
          <a:srgbClr val="3C0000"/>
        </a:dk1>
        <a:lt1>
          <a:srgbClr val="FFFFFF"/>
        </a:lt1>
        <a:dk2>
          <a:srgbClr val="4D0B0B"/>
        </a:dk2>
        <a:lt2>
          <a:srgbClr val="FFFFFF"/>
        </a:lt2>
        <a:accent1>
          <a:srgbClr val="666633"/>
        </a:accent1>
        <a:accent2>
          <a:srgbClr val="CC3300"/>
        </a:accent2>
        <a:accent3>
          <a:srgbClr val="B2AAAA"/>
        </a:accent3>
        <a:accent4>
          <a:srgbClr val="DADADA"/>
        </a:accent4>
        <a:accent5>
          <a:srgbClr val="B8B8AD"/>
        </a:accent5>
        <a:accent6>
          <a:srgbClr val="B92D00"/>
        </a:accent6>
        <a:hlink>
          <a:srgbClr val="CC9900"/>
        </a:hlink>
        <a:folHlink>
          <a:srgbClr val="CC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еть 3">
        <a:dk1>
          <a:srgbClr val="666699"/>
        </a:dk1>
        <a:lt1>
          <a:srgbClr val="FFFFFF"/>
        </a:lt1>
        <a:dk2>
          <a:srgbClr val="15192B"/>
        </a:dk2>
        <a:lt2>
          <a:srgbClr val="CCCCFF"/>
        </a:lt2>
        <a:accent1>
          <a:srgbClr val="4F893D"/>
        </a:accent1>
        <a:accent2>
          <a:srgbClr val="666699"/>
        </a:accent2>
        <a:accent3>
          <a:srgbClr val="AAABAC"/>
        </a:accent3>
        <a:accent4>
          <a:srgbClr val="DADADA"/>
        </a:accent4>
        <a:accent5>
          <a:srgbClr val="B2C4AF"/>
        </a:accent5>
        <a:accent6>
          <a:srgbClr val="5C5C8A"/>
        </a:accent6>
        <a:hlink>
          <a:srgbClr val="CC9900"/>
        </a:hlink>
        <a:folHlink>
          <a:srgbClr val="4837C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еть 4">
        <a:dk1>
          <a:srgbClr val="666699"/>
        </a:dk1>
        <a:lt1>
          <a:srgbClr val="FFFFFF"/>
        </a:lt1>
        <a:dk2>
          <a:srgbClr val="86001A"/>
        </a:dk2>
        <a:lt2>
          <a:srgbClr val="CCCC66"/>
        </a:lt2>
        <a:accent1>
          <a:srgbClr val="FF3300"/>
        </a:accent1>
        <a:accent2>
          <a:srgbClr val="FF6600"/>
        </a:accent2>
        <a:accent3>
          <a:srgbClr val="C3AAAB"/>
        </a:accent3>
        <a:accent4>
          <a:srgbClr val="DADADA"/>
        </a:accent4>
        <a:accent5>
          <a:srgbClr val="FFADAA"/>
        </a:accent5>
        <a:accent6>
          <a:srgbClr val="E75C00"/>
        </a:accent6>
        <a:hlink>
          <a:srgbClr val="CC9900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еть 5">
        <a:dk1>
          <a:srgbClr val="666699"/>
        </a:dk1>
        <a:lt1>
          <a:srgbClr val="FFFFFF"/>
        </a:lt1>
        <a:dk2>
          <a:srgbClr val="000054"/>
        </a:dk2>
        <a:lt2>
          <a:srgbClr val="FFFFFF"/>
        </a:lt2>
        <a:accent1>
          <a:srgbClr val="3333FF"/>
        </a:accent1>
        <a:accent2>
          <a:srgbClr val="006699"/>
        </a:accent2>
        <a:accent3>
          <a:srgbClr val="AAAAB3"/>
        </a:accent3>
        <a:accent4>
          <a:srgbClr val="DADADA"/>
        </a:accent4>
        <a:accent5>
          <a:srgbClr val="ADADFF"/>
        </a:accent5>
        <a:accent6>
          <a:srgbClr val="005C8A"/>
        </a:accent6>
        <a:hlink>
          <a:srgbClr val="669900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еть 6">
        <a:dk1>
          <a:srgbClr val="808080"/>
        </a:dk1>
        <a:lt1>
          <a:srgbClr val="FFFFFF"/>
        </a:lt1>
        <a:dk2>
          <a:srgbClr val="30054B"/>
        </a:dk2>
        <a:lt2>
          <a:srgbClr val="FFFFFF"/>
        </a:lt2>
        <a:accent1>
          <a:srgbClr val="797B9B"/>
        </a:accent1>
        <a:accent2>
          <a:srgbClr val="6B4FB1"/>
        </a:accent2>
        <a:accent3>
          <a:srgbClr val="ADAAB1"/>
        </a:accent3>
        <a:accent4>
          <a:srgbClr val="DADADA"/>
        </a:accent4>
        <a:accent5>
          <a:srgbClr val="BEBFCB"/>
        </a:accent5>
        <a:accent6>
          <a:srgbClr val="6047A0"/>
        </a:accent6>
        <a:hlink>
          <a:srgbClr val="7AACCE"/>
        </a:hlink>
        <a:folHlink>
          <a:srgbClr val="D8D8E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еть 7">
        <a:dk1>
          <a:srgbClr val="808080"/>
        </a:dk1>
        <a:lt1>
          <a:srgbClr val="FFFFCC"/>
        </a:lt1>
        <a:dk2>
          <a:srgbClr val="29527B"/>
        </a:dk2>
        <a:lt2>
          <a:srgbClr val="FFFFFF"/>
        </a:lt2>
        <a:accent1>
          <a:srgbClr val="CCCC00"/>
        </a:accent1>
        <a:accent2>
          <a:srgbClr val="669999"/>
        </a:accent2>
        <a:accent3>
          <a:srgbClr val="ACB3BF"/>
        </a:accent3>
        <a:accent4>
          <a:srgbClr val="DADAAE"/>
        </a:accent4>
        <a:accent5>
          <a:srgbClr val="E2E2AA"/>
        </a:accent5>
        <a:accent6>
          <a:srgbClr val="5C8A8A"/>
        </a:accent6>
        <a:hlink>
          <a:srgbClr val="D8D8EC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еть 8">
        <a:dk1>
          <a:srgbClr val="666699"/>
        </a:dk1>
        <a:lt1>
          <a:srgbClr val="FFFFFF"/>
        </a:lt1>
        <a:dk2>
          <a:srgbClr val="476949"/>
        </a:dk2>
        <a:lt2>
          <a:srgbClr val="FFFFFF"/>
        </a:lt2>
        <a:accent1>
          <a:srgbClr val="CC6600"/>
        </a:accent1>
        <a:accent2>
          <a:srgbClr val="CC9900"/>
        </a:accent2>
        <a:accent3>
          <a:srgbClr val="B1B9B1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45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еть 9">
        <a:dk1>
          <a:srgbClr val="000000"/>
        </a:dk1>
        <a:lt1>
          <a:srgbClr val="FFFFFF"/>
        </a:lt1>
        <a:dk2>
          <a:srgbClr val="7C1302"/>
        </a:dk2>
        <a:lt2>
          <a:srgbClr val="CC9900"/>
        </a:lt2>
        <a:accent1>
          <a:srgbClr val="CC9900"/>
        </a:accent1>
        <a:accent2>
          <a:srgbClr val="CC3300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B92D00"/>
        </a:accent6>
        <a:hlink>
          <a:srgbClr val="80808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еть 10">
        <a:dk1>
          <a:srgbClr val="000000"/>
        </a:dk1>
        <a:lt1>
          <a:srgbClr val="FFFFFF"/>
        </a:lt1>
        <a:dk2>
          <a:srgbClr val="330066"/>
        </a:dk2>
        <a:lt2>
          <a:srgbClr val="808080"/>
        </a:lt2>
        <a:accent1>
          <a:srgbClr val="CCCC00"/>
        </a:accent1>
        <a:accent2>
          <a:srgbClr val="669999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5C8A8A"/>
        </a:accent6>
        <a:hlink>
          <a:srgbClr val="7E9CE8"/>
        </a:hlink>
        <a:folHlink>
          <a:srgbClr val="D8D8E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Питон</Template>
  <TotalTime>6936</TotalTime>
  <Words>2056</Words>
  <Application>Microsoft Office PowerPoint</Application>
  <PresentationFormat>Экран (4:3)</PresentationFormat>
  <Paragraphs>403</Paragraphs>
  <Slides>26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26</vt:i4>
      </vt:variant>
    </vt:vector>
  </HeadingPairs>
  <TitlesOfParts>
    <vt:vector size="28" baseType="lpstr">
      <vt:lpstr>Питон</vt:lpstr>
      <vt:lpstr>Формула</vt:lpstr>
      <vt:lpstr>Язык программирования Python</vt:lpstr>
      <vt:lpstr>Язык Python</vt:lpstr>
      <vt:lpstr>Презентация PowerPoint</vt:lpstr>
      <vt:lpstr>Презентация PowerPoint</vt:lpstr>
      <vt:lpstr>Презентация PowerPoint</vt:lpstr>
      <vt:lpstr>Общие сведения  о языке программирования Python </vt:lpstr>
      <vt:lpstr>Общие сведения  о языке программирования Python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Сеть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Алгоритм и его свойства</dc:title>
  <dc:creator>Админ</dc:creator>
  <cp:lastModifiedBy>NoutBook-V</cp:lastModifiedBy>
  <cp:revision>323</cp:revision>
  <dcterms:created xsi:type="dcterms:W3CDTF">2010-02-14T19:37:55Z</dcterms:created>
  <dcterms:modified xsi:type="dcterms:W3CDTF">2023-01-29T18:08:47Z</dcterms:modified>
</cp:coreProperties>
</file>