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3" r:id="rId4"/>
    <p:sldId id="267" r:id="rId5"/>
    <p:sldId id="274" r:id="rId6"/>
    <p:sldId id="276" r:id="rId7"/>
    <p:sldId id="275" r:id="rId8"/>
    <p:sldId id="277" r:id="rId9"/>
    <p:sldId id="278" r:id="rId10"/>
    <p:sldId id="262" r:id="rId11"/>
    <p:sldId id="263" r:id="rId12"/>
    <p:sldId id="279" r:id="rId13"/>
    <p:sldId id="268" r:id="rId14"/>
    <p:sldId id="264" r:id="rId15"/>
    <p:sldId id="280" r:id="rId16"/>
    <p:sldId id="281" r:id="rId17"/>
    <p:sldId id="282" r:id="rId18"/>
    <p:sldId id="296" r:id="rId19"/>
    <p:sldId id="269" r:id="rId20"/>
    <p:sldId id="293" r:id="rId21"/>
    <p:sldId id="294" r:id="rId22"/>
    <p:sldId id="297" r:id="rId23"/>
    <p:sldId id="292" r:id="rId24"/>
    <p:sldId id="295" r:id="rId25"/>
    <p:sldId id="298" r:id="rId26"/>
    <p:sldId id="299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  <a:srgbClr val="FFFF99"/>
    <a:srgbClr val="FFFF66"/>
    <a:srgbClr val="FF99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2.wmf"/><Relationship Id="rId16" Type="http://schemas.openxmlformats.org/officeDocument/2006/relationships/image" Target="../media/image46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19" Type="http://schemas.openxmlformats.org/officeDocument/2006/relationships/image" Target="../media/image49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2.wmf"/><Relationship Id="rId1" Type="http://schemas.openxmlformats.org/officeDocument/2006/relationships/image" Target="../media/image36.wmf"/><Relationship Id="rId6" Type="http://schemas.openxmlformats.org/officeDocument/2006/relationships/image" Target="../media/image46.wmf"/><Relationship Id="rId5" Type="http://schemas.openxmlformats.org/officeDocument/2006/relationships/image" Target="../media/image35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2" Type="http://schemas.openxmlformats.org/officeDocument/2006/relationships/image" Target="../media/image36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50.wmf"/><Relationship Id="rId4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989C-5133-4211-B90A-48A9F046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22C5-A5D3-474F-96CC-5F2C81512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0EC5-C3B6-41E8-B7D9-69DCC565C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A70A0-20F9-40D2-9CD0-BB631F732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39534-9456-4E8C-B6C8-A3BB46B32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98FC3-B6CF-4749-BBB7-0FBC11EBA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C241-34F3-4073-8A85-39A4DE200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6A491-F7C3-423B-AD46-B0DCACB28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F8891-F6DB-4286-BCF3-AE0D6A06D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1858-EFC3-4B15-B3F9-EE1B0E885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D27D-CACB-4DA5-9AC6-016B241BF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93ABCB2-12BF-4352-A3C4-652C7F3A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98988" y="-7938"/>
            <a:ext cx="247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23" name="Line 10"/>
          <p:cNvSpPr>
            <a:spLocks noChangeShapeType="1"/>
          </p:cNvSpPr>
          <p:nvPr/>
        </p:nvSpPr>
        <p:spPr bwMode="auto">
          <a:xfrm>
            <a:off x="539750" y="981075"/>
            <a:ext cx="82089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4" name="WordArt 11"/>
          <p:cNvSpPr>
            <a:spLocks noChangeArrowheads="1" noChangeShapeType="1" noTextEdit="1"/>
          </p:cNvSpPr>
          <p:nvPr/>
        </p:nvSpPr>
        <p:spPr bwMode="auto">
          <a:xfrm>
            <a:off x="971550" y="1268413"/>
            <a:ext cx="7345363" cy="2520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Изображение </a:t>
            </a:r>
          </a:p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предметного  мира - </a:t>
            </a:r>
          </a:p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НАТЮРМОРТ</a:t>
            </a:r>
          </a:p>
        </p:txBody>
      </p:sp>
      <p:grpSp>
        <p:nvGrpSpPr>
          <p:cNvPr id="5125" name="Group 26"/>
          <p:cNvGrpSpPr>
            <a:grpSpLocks/>
          </p:cNvGrpSpPr>
          <p:nvPr/>
        </p:nvGrpSpPr>
        <p:grpSpPr bwMode="auto">
          <a:xfrm>
            <a:off x="179388" y="3644900"/>
            <a:ext cx="2089150" cy="2736850"/>
            <a:chOff x="113" y="2296"/>
            <a:chExt cx="1316" cy="1724"/>
          </a:xfrm>
        </p:grpSpPr>
        <p:sp>
          <p:nvSpPr>
            <p:cNvPr id="5133" name="Rectangle 15"/>
            <p:cNvSpPr>
              <a:spLocks noChangeArrowheads="1"/>
            </p:cNvSpPr>
            <p:nvPr/>
          </p:nvSpPr>
          <p:spPr bwMode="auto">
            <a:xfrm>
              <a:off x="113" y="2296"/>
              <a:ext cx="1316" cy="17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34" name="Picture 25" descr="&amp;Acy;&amp;Rcy;&amp;Tcy; &amp;Acy;&amp;Rcy;&amp;Tcy;&amp;iecy;&amp;lcy;&amp;softcy; &amp;pcy;&amp;rcy;&amp;ocy; &amp;icy;&amp;scy;&amp;kcy;&amp;ucy;&amp;scy;&amp;scy;&amp;tcy;&amp;vcy;&amp;ocy; - &amp;ZHcy;&amp;icy;&amp;vcy;&amp;ocy;&amp;pcy;&amp;icy;&amp;scy;&amp;softcy; - &amp;Kcy;&amp;lcy;&amp;acy;&amp;scy;&amp;scy;&amp;icy;&amp;kcy;&amp;acy; &amp;zhcy;&amp;acy;&amp;ncy;&amp;rcy;&amp;acy; - &amp;Ncy;&amp;acy;&amp;tcy;&amp;yucy;&amp;rcy;&amp;mcy;&amp;ocy;&amp;rcy;&amp;tcy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" y="2341"/>
              <a:ext cx="1217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23"/>
          <p:cNvSpPr>
            <a:spLocks noChangeArrowheads="1"/>
          </p:cNvSpPr>
          <p:nvPr/>
        </p:nvSpPr>
        <p:spPr bwMode="auto">
          <a:xfrm>
            <a:off x="6156325" y="4365625"/>
            <a:ext cx="28082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1600" b="1" i="1">
                <a:solidFill>
                  <a:srgbClr val="FFFF00"/>
                </a:solidFill>
              </a:rPr>
              <a:t>Человек по сути своей художник, так или иначе он всюду стремится вносить в свою жизнь красоту.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/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М.Горький</a:t>
            </a:r>
          </a:p>
        </p:txBody>
      </p:sp>
      <p:grpSp>
        <p:nvGrpSpPr>
          <p:cNvPr id="5127" name="Group 20"/>
          <p:cNvGrpSpPr>
            <a:grpSpLocks/>
          </p:cNvGrpSpPr>
          <p:nvPr/>
        </p:nvGrpSpPr>
        <p:grpSpPr bwMode="auto">
          <a:xfrm>
            <a:off x="1906588" y="5157788"/>
            <a:ext cx="2736850" cy="1511300"/>
            <a:chOff x="2018" y="1389"/>
            <a:chExt cx="3584" cy="2268"/>
          </a:xfrm>
        </p:grpSpPr>
        <p:sp>
          <p:nvSpPr>
            <p:cNvPr id="5131" name="Rectangle 21"/>
            <p:cNvSpPr>
              <a:spLocks noChangeArrowheads="1"/>
            </p:cNvSpPr>
            <p:nvPr/>
          </p:nvSpPr>
          <p:spPr bwMode="auto">
            <a:xfrm>
              <a:off x="2018" y="1389"/>
              <a:ext cx="3584" cy="22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32" name="Picture 22" descr="Giorgio Morandi (1890-1964) Natura morta Post-War &amp; Contemporary Art Auction Paintings, Italy Christie'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1457"/>
              <a:ext cx="3402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8" name="Group 29"/>
          <p:cNvGrpSpPr>
            <a:grpSpLocks/>
          </p:cNvGrpSpPr>
          <p:nvPr/>
        </p:nvGrpSpPr>
        <p:grpSpPr bwMode="auto">
          <a:xfrm>
            <a:off x="4500563" y="4365625"/>
            <a:ext cx="1727200" cy="2016125"/>
            <a:chOff x="2835" y="2750"/>
            <a:chExt cx="1088" cy="1270"/>
          </a:xfrm>
        </p:grpSpPr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2835" y="2750"/>
              <a:ext cx="1088" cy="127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130" name="Picture 28" descr="&amp;Kcy;&amp;acy;&amp;rcy;&amp;tcy;&amp;icy;&amp;ncy;&amp;acy; &amp;Ncy;&amp;acy;&amp;tcy;&amp;yucy;&amp;rcy;&amp;mcy;&amp;ocy;&amp;rcy;&amp;tcy; &amp;vcy; &amp;kcy;&amp;lcy;&amp;acy;&amp;scy;&amp;scy;&amp;icy;&amp;chcy;&amp;iecy;&amp;scy;&amp;kcy;&amp;ocy;&amp;mcy; &amp;scy;&amp;tcy;&amp;icy;&amp;lcy;&amp;iecy; - &amp;KHcy; &amp;Acy;&amp;ncy;&amp;dcy;&amp;rcy;&amp;icy;&amp;acy;&amp;ncy;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795"/>
              <a:ext cx="998" cy="1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64163" y="5949950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Анри Матисс</a:t>
            </a:r>
            <a:r>
              <a:rPr lang="ru-RU"/>
              <a:t> 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«Красные  рыбки». ХХв.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32363" y="404813"/>
            <a:ext cx="3600450" cy="5472112"/>
            <a:chOff x="2925" y="527"/>
            <a:chExt cx="2268" cy="3447"/>
          </a:xfrm>
        </p:grpSpPr>
        <p:sp>
          <p:nvSpPr>
            <p:cNvPr id="14345" name="Rectangle 2"/>
            <p:cNvSpPr>
              <a:spLocks noChangeArrowheads="1"/>
            </p:cNvSpPr>
            <p:nvPr/>
          </p:nvSpPr>
          <p:spPr bwMode="auto">
            <a:xfrm>
              <a:off x="2925" y="527"/>
              <a:ext cx="2268" cy="34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6" name="Picture 11" descr="Mysterious Artemis Art Spirit Heali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96" y="572"/>
              <a:ext cx="2152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0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grpSp>
        <p:nvGrpSpPr>
          <p:cNvPr id="14341" name="Group 18"/>
          <p:cNvGrpSpPr>
            <a:grpSpLocks/>
          </p:cNvGrpSpPr>
          <p:nvPr/>
        </p:nvGrpSpPr>
        <p:grpSpPr bwMode="auto">
          <a:xfrm>
            <a:off x="466725" y="981075"/>
            <a:ext cx="3673475" cy="4319588"/>
            <a:chOff x="294" y="618"/>
            <a:chExt cx="2132" cy="2540"/>
          </a:xfrm>
        </p:grpSpPr>
        <p:sp>
          <p:nvSpPr>
            <p:cNvPr id="14343" name="Rectangle 3"/>
            <p:cNvSpPr>
              <a:spLocks noChangeArrowheads="1"/>
            </p:cNvSpPr>
            <p:nvPr/>
          </p:nvSpPr>
          <p:spPr bwMode="auto">
            <a:xfrm>
              <a:off x="294" y="618"/>
              <a:ext cx="2132" cy="254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4344" name="Picture 17" descr="&amp;Acy;&amp;vcy;&amp;tcy;&amp;ocy;&amp;pcy;&amp;ocy;&amp;rcy;&amp;tcy;&amp;rcy;&amp;iecy;&amp;tcy; &amp;vcy; &amp;pcy;&amp;ocy;&amp;lcy;&amp;ocy;&amp;scy;&amp;acy;&amp;tcy;&amp;ocy;&amp;jcy; &amp;mcy;&amp;acy;&amp;jcy;&amp;kcy;&amp;iecy;. 1906. &amp;KHcy;&amp;ocy;&amp;lcy;&amp;scy;&amp;tcy;, &amp;mcy;&amp;acy;&amp;scy;&amp;lcy;&amp;ocy;. &amp;Gcy;&amp;ocy;&amp;scy;&amp;ucy;&amp;dcy;&amp;acy;&amp;rcy;&amp;scy;&amp;tcy;&amp;vcy;&amp;iecy;&amp;ncy;&amp;ncy;&amp;ycy;&amp;jcy; &amp;mcy;&amp;ucy;&amp;zcy;&amp;iecy;&amp;jcy; &amp;icy;&amp;scy;&amp;kcy;&amp;ucy;&amp;scy;&amp;scy;&amp;tcy;&amp;vcy;&amp;acy;, &amp;Kcy;&amp;ocy;&amp;pcy;&amp;iecy;&amp;ncy;&amp;gcy;&amp;acy;&amp;gcy;&amp;iecy;&amp;ncy;, &amp;Dcy;&amp;acy;&amp;ncy;&amp;icy;&amp;yacy;  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663"/>
              <a:ext cx="2035" cy="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323850" y="5373688"/>
            <a:ext cx="39370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Анри Матисс (1869-1954)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Автопортрет в полосатой майке.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 1906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7099300" y="3068638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Натюрморт. 1943</a:t>
            </a:r>
          </a:p>
        </p:txBody>
      </p:sp>
      <p:grpSp>
        <p:nvGrpSpPr>
          <p:cNvPr id="15363" name="Group 10"/>
          <p:cNvGrpSpPr>
            <a:grpSpLocks/>
          </p:cNvGrpSpPr>
          <p:nvPr/>
        </p:nvGrpSpPr>
        <p:grpSpPr bwMode="auto">
          <a:xfrm>
            <a:off x="323850" y="1125538"/>
            <a:ext cx="2592388" cy="3024187"/>
            <a:chOff x="294" y="618"/>
            <a:chExt cx="2132" cy="2631"/>
          </a:xfrm>
        </p:grpSpPr>
        <p:sp>
          <p:nvSpPr>
            <p:cNvPr id="15377" name="Rectangle 3"/>
            <p:cNvSpPr>
              <a:spLocks noChangeArrowheads="1"/>
            </p:cNvSpPr>
            <p:nvPr/>
          </p:nvSpPr>
          <p:spPr bwMode="auto">
            <a:xfrm>
              <a:off x="294" y="618"/>
              <a:ext cx="2132" cy="26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8" name="Picture 9" descr="&amp;Ocy;&amp;tcy;&amp;vcy;&amp;iecy;&amp;tcy;&amp;ycy;@Mail.Ru: &amp;CHcy;&amp;softcy;&amp;iecy; &amp;ecy;&amp;tcy;&amp;ocy;?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" y="663"/>
              <a:ext cx="1958" cy="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132138" y="620713"/>
            <a:ext cx="3816350" cy="2808287"/>
            <a:chOff x="2018" y="1389"/>
            <a:chExt cx="3584" cy="2268"/>
          </a:xfrm>
        </p:grpSpPr>
        <p:sp>
          <p:nvSpPr>
            <p:cNvPr id="15375" name="Rectangle 2"/>
            <p:cNvSpPr>
              <a:spLocks noChangeArrowheads="1"/>
            </p:cNvSpPr>
            <p:nvPr/>
          </p:nvSpPr>
          <p:spPr bwMode="auto">
            <a:xfrm>
              <a:off x="2018" y="1389"/>
              <a:ext cx="3584" cy="226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6" name="Picture 12" descr="Giorgio Morandi (1890-1964) Natura morta Post-War &amp; Contemporary Art Auction Paintings, Italy Christie'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1457"/>
              <a:ext cx="3402" cy="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65" name="Text Box 14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377825" y="4246563"/>
            <a:ext cx="22939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</a:rPr>
              <a:t>Джорджо Моранди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 (1890-1964)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Автопортрет. 1925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(итальянская школа)</a:t>
            </a: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6629400" y="6521450"/>
            <a:ext cx="1903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Натюрморт. 1962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011863" y="3573463"/>
            <a:ext cx="2952750" cy="2879725"/>
            <a:chOff x="3243" y="2251"/>
            <a:chExt cx="1860" cy="1814"/>
          </a:xfrm>
        </p:grpSpPr>
        <p:sp>
          <p:nvSpPr>
            <p:cNvPr id="15373" name="Rectangle 18"/>
            <p:cNvSpPr>
              <a:spLocks noChangeArrowheads="1"/>
            </p:cNvSpPr>
            <p:nvPr/>
          </p:nvSpPr>
          <p:spPr bwMode="auto">
            <a:xfrm>
              <a:off x="3243" y="2251"/>
              <a:ext cx="1860" cy="181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4" name="Picture 22" descr="4DPict?file=20&amp;rec=6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88" y="2296"/>
              <a:ext cx="1744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059113" y="3573463"/>
            <a:ext cx="2808287" cy="2160587"/>
            <a:chOff x="1927" y="2251"/>
            <a:chExt cx="1769" cy="1361"/>
          </a:xfrm>
        </p:grpSpPr>
        <p:sp>
          <p:nvSpPr>
            <p:cNvPr id="15371" name="Rectangle 24"/>
            <p:cNvSpPr>
              <a:spLocks noChangeArrowheads="1"/>
            </p:cNvSpPr>
            <p:nvPr/>
          </p:nvSpPr>
          <p:spPr bwMode="auto">
            <a:xfrm>
              <a:off x="1927" y="2251"/>
              <a:ext cx="1769" cy="136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72" name="Picture 26" descr="4DPict?file=20&amp;rec=6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3" y="2296"/>
              <a:ext cx="1678" cy="1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43" name="Rectangle 27"/>
          <p:cNvSpPr>
            <a:spLocks noChangeArrowheads="1"/>
          </p:cNvSpPr>
          <p:nvPr/>
        </p:nvSpPr>
        <p:spPr bwMode="auto">
          <a:xfrm>
            <a:off x="3532188" y="6021388"/>
            <a:ext cx="19034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FFFF00"/>
                </a:solidFill>
              </a:rPr>
              <a:t>Натюрморт. 1951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36" grpId="0"/>
      <p:bldP spid="9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779838" y="981075"/>
            <a:ext cx="5040312" cy="4752975"/>
            <a:chOff x="2381" y="618"/>
            <a:chExt cx="3175" cy="2994"/>
          </a:xfrm>
        </p:grpSpPr>
        <p:sp>
          <p:nvSpPr>
            <p:cNvPr id="16393" name="Rectangle 5"/>
            <p:cNvSpPr>
              <a:spLocks noChangeArrowheads="1"/>
            </p:cNvSpPr>
            <p:nvPr/>
          </p:nvSpPr>
          <p:spPr bwMode="auto">
            <a:xfrm>
              <a:off x="2381" y="618"/>
              <a:ext cx="3175" cy="29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94" name="Picture 6" descr="1924 &amp;Scy;&amp;ncy;&amp;iecy;&amp;dcy;&amp;softcy; &amp;Mcy;&amp;ocy;&amp;scy;&amp;kcy;&amp;ocy;&amp;vcy;&amp;scy;&amp;kcy;&amp;acy;&amp;yacy;. &amp;KHcy;&amp;lcy;&amp;iecy;&amp;bcy;&amp;ycy;. &amp;KHcy;., &amp;Mcy;. 128.7x145 &amp;Gcy;&amp;tcy;&amp;gcy;, &amp;Mcy;&amp;acy;&amp;shcy;&amp;kcy;&amp;ocy;&amp;vcy; &amp;Icy;&amp;lcy;&amp;softcy;&amp;yacy; &amp;Icy;&amp;vcy;&amp;acy;&amp;ncy;&amp;ocy;&amp;vcy;&amp;icy;&amp;chcy;. 1115x1000. &amp;Pcy;&amp;rcy;&amp;ocy;&amp;scy;&amp;mcy;&amp;ocy;&amp;tcy;&amp;rcy;&amp;ocy;&amp;vcy;: 895. &amp;Ocy;&amp;bcy;&amp;ncy;&amp;ocy;&amp;vcy;&amp;lcy;&amp;iecy;&amp;ncy;&amp;ocy;: 08 &amp;Mcy;&amp;acy;&amp;yacy; 2012 &amp;gcy;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671"/>
              <a:ext cx="3085" cy="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859338" y="5734050"/>
            <a:ext cx="3438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Машков. 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«Снедь московская. Хлебы»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1924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grpSp>
        <p:nvGrpSpPr>
          <p:cNvPr id="16389" name="Group 13"/>
          <p:cNvGrpSpPr>
            <a:grpSpLocks/>
          </p:cNvGrpSpPr>
          <p:nvPr/>
        </p:nvGrpSpPr>
        <p:grpSpPr bwMode="auto">
          <a:xfrm>
            <a:off x="395288" y="692150"/>
            <a:ext cx="3024187" cy="3960813"/>
            <a:chOff x="340" y="663"/>
            <a:chExt cx="1905" cy="2495"/>
          </a:xfrm>
        </p:grpSpPr>
        <p:sp>
          <p:nvSpPr>
            <p:cNvPr id="16391" name="Rectangle 3"/>
            <p:cNvSpPr>
              <a:spLocks noChangeArrowheads="1"/>
            </p:cNvSpPr>
            <p:nvPr/>
          </p:nvSpPr>
          <p:spPr bwMode="auto">
            <a:xfrm>
              <a:off x="340" y="663"/>
              <a:ext cx="1905" cy="249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6392" name="Picture 12" descr="1911 &amp;Acy;&amp;vcy;&amp;tcy;&amp;ocy;&amp;pcy;&amp;ocy;&amp;rcy;&amp;tcy;&amp;rcy;&amp;iecy;&amp;tcy;. &amp;KHcy;&amp;ocy;&amp;lcy;&amp;scy;&amp;tcy;, &amp;Mcy;&amp;acy;&amp;scy;&amp;lcy;&amp;ocy;. 137x107, &amp;Mcy;&amp;acy;&amp;shcy;&amp;kcy;&amp;ocy;&amp;vcy; &amp;Icy;&amp;lcy;&amp;softcy;&amp;yacy; &amp;Icy;&amp;vcy;&amp;acy;&amp;ncy;&amp;ocy;&amp;vcy;&amp;icy;&amp;chcy;. 830x1120. &amp;Pcy;&amp;rcy;&amp;ocy;&amp;scy;&amp;mcy;&amp;ocy;&amp;tcy;&amp;rcy;&amp;ocy;&amp;vcy;: 462. &amp;Ocy;&amp;bcy;&amp;ncy;&amp;ocy;&amp;vcy;&amp;lcy;&amp;iecy;&amp;ncy;&amp;ocy;: 08 &amp;Mcy;&amp;acy;&amp;yacy; 2012 &amp;gcy;. www.ArtScro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709"/>
              <a:ext cx="1831" cy="2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550863" y="4724400"/>
            <a:ext cx="26193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FFFF00"/>
                </a:solidFill>
              </a:rPr>
              <a:t>Машков Илья Иванович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 (1881-1944)</a:t>
            </a:r>
          </a:p>
          <a:p>
            <a:pPr algn="ctr"/>
            <a:r>
              <a:rPr lang="ru-RU" sz="1600" b="1">
                <a:solidFill>
                  <a:srgbClr val="FFFF00"/>
                </a:solidFill>
              </a:rPr>
              <a:t>Автопортрет. 1911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3850" y="620713"/>
            <a:ext cx="4032250" cy="2735262"/>
            <a:chOff x="204" y="618"/>
            <a:chExt cx="1860" cy="1406"/>
          </a:xfrm>
        </p:grpSpPr>
        <p:sp>
          <p:nvSpPr>
            <p:cNvPr id="17421" name="Rectangle 5"/>
            <p:cNvSpPr>
              <a:spLocks noChangeArrowheads="1"/>
            </p:cNvSpPr>
            <p:nvPr/>
          </p:nvSpPr>
          <p:spPr bwMode="auto">
            <a:xfrm>
              <a:off x="204" y="618"/>
              <a:ext cx="1860" cy="140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2" name="Picture 9" descr="1910 &amp;Ncy;&amp;acy;&amp;tcy;&amp;yucy;&amp;rcy;&amp;mcy;&amp;ocy;&amp;rcy;&amp;tcy; &amp;scy; &amp;kcy;&amp;rcy;&amp;acy;&amp;scy;&amp;ncy;&amp;ycy;&amp;mcy; &amp;pcy;&amp;ocy;&amp;dcy;&amp;ncy;&amp;ocy;&amp;scy;&amp;ocy;&amp;mcy;. 66,8&amp;khcy;88,5 &amp;Kcy;&amp;ucy;&amp;rcy;&amp;scy;&amp;kcy; - &amp;Kcy;&amp;ocy;&amp;ncy;&amp;chcy;&amp;acy;&amp;lcy;&amp;ocy;&amp;vcy;&amp;scy;&amp;kcy;&amp;icy;&amp;jcy; &amp;Pcy;&amp;iecy;&amp;tcy;&amp;rcy; &amp;Pcy;&amp;iecy;&amp;tcy;&amp;rcy;&amp;ocy;&amp;vcy;&amp;icy;&amp;chcy;"/>
            <p:cNvPicPr>
              <a:picLocks noChangeAspect="1" noChangeArrowheads="1"/>
            </p:cNvPicPr>
            <p:nvPr/>
          </p:nvPicPr>
          <p:blipFill>
            <a:blip r:embed="rId2" cstate="print"/>
            <a:srcRect l="1405" t="1872" r="2477" b="3276"/>
            <a:stretch>
              <a:fillRect/>
            </a:stretch>
          </p:blipFill>
          <p:spPr bwMode="auto">
            <a:xfrm>
              <a:off x="249" y="663"/>
              <a:ext cx="1769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395288" y="3284538"/>
            <a:ext cx="3844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66"/>
                </a:solidFill>
              </a:rPr>
              <a:t>Петр Кончаловский </a:t>
            </a:r>
          </a:p>
          <a:p>
            <a:pPr algn="ctr"/>
            <a:r>
              <a:rPr lang="ru-RU" sz="1600" b="1">
                <a:solidFill>
                  <a:srgbClr val="FFFF66"/>
                </a:solidFill>
              </a:rPr>
              <a:t>«Натюрморт с красным подносом».</a:t>
            </a:r>
          </a:p>
          <a:p>
            <a:pPr algn="ctr"/>
            <a:r>
              <a:rPr lang="ru-RU" sz="1600" b="1">
                <a:solidFill>
                  <a:srgbClr val="FFFF66"/>
                </a:solidFill>
              </a:rPr>
              <a:t>1910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859338" y="260350"/>
            <a:ext cx="3816350" cy="3529013"/>
            <a:chOff x="3833" y="618"/>
            <a:chExt cx="1632" cy="1723"/>
          </a:xfrm>
        </p:grpSpPr>
        <p:sp>
          <p:nvSpPr>
            <p:cNvPr id="17419" name="Rectangle 7"/>
            <p:cNvSpPr>
              <a:spLocks noChangeArrowheads="1"/>
            </p:cNvSpPr>
            <p:nvPr/>
          </p:nvSpPr>
          <p:spPr bwMode="auto">
            <a:xfrm>
              <a:off x="3833" y="618"/>
              <a:ext cx="1632" cy="172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20" name="Picture 13" descr="1907 &amp;Ncy;&amp;iecy;&amp;pcy;&amp;rcy;&amp;icy;&amp;bcy;&amp;rcy;&amp;acy;&amp;ncy;&amp;ncy;&amp;ycy;&amp;jcy; &amp;scy;&amp;tcy;&amp;ocy;&amp;lcy;. &amp;KHcy;.,&amp;mcy;. 100x96 &amp;Gcy;&amp;Tcy;&amp;Gcy; - &amp;Scy;&amp;mcy;&amp;ocy;&amp;tcy;&amp;rcy;&amp;iecy;&amp;tcy;&amp;softcy; &amp;ncy;&amp;acy; &amp;Mcy;&amp;iecy;&amp;tcy;&amp;acy; &amp;Fcy;&amp;ocy;&amp;tcy;&amp;ocy; &amp;ocy;&amp;ncy;&amp;lcy;&amp;acy;&amp;jcy;&amp;ncy; &amp;bcy;&amp;iecy;&amp;scy;&amp;pcy;&amp;lcy;&amp;acy;&amp;tcy;&amp;ncy;&amp;ocy; - &amp;Gcy;&amp;rcy;&amp;acy;&amp;bcy;&amp;acy;&amp;rcy;&amp;softcy; &amp;Icy;&amp;gcy;&amp;ocy;&amp;rcy;&amp;softcy; &amp;Ecy;&amp;mcy;&amp;mcy;&amp;acy;&amp;ncy;&amp;ucy;&amp;icy;&amp;lcy;&amp;ocy;&amp;vcy;&amp;icy;&amp;chcy; (1871-1960) - &amp;Rcy;&amp;ucy;&amp;s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8" y="663"/>
              <a:ext cx="1521" cy="1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4859338" y="3860800"/>
            <a:ext cx="3844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66"/>
                </a:solidFill>
              </a:rPr>
              <a:t>Игорь Грабарь </a:t>
            </a:r>
          </a:p>
          <a:p>
            <a:pPr algn="ctr"/>
            <a:r>
              <a:rPr lang="ru-RU" sz="1600" b="1">
                <a:solidFill>
                  <a:srgbClr val="FFFF66"/>
                </a:solidFill>
              </a:rPr>
              <a:t>«Неприбранный стол». 1907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20838" y="4148138"/>
            <a:ext cx="3671887" cy="2520950"/>
            <a:chOff x="2154" y="2387"/>
            <a:chExt cx="1588" cy="1179"/>
          </a:xfrm>
        </p:grpSpPr>
        <p:sp>
          <p:nvSpPr>
            <p:cNvPr id="17417" name="Rectangle 6"/>
            <p:cNvSpPr>
              <a:spLocks noChangeArrowheads="1"/>
            </p:cNvSpPr>
            <p:nvPr/>
          </p:nvSpPr>
          <p:spPr bwMode="auto">
            <a:xfrm>
              <a:off x="2154" y="2387"/>
              <a:ext cx="1588" cy="117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7418" name="Picture 17" descr="Photo: &amp;Gcy;&amp;ucy;&amp;rcy;&amp;zcy;&amp;ucy;&amp;fcy;. 1916.jpg &amp;Kcy;&amp;ocy;&amp;rcy;&amp;ocy;&amp;vcy;&amp;icy;&amp;ncy; &amp;Kcy;&amp;ocy;&amp;ncy;&amp;scy;&amp;tcy;&amp;acy;&amp;ncy;&amp;tcy;&amp;icy;&amp;ncy; &amp;Acy;&amp;lcy;&amp;iecy;&amp;kcy;&amp;scy;&amp;iecy;&amp;iecy;&amp;vcy;&amp;icy;&amp;chcy; album Vadim Alyoshin Fotki.com, photo and video sharing made easy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00" y="2432"/>
              <a:ext cx="1502" cy="1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435600" y="6021388"/>
            <a:ext cx="2305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FFFF66"/>
                </a:solidFill>
              </a:rPr>
              <a:t>Константин Коровин </a:t>
            </a:r>
          </a:p>
          <a:p>
            <a:r>
              <a:rPr lang="ru-RU" sz="1600" b="1">
                <a:solidFill>
                  <a:srgbClr val="FFFF66"/>
                </a:solidFill>
              </a:rPr>
              <a:t>«Гурзуф». 1916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/>
      <p:bldP spid="15375" grpId="0"/>
      <p:bldP spid="153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4457700" y="5949950"/>
            <a:ext cx="3570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Петров-Водкин.</a:t>
            </a:r>
            <a:r>
              <a:rPr lang="ru-RU"/>
              <a:t> .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Натюрморт со скрипкой. 1918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419475" y="1557338"/>
            <a:ext cx="5545138" cy="4249737"/>
            <a:chOff x="2336" y="1207"/>
            <a:chExt cx="3311" cy="2541"/>
          </a:xfrm>
        </p:grpSpPr>
        <p:sp>
          <p:nvSpPr>
            <p:cNvPr id="18441" name="Rectangle 5"/>
            <p:cNvSpPr>
              <a:spLocks noChangeArrowheads="1"/>
            </p:cNvSpPr>
            <p:nvPr/>
          </p:nvSpPr>
          <p:spPr bwMode="auto">
            <a:xfrm>
              <a:off x="2336" y="1207"/>
              <a:ext cx="3311" cy="254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2" name="Picture 12" descr="818_98"/>
            <p:cNvPicPr>
              <a:picLocks noChangeAspect="1" noChangeArrowheads="1"/>
            </p:cNvPicPr>
            <p:nvPr/>
          </p:nvPicPr>
          <p:blipFill>
            <a:blip r:embed="rId2" cstate="print">
              <a:lum bright="18000" contrast="12000"/>
            </a:blip>
            <a:srcRect/>
            <a:stretch>
              <a:fillRect/>
            </a:stretch>
          </p:blipFill>
          <p:spPr bwMode="auto">
            <a:xfrm>
              <a:off x="2381" y="1253"/>
              <a:ext cx="3221" cy="2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Text Box 17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18437" name="Rectangle 19"/>
          <p:cNvSpPr>
            <a:spLocks noChangeArrowheads="1"/>
          </p:cNvSpPr>
          <p:nvPr/>
        </p:nvSpPr>
        <p:spPr bwMode="auto">
          <a:xfrm>
            <a:off x="34925" y="4691063"/>
            <a:ext cx="34861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66"/>
                </a:solidFill>
              </a:rPr>
              <a:t>Петров-Водкин </a:t>
            </a:r>
          </a:p>
          <a:p>
            <a:pPr algn="ctr"/>
            <a:r>
              <a:rPr lang="ru-RU" sz="1600" b="1">
                <a:solidFill>
                  <a:srgbClr val="FFFF66"/>
                </a:solidFill>
              </a:rPr>
              <a:t>Кузьма Сергеевич (1878-1939)</a:t>
            </a:r>
          </a:p>
          <a:p>
            <a:pPr algn="ctr"/>
            <a:r>
              <a:rPr lang="ru-RU" sz="1600" b="1">
                <a:solidFill>
                  <a:srgbClr val="FFFF66"/>
                </a:solidFill>
              </a:rPr>
              <a:t>«Автопортрет». 1929</a:t>
            </a:r>
          </a:p>
        </p:txBody>
      </p:sp>
      <p:grpSp>
        <p:nvGrpSpPr>
          <p:cNvPr id="18438" name="Group 22"/>
          <p:cNvGrpSpPr>
            <a:grpSpLocks/>
          </p:cNvGrpSpPr>
          <p:nvPr/>
        </p:nvGrpSpPr>
        <p:grpSpPr bwMode="auto">
          <a:xfrm>
            <a:off x="250825" y="908050"/>
            <a:ext cx="3024188" cy="3816350"/>
            <a:chOff x="158" y="436"/>
            <a:chExt cx="1905" cy="2404"/>
          </a:xfrm>
        </p:grpSpPr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158" y="436"/>
              <a:ext cx="1905" cy="240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0" name="Picture 21" descr="&amp;Acy;&amp;vcy;&amp;tcy;&amp;ocy;&amp;pcy;&amp;ocy;&amp;rcy;&amp;tcy;&amp;rcy;&amp;iecy;&amp;tcy;. 1929, &amp;Pcy;&amp;iecy;&amp;tcy;&amp;rcy;&amp;ocy;&amp;vcy;-&amp;Vcy;&amp;ocy;&amp;dcy;&amp;kcy;&amp;icy;&amp;ncy; &amp;Kcy;&amp;ucy;&amp;zcy;&amp;softcy;&amp;mcy;&amp;acy; &amp;Scy;&amp;iecy;&amp;rcy;&amp;gcy;&amp;iecy;&amp;iecy;&amp;vcy;&amp;icy;&amp;chcy;. 783x1000. &amp;Pcy;&amp;rcy;&amp;ocy;&amp;scy;&amp;mcy;&amp;ocy;&amp;tcy;&amp;rcy;&amp;ocy;&amp;vcy;: 300. &amp;Ocy;&amp;bcy;&amp;ncy;&amp;ocy;&amp;vcy;&amp;lcy;&amp;iecy;&amp;ncy;&amp;ocy;: 13 &amp;Icy;&amp;yucy;&amp;lcy;&amp;yacy; 2012 &amp;gcy;. www.ArtScroll.ru - &amp;Scy;&amp;vcy;&amp;icy;&amp;tcy;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6000"/>
            </a:blip>
            <a:srcRect/>
            <a:stretch>
              <a:fillRect/>
            </a:stretch>
          </p:blipFill>
          <p:spPr bwMode="auto">
            <a:xfrm>
              <a:off x="204" y="482"/>
              <a:ext cx="1811" cy="2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4211638" y="2565400"/>
          <a:ext cx="1146175" cy="1152525"/>
        </p:xfrm>
        <a:graphic>
          <a:graphicData uri="http://schemas.openxmlformats.org/presentationml/2006/ole">
            <p:oleObj spid="_x0000_s1026" name="CorelDRAW" r:id="rId3" imgW="1847850" imgH="1857375" progId="CorelDRAW.Graphic.12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284663" y="1196975"/>
          <a:ext cx="1320800" cy="1146175"/>
        </p:xfrm>
        <a:graphic>
          <a:graphicData uri="http://schemas.openxmlformats.org/presentationml/2006/ole">
            <p:oleObj spid="_x0000_s1027" name="CorelDRAW" r:id="rId4" imgW="914400" imgH="914400" progId="CorelDRAW.Graphic.12">
              <p:embed/>
            </p:oleObj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2411413" y="3860800"/>
          <a:ext cx="1562100" cy="1455738"/>
        </p:xfrm>
        <a:graphic>
          <a:graphicData uri="http://schemas.openxmlformats.org/presentationml/2006/ole">
            <p:oleObj spid="_x0000_s1028" name="CorelDRAW" r:id="rId5" imgW="914400" imgH="914400" progId="CorelDRAW.Graphic.12">
              <p:embed/>
            </p:oleObj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162800" y="2133600"/>
          <a:ext cx="1854200" cy="1566863"/>
        </p:xfrm>
        <a:graphic>
          <a:graphicData uri="http://schemas.openxmlformats.org/presentationml/2006/ole">
            <p:oleObj spid="_x0000_s1029" name="CorelDRAW" r:id="rId6" imgW="914400" imgH="914400" progId="CorelDRAW.Graphic.12">
              <p:embed/>
            </p:oleObj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468313" y="5516563"/>
          <a:ext cx="1457325" cy="1068387"/>
        </p:xfrm>
        <a:graphic>
          <a:graphicData uri="http://schemas.openxmlformats.org/presentationml/2006/ole">
            <p:oleObj spid="_x0000_s1030" name="CorelDRAW" r:id="rId7" imgW="914400" imgH="914400" progId="CorelDRAW.Graphic.12">
              <p:embed/>
            </p:oleObj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7467600" y="152400"/>
          <a:ext cx="1514475" cy="1854200"/>
        </p:xfrm>
        <a:graphic>
          <a:graphicData uri="http://schemas.openxmlformats.org/presentationml/2006/ole">
            <p:oleObj spid="_x0000_s1031" name="CorelDRAW" r:id="rId8" imgW="914400" imgH="914400" progId="CorelDRAW.Graphic.12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468313" y="1125538"/>
          <a:ext cx="1319212" cy="1404937"/>
        </p:xfrm>
        <a:graphic>
          <a:graphicData uri="http://schemas.openxmlformats.org/presentationml/2006/ole">
            <p:oleObj spid="_x0000_s1032" name="CorelDRAW" r:id="rId9" imgW="1962150" imgH="2085975" progId="CorelDRAW.Graphic.12">
              <p:embed/>
            </p:oleObj>
          </a:graphicData>
        </a:graphic>
      </p:graphicFrame>
      <p:graphicFrame>
        <p:nvGraphicFramePr>
          <p:cNvPr id="29705" name="Object 9"/>
          <p:cNvGraphicFramePr>
            <a:graphicFrameLocks noChangeAspect="1"/>
          </p:cNvGraphicFramePr>
          <p:nvPr/>
        </p:nvGraphicFramePr>
        <p:xfrm>
          <a:off x="468313" y="2781300"/>
          <a:ext cx="1323975" cy="1147763"/>
        </p:xfrm>
        <a:graphic>
          <a:graphicData uri="http://schemas.openxmlformats.org/presentationml/2006/ole">
            <p:oleObj spid="_x0000_s1033" name="CorelDRAW" r:id="rId10" imgW="914400" imgH="914400" progId="CorelDRAW.Graphic.12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/>
        </p:nvGraphicFramePr>
        <p:xfrm>
          <a:off x="2339975" y="1341438"/>
          <a:ext cx="1349375" cy="1185862"/>
        </p:xfrm>
        <a:graphic>
          <a:graphicData uri="http://schemas.openxmlformats.org/presentationml/2006/ole">
            <p:oleObj spid="_x0000_s1034" name="CorelDRAW" r:id="rId11" imgW="914400" imgH="914400" progId="CorelDRAW.Graphic.12">
              <p:embed/>
            </p:oleObj>
          </a:graphicData>
        </a:graphic>
      </p:graphicFrame>
      <p:graphicFrame>
        <p:nvGraphicFramePr>
          <p:cNvPr id="29707" name="Object 11"/>
          <p:cNvGraphicFramePr>
            <a:graphicFrameLocks noChangeAspect="1"/>
          </p:cNvGraphicFramePr>
          <p:nvPr/>
        </p:nvGraphicFramePr>
        <p:xfrm>
          <a:off x="6588125" y="5013325"/>
          <a:ext cx="1858963" cy="1619250"/>
        </p:xfrm>
        <a:graphic>
          <a:graphicData uri="http://schemas.openxmlformats.org/presentationml/2006/ole">
            <p:oleObj spid="_x0000_s1035" name="CorelDRAW" r:id="rId12" imgW="914400" imgH="914400" progId="CorelDRAW.Graphic.12">
              <p:embed/>
            </p:oleObj>
          </a:graphicData>
        </a:graphic>
      </p:graphicFrame>
      <p:graphicFrame>
        <p:nvGraphicFramePr>
          <p:cNvPr id="29708" name="Object 12"/>
          <p:cNvGraphicFramePr>
            <a:graphicFrameLocks noChangeAspect="1"/>
          </p:cNvGraphicFramePr>
          <p:nvPr/>
        </p:nvGraphicFramePr>
        <p:xfrm>
          <a:off x="2133600" y="5562600"/>
          <a:ext cx="942975" cy="1066800"/>
        </p:xfrm>
        <a:graphic>
          <a:graphicData uri="http://schemas.openxmlformats.org/presentationml/2006/ole">
            <p:oleObj spid="_x0000_s1036" name="CorelDRAW" r:id="rId13" imgW="914400" imgH="914400" progId="CorelDRAW.Graphic.12">
              <p:embed/>
            </p:oleObj>
          </a:graphicData>
        </a:graphic>
      </p:graphicFrame>
      <p:graphicFrame>
        <p:nvGraphicFramePr>
          <p:cNvPr id="29709" name="Object 13"/>
          <p:cNvGraphicFramePr>
            <a:graphicFrameLocks noChangeAspect="1"/>
          </p:cNvGraphicFramePr>
          <p:nvPr/>
        </p:nvGraphicFramePr>
        <p:xfrm>
          <a:off x="4648200" y="5122863"/>
          <a:ext cx="1855788" cy="1735137"/>
        </p:xfrm>
        <a:graphic>
          <a:graphicData uri="http://schemas.openxmlformats.org/presentationml/2006/ole">
            <p:oleObj spid="_x0000_s1037" name="CorelDRAW" r:id="rId14" imgW="914400" imgH="914400" progId="CorelDRAW.Graphic.12">
              <p:embed/>
            </p:oleObj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/>
        </p:nvGraphicFramePr>
        <p:xfrm>
          <a:off x="5795963" y="3213100"/>
          <a:ext cx="1254125" cy="1854200"/>
        </p:xfrm>
        <a:graphic>
          <a:graphicData uri="http://schemas.openxmlformats.org/presentationml/2006/ole">
            <p:oleObj spid="_x0000_s1038" name="CorelDRAW" r:id="rId15" imgW="914400" imgH="914400" progId="CorelDRAW.Graphic.12">
              <p:embed/>
            </p:oleObj>
          </a:graphicData>
        </a:graphic>
      </p:graphicFrame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3406775" y="5410200"/>
          <a:ext cx="1089025" cy="1219200"/>
        </p:xfrm>
        <a:graphic>
          <a:graphicData uri="http://schemas.openxmlformats.org/presentationml/2006/ole">
            <p:oleObj spid="_x0000_s1039" name="CorelDRAW" r:id="rId16" imgW="914400" imgH="914400" progId="CorelDRAW.Graphic.12">
              <p:embed/>
            </p:oleObj>
          </a:graphicData>
        </a:graphic>
      </p:graphicFrame>
      <p:graphicFrame>
        <p:nvGraphicFramePr>
          <p:cNvPr id="29712" name="Object 16"/>
          <p:cNvGraphicFramePr>
            <a:graphicFrameLocks noChangeAspect="1"/>
          </p:cNvGraphicFramePr>
          <p:nvPr/>
        </p:nvGraphicFramePr>
        <p:xfrm>
          <a:off x="304800" y="4114800"/>
          <a:ext cx="1854200" cy="1241425"/>
        </p:xfrm>
        <a:graphic>
          <a:graphicData uri="http://schemas.openxmlformats.org/presentationml/2006/ole">
            <p:oleObj spid="_x0000_s1040" name="CorelDRAW" r:id="rId17" imgW="914400" imgH="914400" progId="CorelDRAW.Graphic.12">
              <p:embed/>
            </p:oleObj>
          </a:graphicData>
        </a:graphic>
      </p:graphicFrame>
      <p:graphicFrame>
        <p:nvGraphicFramePr>
          <p:cNvPr id="29713" name="Object 17"/>
          <p:cNvGraphicFramePr>
            <a:graphicFrameLocks noChangeAspect="1"/>
          </p:cNvGraphicFramePr>
          <p:nvPr/>
        </p:nvGraphicFramePr>
        <p:xfrm>
          <a:off x="7391400" y="3810000"/>
          <a:ext cx="1628775" cy="1317625"/>
        </p:xfrm>
        <a:graphic>
          <a:graphicData uri="http://schemas.openxmlformats.org/presentationml/2006/ole">
            <p:oleObj spid="_x0000_s1041" name="CorelDRAW" r:id="rId18" imgW="914400" imgH="914400" progId="CorelDRAW.Graphic.12">
              <p:embed/>
            </p:oleObj>
          </a:graphicData>
        </a:graphic>
      </p:graphicFrame>
      <p:graphicFrame>
        <p:nvGraphicFramePr>
          <p:cNvPr id="29714" name="Object 18"/>
          <p:cNvGraphicFramePr>
            <a:graphicFrameLocks noChangeAspect="1"/>
          </p:cNvGraphicFramePr>
          <p:nvPr/>
        </p:nvGraphicFramePr>
        <p:xfrm>
          <a:off x="2411413" y="2852738"/>
          <a:ext cx="1273175" cy="979487"/>
        </p:xfrm>
        <a:graphic>
          <a:graphicData uri="http://schemas.openxmlformats.org/presentationml/2006/ole">
            <p:oleObj spid="_x0000_s1042" name="CorelDRAW" r:id="rId19" imgW="914400" imgH="914400" progId="CorelDRAW.Graphic.12">
              <p:embed/>
            </p:oleObj>
          </a:graphicData>
        </a:graphic>
      </p:graphicFrame>
      <p:graphicFrame>
        <p:nvGraphicFramePr>
          <p:cNvPr id="29715" name="Object 19"/>
          <p:cNvGraphicFramePr>
            <a:graphicFrameLocks noChangeAspect="1"/>
          </p:cNvGraphicFramePr>
          <p:nvPr/>
        </p:nvGraphicFramePr>
        <p:xfrm>
          <a:off x="5435600" y="1773238"/>
          <a:ext cx="1524000" cy="1204912"/>
        </p:xfrm>
        <a:graphic>
          <a:graphicData uri="http://schemas.openxmlformats.org/presentationml/2006/ole">
            <p:oleObj spid="_x0000_s1043" name="CorelDRAW" r:id="rId20" imgW="2743200" imgH="2171700" progId="CorelDRAW.Graphic.12">
              <p:embed/>
            </p:oleObj>
          </a:graphicData>
        </a:graphic>
      </p:graphicFrame>
      <p:graphicFrame>
        <p:nvGraphicFramePr>
          <p:cNvPr id="29716" name="Object 20"/>
          <p:cNvGraphicFramePr>
            <a:graphicFrameLocks noChangeAspect="1"/>
          </p:cNvGraphicFramePr>
          <p:nvPr/>
        </p:nvGraphicFramePr>
        <p:xfrm>
          <a:off x="4495800" y="3789363"/>
          <a:ext cx="942975" cy="1190625"/>
        </p:xfrm>
        <a:graphic>
          <a:graphicData uri="http://schemas.openxmlformats.org/presentationml/2006/ole">
            <p:oleObj spid="_x0000_s1044" name="CorelDRAW" r:id="rId21" imgW="914400" imgH="914400" progId="CorelDRAW.Graphic.12">
              <p:embed/>
            </p:oleObj>
          </a:graphicData>
        </a:graphic>
      </p:graphicFrame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457200" y="1314450"/>
            <a:ext cx="3810000" cy="4419600"/>
            <a:chOff x="288" y="828"/>
            <a:chExt cx="2400" cy="2784"/>
          </a:xfrm>
        </p:grpSpPr>
        <p:sp>
          <p:nvSpPr>
            <p:cNvPr id="2067" name="Rectangle 3"/>
            <p:cNvSpPr>
              <a:spLocks noChangeArrowheads="1"/>
            </p:cNvSpPr>
            <p:nvPr/>
          </p:nvSpPr>
          <p:spPr bwMode="auto">
            <a:xfrm>
              <a:off x="288" y="828"/>
              <a:ext cx="2400" cy="2784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Rectangle 4"/>
            <p:cNvSpPr>
              <a:spLocks noChangeArrowheads="1"/>
            </p:cNvSpPr>
            <p:nvPr/>
          </p:nvSpPr>
          <p:spPr bwMode="auto">
            <a:xfrm>
              <a:off x="288" y="1212"/>
              <a:ext cx="2400" cy="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960" y="1020"/>
            <a:ext cx="1680" cy="1457"/>
          </p:xfrm>
          <a:graphic>
            <a:graphicData uri="http://schemas.openxmlformats.org/presentationml/2006/ole">
              <p:oleObj spid="_x0000_s2053" name="CorelDRAW" r:id="rId3" imgW="914400" imgH="914400" progId="CorelDRAW.Graphic.12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768" y="2272"/>
            <a:ext cx="1632" cy="1196"/>
          </p:xfrm>
          <a:graphic>
            <a:graphicData uri="http://schemas.openxmlformats.org/presentationml/2006/ole">
              <p:oleObj spid="_x0000_s2054" name="CorelDRAW" r:id="rId4" imgW="914400" imgH="914400" progId="CorelDRAW.Graphic.12">
                <p:embed/>
              </p:oleObj>
            </a:graphicData>
          </a:graphic>
        </p:graphicFrame>
        <p:graphicFrame>
          <p:nvGraphicFramePr>
            <p:cNvPr id="2055" name="Object 7"/>
            <p:cNvGraphicFramePr>
              <a:graphicFrameLocks noChangeAspect="1"/>
            </p:cNvGraphicFramePr>
            <p:nvPr/>
          </p:nvGraphicFramePr>
          <p:xfrm>
            <a:off x="336" y="1884"/>
            <a:ext cx="1026" cy="830"/>
          </p:xfrm>
          <a:graphic>
            <a:graphicData uri="http://schemas.openxmlformats.org/presentationml/2006/ole">
              <p:oleObj spid="_x0000_s2055" name="CorelDRAW" r:id="rId5" imgW="914400" imgH="914400" progId="CorelDRAW.Graphic.12">
                <p:embed/>
              </p:oleObj>
            </a:graphicData>
          </a:graphic>
        </p:graphicFrame>
      </p:grpSp>
      <p:grpSp>
        <p:nvGrpSpPr>
          <p:cNvPr id="2057" name="Group 14"/>
          <p:cNvGrpSpPr>
            <a:grpSpLocks/>
          </p:cNvGrpSpPr>
          <p:nvPr/>
        </p:nvGrpSpPr>
        <p:grpSpPr bwMode="auto">
          <a:xfrm>
            <a:off x="4724400" y="1314450"/>
            <a:ext cx="3810000" cy="4419600"/>
            <a:chOff x="2976" y="828"/>
            <a:chExt cx="2400" cy="2784"/>
          </a:xfrm>
        </p:grpSpPr>
        <p:sp>
          <p:nvSpPr>
            <p:cNvPr id="2066" name="Rectangle 2"/>
            <p:cNvSpPr>
              <a:spLocks noChangeArrowheads="1"/>
            </p:cNvSpPr>
            <p:nvPr/>
          </p:nvSpPr>
          <p:spPr bwMode="auto">
            <a:xfrm>
              <a:off x="2976" y="828"/>
              <a:ext cx="2400" cy="27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2050" name="Object 8"/>
            <p:cNvGraphicFramePr>
              <a:graphicFrameLocks noChangeAspect="1"/>
            </p:cNvGraphicFramePr>
            <p:nvPr/>
          </p:nvGraphicFramePr>
          <p:xfrm>
            <a:off x="3744" y="828"/>
            <a:ext cx="1372" cy="1680"/>
          </p:xfrm>
          <a:graphic>
            <a:graphicData uri="http://schemas.openxmlformats.org/presentationml/2006/ole">
              <p:oleObj spid="_x0000_s2050" name="CorelDRAW" r:id="rId6" imgW="914400" imgH="914400" progId="CorelDRAW.Graphic.12">
                <p:embed/>
              </p:oleObj>
            </a:graphicData>
          </a:graphic>
        </p:graphicFrame>
        <p:graphicFrame>
          <p:nvGraphicFramePr>
            <p:cNvPr id="2051" name="Object 9"/>
            <p:cNvGraphicFramePr>
              <a:graphicFrameLocks noChangeAspect="1"/>
            </p:cNvGraphicFramePr>
            <p:nvPr/>
          </p:nvGraphicFramePr>
          <p:xfrm>
            <a:off x="2976" y="1371"/>
            <a:ext cx="2400" cy="2241"/>
          </p:xfrm>
          <a:graphic>
            <a:graphicData uri="http://schemas.openxmlformats.org/presentationml/2006/ole">
              <p:oleObj spid="_x0000_s2051" name="CorelDRAW" r:id="rId7" imgW="914400" imgH="914400" progId="CorelDRAW.Graphic.12">
                <p:embed/>
              </p:oleObj>
            </a:graphicData>
          </a:graphic>
        </p:graphicFrame>
        <p:graphicFrame>
          <p:nvGraphicFramePr>
            <p:cNvPr id="2052" name="Object 10"/>
            <p:cNvGraphicFramePr>
              <a:graphicFrameLocks noChangeAspect="1"/>
            </p:cNvGraphicFramePr>
            <p:nvPr/>
          </p:nvGraphicFramePr>
          <p:xfrm>
            <a:off x="4224" y="1749"/>
            <a:ext cx="960" cy="759"/>
          </p:xfrm>
          <a:graphic>
            <a:graphicData uri="http://schemas.openxmlformats.org/presentationml/2006/ole">
              <p:oleObj spid="_x0000_s2052" name="CorelDRAW" r:id="rId8" imgW="2743200" imgH="2171700" progId="CorelDRAW.Graphic.12">
                <p:embed/>
              </p:oleObj>
            </a:graphicData>
          </a:graphic>
        </p:graphicFrame>
      </p:grpSp>
      <p:sp>
        <p:nvSpPr>
          <p:cNvPr id="2058" name="Text Box 1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323850" y="1125538"/>
            <a:ext cx="4103688" cy="4751387"/>
            <a:chOff x="204" y="709"/>
            <a:chExt cx="2585" cy="2993"/>
          </a:xfrm>
        </p:grpSpPr>
        <p:sp>
          <p:nvSpPr>
            <p:cNvPr id="2064" name="Line 15"/>
            <p:cNvSpPr>
              <a:spLocks noChangeShapeType="1"/>
            </p:cNvSpPr>
            <p:nvPr/>
          </p:nvSpPr>
          <p:spPr bwMode="auto">
            <a:xfrm>
              <a:off x="204" y="709"/>
              <a:ext cx="2585" cy="299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5" name="Line 16"/>
            <p:cNvSpPr>
              <a:spLocks noChangeShapeType="1"/>
            </p:cNvSpPr>
            <p:nvPr/>
          </p:nvSpPr>
          <p:spPr bwMode="auto">
            <a:xfrm flipV="1">
              <a:off x="204" y="709"/>
              <a:ext cx="2585" cy="299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72000" y="1125538"/>
            <a:ext cx="4103688" cy="4751387"/>
            <a:chOff x="2880" y="709"/>
            <a:chExt cx="2585" cy="2993"/>
          </a:xfrm>
        </p:grpSpPr>
        <p:sp>
          <p:nvSpPr>
            <p:cNvPr id="2062" name="Line 17"/>
            <p:cNvSpPr>
              <a:spLocks noChangeShapeType="1"/>
            </p:cNvSpPr>
            <p:nvPr/>
          </p:nvSpPr>
          <p:spPr bwMode="auto">
            <a:xfrm>
              <a:off x="2880" y="709"/>
              <a:ext cx="2585" cy="299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8"/>
            <p:cNvSpPr>
              <a:spLocks noChangeShapeType="1"/>
            </p:cNvSpPr>
            <p:nvPr/>
          </p:nvSpPr>
          <p:spPr bwMode="auto">
            <a:xfrm flipV="1">
              <a:off x="2880" y="709"/>
              <a:ext cx="2585" cy="2993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250825" y="603250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66"/>
                </a:solidFill>
              </a:rPr>
              <a:t>1. </a:t>
            </a:r>
            <a:r>
              <a:rPr lang="ru-RU">
                <a:solidFill>
                  <a:srgbClr val="FFFF66"/>
                </a:solidFill>
              </a:rPr>
              <a:t>Композиция натюрморта должна состоять из предметов, тематически связанных между собой.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15"/>
          <p:cNvGrpSpPr>
            <a:grpSpLocks/>
          </p:cNvGrpSpPr>
          <p:nvPr/>
        </p:nvGrpSpPr>
        <p:grpSpPr bwMode="auto">
          <a:xfrm>
            <a:off x="4724400" y="1314450"/>
            <a:ext cx="3883025" cy="4419600"/>
            <a:chOff x="2976" y="480"/>
            <a:chExt cx="2446" cy="2784"/>
          </a:xfrm>
        </p:grpSpPr>
        <p:sp>
          <p:nvSpPr>
            <p:cNvPr id="3088" name="Rectangle 2"/>
            <p:cNvSpPr>
              <a:spLocks noChangeArrowheads="1"/>
            </p:cNvSpPr>
            <p:nvPr/>
          </p:nvSpPr>
          <p:spPr bwMode="auto">
            <a:xfrm>
              <a:off x="2976" y="480"/>
              <a:ext cx="2400" cy="278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78" name="Object 5"/>
            <p:cNvGraphicFramePr>
              <a:graphicFrameLocks noChangeAspect="1"/>
            </p:cNvGraphicFramePr>
            <p:nvPr/>
          </p:nvGraphicFramePr>
          <p:xfrm>
            <a:off x="4608" y="981"/>
            <a:ext cx="518" cy="995"/>
          </p:xfrm>
          <a:graphic>
            <a:graphicData uri="http://schemas.openxmlformats.org/presentationml/2006/ole">
              <p:oleObj spid="_x0000_s3078" name="CorelDRAW" r:id="rId3" imgW="1438275" imgH="2771775" progId="CorelDRAW.Graphic.12">
                <p:embed/>
              </p:oleObj>
            </a:graphicData>
          </a:graphic>
        </p:graphicFrame>
        <p:graphicFrame>
          <p:nvGraphicFramePr>
            <p:cNvPr id="3079" name="Object 6"/>
            <p:cNvGraphicFramePr>
              <a:graphicFrameLocks noChangeAspect="1"/>
            </p:cNvGraphicFramePr>
            <p:nvPr/>
          </p:nvGraphicFramePr>
          <p:xfrm>
            <a:off x="3016" y="935"/>
            <a:ext cx="2400" cy="2241"/>
          </p:xfrm>
          <a:graphic>
            <a:graphicData uri="http://schemas.openxmlformats.org/presentationml/2006/ole">
              <p:oleObj spid="_x0000_s3079" name="CorelDRAW" r:id="rId4" imgW="914400" imgH="914400" progId="CorelDRAW.Graphic.12">
                <p:embed/>
              </p:oleObj>
            </a:graphicData>
          </a:graphic>
        </p:graphicFrame>
        <p:graphicFrame>
          <p:nvGraphicFramePr>
            <p:cNvPr id="3080" name="Object 7"/>
            <p:cNvGraphicFramePr>
              <a:graphicFrameLocks noChangeAspect="1"/>
            </p:cNvGraphicFramePr>
            <p:nvPr/>
          </p:nvGraphicFramePr>
          <p:xfrm>
            <a:off x="3107" y="1979"/>
            <a:ext cx="496" cy="435"/>
          </p:xfrm>
          <a:graphic>
            <a:graphicData uri="http://schemas.openxmlformats.org/presentationml/2006/ole">
              <p:oleObj spid="_x0000_s3080" name="CorelDRAW" r:id="rId5" imgW="914400" imgH="914400" progId="CorelDRAW.Graphic.12">
                <p:embed/>
              </p:oleObj>
            </a:graphicData>
          </a:graphic>
        </p:graphicFrame>
        <p:graphicFrame>
          <p:nvGraphicFramePr>
            <p:cNvPr id="3081" name="Object 8"/>
            <p:cNvGraphicFramePr>
              <a:graphicFrameLocks noChangeAspect="1"/>
            </p:cNvGraphicFramePr>
            <p:nvPr/>
          </p:nvGraphicFramePr>
          <p:xfrm>
            <a:off x="4558" y="1389"/>
            <a:ext cx="864" cy="753"/>
          </p:xfrm>
          <a:graphic>
            <a:graphicData uri="http://schemas.openxmlformats.org/presentationml/2006/ole">
              <p:oleObj spid="_x0000_s3081" name="CorelDRAW" r:id="rId6" imgW="914400" imgH="914400" progId="CorelDRAW.Graphic.12">
                <p:embed/>
              </p:oleObj>
            </a:graphicData>
          </a:graphic>
        </p:graphicFrame>
      </p:grpSp>
      <p:grpSp>
        <p:nvGrpSpPr>
          <p:cNvPr id="3083" name="Group 14"/>
          <p:cNvGrpSpPr>
            <a:grpSpLocks/>
          </p:cNvGrpSpPr>
          <p:nvPr/>
        </p:nvGrpSpPr>
        <p:grpSpPr bwMode="auto">
          <a:xfrm>
            <a:off x="457200" y="1314450"/>
            <a:ext cx="3810000" cy="4419600"/>
            <a:chOff x="288" y="480"/>
            <a:chExt cx="2400" cy="2784"/>
          </a:xfrm>
        </p:grpSpPr>
        <p:sp>
          <p:nvSpPr>
            <p:cNvPr id="3086" name="Rectangle 3"/>
            <p:cNvSpPr>
              <a:spLocks noChangeArrowheads="1"/>
            </p:cNvSpPr>
            <p:nvPr/>
          </p:nvSpPr>
          <p:spPr bwMode="auto">
            <a:xfrm>
              <a:off x="288" y="480"/>
              <a:ext cx="2400" cy="2784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4"/>
            <p:cNvSpPr>
              <a:spLocks noChangeArrowheads="1"/>
            </p:cNvSpPr>
            <p:nvPr/>
          </p:nvSpPr>
          <p:spPr bwMode="auto">
            <a:xfrm>
              <a:off x="288" y="864"/>
              <a:ext cx="2400" cy="240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74" name="Object 10"/>
            <p:cNvGraphicFramePr>
              <a:graphicFrameLocks noChangeAspect="1"/>
            </p:cNvGraphicFramePr>
            <p:nvPr/>
          </p:nvGraphicFramePr>
          <p:xfrm>
            <a:off x="1247" y="527"/>
            <a:ext cx="1392" cy="1701"/>
          </p:xfrm>
          <a:graphic>
            <a:graphicData uri="http://schemas.openxmlformats.org/presentationml/2006/ole">
              <p:oleObj spid="_x0000_s3074" name="CorelDRAW" r:id="rId7" imgW="1962150" imgH="2085975" progId="CorelDRAW.Graphic.12">
                <p:embed/>
              </p:oleObj>
            </a:graphicData>
          </a:graphic>
        </p:graphicFrame>
        <p:graphicFrame>
          <p:nvGraphicFramePr>
            <p:cNvPr id="3075" name="Object 9"/>
            <p:cNvGraphicFramePr>
              <a:graphicFrameLocks noChangeAspect="1"/>
            </p:cNvGraphicFramePr>
            <p:nvPr/>
          </p:nvGraphicFramePr>
          <p:xfrm>
            <a:off x="480" y="720"/>
            <a:ext cx="954" cy="1168"/>
          </p:xfrm>
          <a:graphic>
            <a:graphicData uri="http://schemas.openxmlformats.org/presentationml/2006/ole">
              <p:oleObj spid="_x0000_s3075" name="CorelDRAW" r:id="rId8" imgW="914400" imgH="914400" progId="CorelDRAW.Graphic.12">
                <p:embed/>
              </p:oleObj>
            </a:graphicData>
          </a:graphic>
        </p:graphicFrame>
        <p:graphicFrame>
          <p:nvGraphicFramePr>
            <p:cNvPr id="3076" name="Object 11"/>
            <p:cNvGraphicFramePr>
              <a:graphicFrameLocks noChangeAspect="1"/>
            </p:cNvGraphicFramePr>
            <p:nvPr/>
          </p:nvGraphicFramePr>
          <p:xfrm>
            <a:off x="384" y="1666"/>
            <a:ext cx="1168" cy="987"/>
          </p:xfrm>
          <a:graphic>
            <a:graphicData uri="http://schemas.openxmlformats.org/presentationml/2006/ole">
              <p:oleObj spid="_x0000_s3076" name="CorelDRAW" r:id="rId9" imgW="914400" imgH="914400" progId="CorelDRAW.Graphic.12">
                <p:embed/>
              </p:oleObj>
            </a:graphicData>
          </a:graphic>
        </p:graphicFrame>
        <p:graphicFrame>
          <p:nvGraphicFramePr>
            <p:cNvPr id="3077" name="Object 12"/>
            <p:cNvGraphicFramePr>
              <a:graphicFrameLocks noChangeAspect="1"/>
            </p:cNvGraphicFramePr>
            <p:nvPr/>
          </p:nvGraphicFramePr>
          <p:xfrm>
            <a:off x="1248" y="2016"/>
            <a:ext cx="1248" cy="915"/>
          </p:xfrm>
          <a:graphic>
            <a:graphicData uri="http://schemas.openxmlformats.org/presentationml/2006/ole">
              <p:oleObj spid="_x0000_s3077" name="CorelDRAW" r:id="rId10" imgW="914400" imgH="914400" progId="CorelDRAW.Graphic.12">
                <p:embed/>
              </p:oleObj>
            </a:graphicData>
          </a:graphic>
        </p:graphicFrame>
      </p:grp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250825" y="6032500"/>
            <a:ext cx="8208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FF66"/>
                </a:solidFill>
              </a:rPr>
              <a:t>1. </a:t>
            </a:r>
            <a:r>
              <a:rPr lang="ru-RU">
                <a:solidFill>
                  <a:srgbClr val="FFFF66"/>
                </a:solidFill>
              </a:rPr>
              <a:t>Композиция натюрморта должна состоять из предметов, тематически связанных между собой.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250825" y="6015038"/>
            <a:ext cx="864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2. Необходимо продумать формат натюрморта.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46108" name="Picture 28" descr="&amp;Kcy;&amp;ocy;&amp;mcy;&amp;pcy;&amp;ocy;&amp;zcy;&amp;icy;&amp;tscy;&amp;icy;&amp;yucy; &amp;mcy;&amp;ocy;&amp;zhcy;&amp;ncy;&amp;ocy; &amp;rcy;&amp;acy;&amp;zcy;&amp;vcy;&amp;iecy;&amp;rcy;&amp;ncy;&amp;ucy;&amp;tcy;&amp;softcy; &amp;pcy;&amp;ocy; &amp;gcy;&amp;ocy;&amp;rcy;&amp;icy;&amp;zcy;&amp;ocy;&amp;ncy;&amp;tcy;&amp;acy;&amp;lcy;&amp;icy; &amp;icy; &amp;pcy;&amp;ocy; &amp;vcy;&amp;iecy;&amp;rcy;&amp;tcy;&amp;icy;&amp;kcy;&amp;acy;&amp;lcy;&amp;icy;. -…"/>
          <p:cNvPicPr>
            <a:picLocks noChangeAspect="1" noChangeArrowheads="1"/>
          </p:cNvPicPr>
          <p:nvPr/>
        </p:nvPicPr>
        <p:blipFill>
          <a:blip r:embed="rId2" cstate="print"/>
          <a:srcRect l="5902" t="39491" r="46858" b="11157"/>
          <a:stretch>
            <a:fillRect/>
          </a:stretch>
        </p:blipFill>
        <p:spPr bwMode="auto">
          <a:xfrm>
            <a:off x="468313" y="765175"/>
            <a:ext cx="3167062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0" name="Picture 30" descr="&amp;Kcy;&amp;ocy;&amp;mcy;&amp;pcy;&amp;ocy;&amp;zcy;&amp;icy;&amp;tscy;&amp;icy;&amp;yucy; &amp;mcy;&amp;ocy;&amp;zhcy;&amp;ncy;&amp;ocy; &amp;rcy;&amp;acy;&amp;zcy;&amp;vcy;&amp;iecy;&amp;rcy;&amp;ncy;&amp;ucy;&amp;tcy;&amp;softcy; &amp;pcy;&amp;ocy; &amp;gcy;&amp;ocy;&amp;rcy;&amp;icy;&amp;zcy;&amp;ocy;&amp;ncy;&amp;tcy;&amp;acy;&amp;lcy;&amp;icy; &amp;icy; &amp;pcy;&amp;ocy; &amp;vcy;&amp;iecy;&amp;rcy;&amp;tcy;&amp;icy;&amp;kcy;&amp;acy;&amp;lcy;&amp;icy;. -…"/>
          <p:cNvPicPr>
            <a:picLocks noChangeAspect="1" noChangeArrowheads="1"/>
          </p:cNvPicPr>
          <p:nvPr/>
        </p:nvPicPr>
        <p:blipFill>
          <a:blip r:embed="rId3" cstate="print"/>
          <a:srcRect l="5121" t="15347" r="57083" b="11157"/>
          <a:stretch>
            <a:fillRect/>
          </a:stretch>
        </p:blipFill>
        <p:spPr bwMode="auto">
          <a:xfrm>
            <a:off x="3779838" y="1484313"/>
            <a:ext cx="2733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4" name="Picture 34" descr="&amp;CHcy;&amp;icy;&amp;tcy;&amp;acy;&amp;tcy;&amp;softcy; &quot;&amp;Mcy;&amp;acy;&amp;scy;&amp;tcy;&amp;iecy;&amp;rcy;&amp;acy; &amp;ncy;&amp;acy;&amp;tcy;&amp;yucy;&amp;rcy;&amp;mcy;&amp;ocy;&amp;rcy;&amp;tcy;&amp;acy;&quot; - &amp;Dcy;&amp;yacy;&amp;tcy;&amp;lcy;&amp;iecy;&amp;vcy;&amp;acy; &amp;Gcy;&amp;acy;&amp;lcy;&amp;icy;&amp;ncy;&amp;acy; - &amp;Scy;&amp;tcy;&amp;rcy;&amp;acy;&amp;ncy;&amp;icy;&amp;tscy;&amp;acy; 43 - &amp;Lcy;&amp;icy;&amp;tcy;&amp;Mcy;&amp;icy;&amp;rcy;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402013"/>
            <a:ext cx="31623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16" name="Picture 36" descr="Nature Morte, Still Life, Huile Sur Cuivre, 63 Cm De Diametre, Frida Kahlo. 2879x2887. 1942. &amp;Pcy;&amp;rcy;&amp;ocy;&amp;scy;&amp;mcy;&amp;ocy;&amp;tcy;&amp;rcy;&amp;ocy;&amp;vcy;: 84. &amp;Ocy;&amp;bcy;&amp;ncy;&amp;ocy;&amp;vcy;&amp;lcy;&amp;iecy;&amp;ncy;&amp;ocy;: 13 &amp;Mcy;&amp;acy;&amp;yacy;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349500"/>
            <a:ext cx="23606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0825" y="5876925"/>
            <a:ext cx="8208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2. Схема постановки: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 </a:t>
            </a:r>
            <a:r>
              <a:rPr lang="ru-RU" b="1" i="1">
                <a:solidFill>
                  <a:srgbClr val="FFFF66"/>
                </a:solidFill>
              </a:rPr>
              <a:t>если предметы расположены далеко друг от друга, </a:t>
            </a:r>
          </a:p>
          <a:p>
            <a:pPr algn="ctr"/>
            <a:r>
              <a:rPr lang="ru-RU" b="1" i="1">
                <a:solidFill>
                  <a:srgbClr val="FFFF66"/>
                </a:solidFill>
              </a:rPr>
              <a:t>в композицию может войти пустота</a:t>
            </a:r>
          </a:p>
        </p:txBody>
      </p:sp>
      <p:pic>
        <p:nvPicPr>
          <p:cNvPr id="20484" name="Picture 13" descr="MC900412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1125538"/>
            <a:ext cx="343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6" descr="MC9003000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3455">
            <a:off x="4841875" y="3922713"/>
            <a:ext cx="19573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17" descr="MC90030548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868863"/>
            <a:ext cx="13160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51002">
            <a:off x="1763713" y="4005263"/>
            <a:ext cx="17319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1320">
            <a:off x="6048375" y="4903788"/>
            <a:ext cx="13446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75 -0.00023 L -0.15764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13873E-6 L 0.17917 2.1387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58382E-6 L 0.20278 0.14428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0.00116 L 0.13386 -2.89017E-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611188" y="1555750"/>
            <a:ext cx="43926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НАТЮРМОРТ -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9113" y="260350"/>
            <a:ext cx="1547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chemeClr val="bg1"/>
                </a:solidFill>
              </a:rPr>
              <a:t>СЛОВАРЬ: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52438" y="2565400"/>
            <a:ext cx="8512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</a:rPr>
              <a:t>(от фр. слова Natur – натура и Mert -мертвая) 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</a:rPr>
              <a:t>один из жанров изобразительного искусства, 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</a:rPr>
              <a:t>посвященный изображению неодушевленных предметов: предметов обихода,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</a:rPr>
              <a:t> цветов, фруктов, овощей и прочего.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5876925"/>
            <a:ext cx="82089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2. Схема постановки: </a:t>
            </a:r>
          </a:p>
          <a:p>
            <a:pPr algn="ctr"/>
            <a:r>
              <a:rPr lang="ru-RU" b="1" i="1">
                <a:solidFill>
                  <a:srgbClr val="FFFF66"/>
                </a:solidFill>
              </a:rPr>
              <a:t>если предметы слишком сблизить, натюрморт может получиться тяжелым, громоздким.</a:t>
            </a:r>
          </a:p>
        </p:txBody>
      </p:sp>
      <p:pic>
        <p:nvPicPr>
          <p:cNvPr id="21508" name="Picture 4" descr="MC900412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1125538"/>
            <a:ext cx="343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5" descr="MC9003000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3455">
            <a:off x="4841875" y="3922713"/>
            <a:ext cx="19573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MC90030548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868863"/>
            <a:ext cx="13160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51002">
            <a:off x="1763713" y="4005263"/>
            <a:ext cx="17319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1320">
            <a:off x="6048375" y="4903788"/>
            <a:ext cx="13446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16185E-6 L 0.11007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526E-6 L -0.13646 -0.004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250825" y="5805488"/>
            <a:ext cx="82089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2. Схема постановки: </a:t>
            </a:r>
          </a:p>
          <a:p>
            <a:pPr algn="ctr"/>
            <a:r>
              <a:rPr lang="ru-RU" b="1" i="1">
                <a:solidFill>
                  <a:srgbClr val="FFFF66"/>
                </a:solidFill>
              </a:rPr>
              <a:t>предметы, расположенные по одной линии создадут впечатление скучного однообразия.</a:t>
            </a:r>
          </a:p>
        </p:txBody>
      </p:sp>
      <p:pic>
        <p:nvPicPr>
          <p:cNvPr id="22532" name="Picture 5" descr="MC900412482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25" y="1125538"/>
            <a:ext cx="343535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MC90030004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3455">
            <a:off x="4841875" y="3922713"/>
            <a:ext cx="195738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MC900305487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4797425"/>
            <a:ext cx="131603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MC900441708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351002">
            <a:off x="1763713" y="4005263"/>
            <a:ext cx="1731962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91320">
            <a:off x="6011863" y="4941888"/>
            <a:ext cx="134461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Line 10"/>
          <p:cNvSpPr>
            <a:spLocks noChangeShapeType="1"/>
          </p:cNvSpPr>
          <p:nvPr/>
        </p:nvSpPr>
        <p:spPr bwMode="auto">
          <a:xfrm>
            <a:off x="250825" y="5229225"/>
            <a:ext cx="864235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21387E-6 L -0.21267 -0.063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-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341E-6 L -0.27656 -0.0830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526E-6 L 0.09184 -0.0258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90751E-6 L 0.18906 -0.0733 " pathEditMode="relative" ptsTypes="AA">
                                      <p:cBhvr>
                                        <p:cTn id="15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0825" y="5949950"/>
            <a:ext cx="864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3. Композиция натюрморта может быть вписана в любую геометрическую фигуру: прямоугольник, треугольник, круг и т.д.</a:t>
            </a:r>
            <a:endParaRPr lang="ru-RU">
              <a:solidFill>
                <a:srgbClr val="FFFF66"/>
              </a:solidFill>
            </a:endParaRPr>
          </a:p>
        </p:txBody>
      </p:sp>
      <p:pic>
        <p:nvPicPr>
          <p:cNvPr id="23556" name="Picture 5" descr="9слайд1слева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250825" y="908050"/>
            <a:ext cx="30829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/>
          <a:stretch>
            <a:fillRect/>
          </a:stretch>
        </p:blipFill>
        <p:spPr bwMode="auto">
          <a:xfrm>
            <a:off x="3492500" y="2276475"/>
            <a:ext cx="2436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rc 14"/>
          <p:cNvSpPr>
            <a:spLocks/>
          </p:cNvSpPr>
          <p:nvPr/>
        </p:nvSpPr>
        <p:spPr bwMode="auto">
          <a:xfrm>
            <a:off x="3810000" y="2743200"/>
            <a:ext cx="76200" cy="762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3559" name="Picture 6" descr="9слайд2слева"/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</a:blip>
          <a:srcRect/>
          <a:stretch>
            <a:fillRect/>
          </a:stretch>
        </p:blipFill>
        <p:spPr bwMode="auto">
          <a:xfrm>
            <a:off x="6084888" y="981075"/>
            <a:ext cx="282892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468313" y="1052513"/>
            <a:ext cx="2663825" cy="201612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6372225" y="549275"/>
            <a:ext cx="2663825" cy="2519363"/>
          </a:xfrm>
          <a:prstGeom prst="triangle">
            <a:avLst>
              <a:gd name="adj" fmla="val 50560"/>
            </a:avLst>
          </a:prstGeom>
          <a:solidFill>
            <a:schemeClr val="accent1">
              <a:alpha val="0"/>
            </a:schemeClr>
          </a:solidFill>
          <a:ln w="571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Oval 10"/>
          <p:cNvSpPr>
            <a:spLocks noChangeArrowheads="1"/>
          </p:cNvSpPr>
          <p:nvPr/>
        </p:nvSpPr>
        <p:spPr bwMode="auto">
          <a:xfrm>
            <a:off x="3851275" y="2781300"/>
            <a:ext cx="1585913" cy="2376488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47112" grpId="0" animBg="1"/>
      <p:bldP spid="47113" grpId="0" animBg="1"/>
      <p:bldP spid="471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9"/>
          <p:cNvSpPr>
            <a:spLocks noChangeArrowheads="1"/>
          </p:cNvSpPr>
          <p:nvPr/>
        </p:nvSpPr>
        <p:spPr bwMode="auto">
          <a:xfrm>
            <a:off x="4859338" y="1844675"/>
            <a:ext cx="3960812" cy="2952750"/>
          </a:xfrm>
          <a:prstGeom prst="rect">
            <a:avLst/>
          </a:prstGeom>
          <a:solidFill>
            <a:srgbClr val="80808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79" name="Rectangle 18"/>
          <p:cNvSpPr>
            <a:spLocks noChangeArrowheads="1"/>
          </p:cNvSpPr>
          <p:nvPr/>
        </p:nvSpPr>
        <p:spPr bwMode="auto">
          <a:xfrm>
            <a:off x="323850" y="1844675"/>
            <a:ext cx="3960813" cy="2952750"/>
          </a:xfrm>
          <a:prstGeom prst="rect">
            <a:avLst/>
          </a:prstGeom>
          <a:solidFill>
            <a:srgbClr val="80808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250825" y="6032500"/>
            <a:ext cx="8208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4.  Натюрморт должен иметь композиционный центр.</a:t>
            </a:r>
          </a:p>
        </p:txBody>
      </p:sp>
      <p:pic>
        <p:nvPicPr>
          <p:cNvPr id="42005" name="Picture 21" descr="MC900412482[1]"/>
          <p:cNvPicPr>
            <a:picLocks noChangeAspect="1" noChangeArrowheads="1"/>
          </p:cNvPicPr>
          <p:nvPr/>
        </p:nvPicPr>
        <p:blipFill>
          <a:blip r:embed="rId2" cstate="print">
            <a:lum bright="-24000" contrast="36000"/>
          </a:blip>
          <a:srcRect/>
          <a:stretch>
            <a:fillRect/>
          </a:stretch>
        </p:blipFill>
        <p:spPr bwMode="auto">
          <a:xfrm>
            <a:off x="755650" y="1989138"/>
            <a:ext cx="2303463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Group 10"/>
          <p:cNvGrpSpPr>
            <a:grpSpLocks/>
          </p:cNvGrpSpPr>
          <p:nvPr/>
        </p:nvGrpSpPr>
        <p:grpSpPr bwMode="auto">
          <a:xfrm>
            <a:off x="395288" y="1989138"/>
            <a:ext cx="3816350" cy="2735262"/>
            <a:chOff x="1111" y="709"/>
            <a:chExt cx="3546" cy="3002"/>
          </a:xfrm>
        </p:grpSpPr>
        <p:grpSp>
          <p:nvGrpSpPr>
            <p:cNvPr id="24591" name="Group 4"/>
            <p:cNvGrpSpPr>
              <a:grpSpLocks/>
            </p:cNvGrpSpPr>
            <p:nvPr/>
          </p:nvGrpSpPr>
          <p:grpSpPr bwMode="auto">
            <a:xfrm>
              <a:off x="1111" y="709"/>
              <a:ext cx="3172" cy="2984"/>
              <a:chOff x="1111" y="709"/>
              <a:chExt cx="3172" cy="2984"/>
            </a:xfrm>
          </p:grpSpPr>
          <p:pic>
            <p:nvPicPr>
              <p:cNvPr id="24593" name="Picture 5" descr="MC900412482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30" y="709"/>
                <a:ext cx="2164" cy="26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4" name="Picture 6" descr="MC900300047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613455">
                <a:off x="3050" y="2471"/>
                <a:ext cx="1233" cy="9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5" name="Picture 7" descr="MC900305487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744" y="3067"/>
                <a:ext cx="829" cy="6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96" name="Picture 8" descr="MC900441708[1]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-3351002">
                <a:off x="1111" y="2523"/>
                <a:ext cx="1091" cy="1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2" name="Picture 9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591320">
              <a:off x="3810" y="3089"/>
              <a:ext cx="847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84" name="Group 20"/>
          <p:cNvGrpSpPr>
            <a:grpSpLocks/>
          </p:cNvGrpSpPr>
          <p:nvPr/>
        </p:nvGrpSpPr>
        <p:grpSpPr bwMode="auto">
          <a:xfrm>
            <a:off x="5003800" y="2133600"/>
            <a:ext cx="3600450" cy="2232025"/>
            <a:chOff x="3107" y="1480"/>
            <a:chExt cx="2086" cy="1277"/>
          </a:xfrm>
        </p:grpSpPr>
        <p:pic>
          <p:nvPicPr>
            <p:cNvPr id="24586" name="Picture 13" descr="MC900412482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1480"/>
              <a:ext cx="1089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7" name="Picture 14" descr="MC900300047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613455">
              <a:off x="4292" y="2069"/>
              <a:ext cx="81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8" name="Picture 15" descr="MC900305487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40" y="2461"/>
              <a:ext cx="453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16" descr="MC900441708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3351002" flipH="1">
              <a:off x="3882" y="2156"/>
              <a:ext cx="552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8324258">
              <a:off x="3107" y="2432"/>
              <a:ext cx="454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2006" name="Picture 22" descr="MC900441708[1]"/>
          <p:cNvPicPr>
            <a:picLocks noChangeAspect="1" noChangeArrowheads="1"/>
          </p:cNvPicPr>
          <p:nvPr/>
        </p:nvPicPr>
        <p:blipFill>
          <a:blip r:embed="rId5" cstate="print">
            <a:lum bright="-12000" contrast="36000"/>
          </a:blip>
          <a:srcRect/>
          <a:stretch>
            <a:fillRect/>
          </a:stretch>
        </p:blipFill>
        <p:spPr bwMode="auto">
          <a:xfrm rot="3351002" flipH="1">
            <a:off x="6300788" y="3357563"/>
            <a:ext cx="1081087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2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2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grpSp>
        <p:nvGrpSpPr>
          <p:cNvPr id="25603" name="Group 15"/>
          <p:cNvGrpSpPr>
            <a:grpSpLocks/>
          </p:cNvGrpSpPr>
          <p:nvPr/>
        </p:nvGrpSpPr>
        <p:grpSpPr bwMode="auto">
          <a:xfrm>
            <a:off x="4859338" y="1341438"/>
            <a:ext cx="3960812" cy="3024187"/>
            <a:chOff x="2925" y="663"/>
            <a:chExt cx="2495" cy="1905"/>
          </a:xfrm>
        </p:grpSpPr>
        <p:sp>
          <p:nvSpPr>
            <p:cNvPr id="25608" name="Rectangle 13"/>
            <p:cNvSpPr>
              <a:spLocks noChangeArrowheads="1"/>
            </p:cNvSpPr>
            <p:nvPr/>
          </p:nvSpPr>
          <p:spPr bwMode="auto">
            <a:xfrm>
              <a:off x="2925" y="663"/>
              <a:ext cx="2495" cy="190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09" name="Picture 6" descr="&amp;Kcy;&amp;acy;&amp;rcy;&amp;tcy;&amp;icy;&amp;ncy;&amp;acy; &amp;Scy;&amp;kcy;&amp;icy;&amp;fcy;&amp;scy;&amp;kcy;&amp;icy;&amp;jcy; &amp;ncy;&amp;acy;&amp;tcy;&amp;yucy;&amp;rcy;&amp;mcy;&amp;ocy;&amp;rcy;&amp;tcy; &amp;ncy;&amp;acy; &amp;fcy;&amp;ocy;&amp;ncy;&amp;iecy; &amp;Acy;&amp;lcy;&amp;acy;&amp;tcy;&amp;acy;&amp;ucy; - &amp;Mcy;&amp;ucy;&amp;kcy;&amp;acy;&amp;ncy;&amp;ocy;&amp;vcy;&amp;acy;-&amp;KHcy;&amp;ucy;&amp;rcy;&amp;shcy;&amp;ucy;&amp;dcy;&amp;yacy;&amp;ncy; &amp;Dcy;&amp;acy;&amp;ncy;&amp;acy;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" y="709"/>
              <a:ext cx="2387" cy="1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4" name="Group 14"/>
          <p:cNvGrpSpPr>
            <a:grpSpLocks/>
          </p:cNvGrpSpPr>
          <p:nvPr/>
        </p:nvGrpSpPr>
        <p:grpSpPr bwMode="auto">
          <a:xfrm>
            <a:off x="252413" y="1484313"/>
            <a:ext cx="4319587" cy="2736850"/>
            <a:chOff x="204" y="663"/>
            <a:chExt cx="2721" cy="1724"/>
          </a:xfrm>
        </p:grpSpPr>
        <p:sp>
          <p:nvSpPr>
            <p:cNvPr id="25606" name="Rectangle 11"/>
            <p:cNvSpPr>
              <a:spLocks noChangeArrowheads="1"/>
            </p:cNvSpPr>
            <p:nvPr/>
          </p:nvSpPr>
          <p:spPr bwMode="auto">
            <a:xfrm>
              <a:off x="204" y="663"/>
              <a:ext cx="2721" cy="17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5607" name="Picture 10" descr="&amp;Tcy;&amp;iecy;&amp;scy;&amp;tcy;&amp;ocy;&amp;vcy;&amp;ycy;&amp;jcy; &amp;scy;&amp;acy;&amp;jcy;&amp;tcy;, &amp;scy;&amp;ocy;&amp;bcy;&amp;rcy;&amp;acy;&amp;ncy;&amp;ncy;&amp;ycy;&amp;jcy; &amp;ncy;&amp;acy; Api GdeFon / &amp;Kcy;&amp;acy;&amp;rcy;&amp;tcy;&amp;icy;&amp;ncy;&amp;kcy;&amp;acy;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" y="683"/>
              <a:ext cx="2653" cy="1658"/>
            </a:xfrm>
            <a:prstGeom prst="rect">
              <a:avLst/>
            </a:prstGeom>
            <a:noFill/>
            <a:ln w="57150">
              <a:solidFill>
                <a:srgbClr val="FFFF99"/>
              </a:solidFill>
              <a:miter lim="800000"/>
              <a:headEnd/>
              <a:tailEnd/>
            </a:ln>
          </p:spPr>
        </p:pic>
      </p:grp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5661025"/>
            <a:ext cx="8748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Tx/>
              <a:buAutoNum type="arabicPeriod" startAt="5"/>
            </a:pPr>
            <a:r>
              <a:rPr lang="ru-RU" b="1">
                <a:solidFill>
                  <a:srgbClr val="FFFF66"/>
                </a:solidFill>
              </a:rPr>
              <a:t>Фон за натюрмортом не должен позволять взгляду </a:t>
            </a:r>
          </a:p>
          <a:p>
            <a:pPr marL="342900" indent="-342900" algn="ctr"/>
            <a:r>
              <a:rPr lang="ru-RU" b="1">
                <a:solidFill>
                  <a:srgbClr val="FFFF66"/>
                </a:solidFill>
              </a:rPr>
              <a:t>уходить от постановки.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6021388"/>
            <a:ext cx="87487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solidFill>
                  <a:srgbClr val="FFFF66"/>
                </a:solidFill>
              </a:rPr>
              <a:t>6. Свободный и легкий передний план.</a:t>
            </a:r>
          </a:p>
        </p:txBody>
      </p:sp>
      <p:pic>
        <p:nvPicPr>
          <p:cNvPr id="26628" name="Picture 10"/>
          <p:cNvPicPr>
            <a:picLocks noChangeAspect="1" noChangeArrowheads="1"/>
          </p:cNvPicPr>
          <p:nvPr/>
        </p:nvPicPr>
        <p:blipFill>
          <a:blip r:embed="rId2" cstate="print"/>
          <a:srcRect l="4382" t="7524" r="67114" b="7655"/>
          <a:stretch>
            <a:fillRect/>
          </a:stretch>
        </p:blipFill>
        <p:spPr bwMode="auto">
          <a:xfrm>
            <a:off x="539750" y="1341438"/>
            <a:ext cx="25193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1"/>
          <p:cNvPicPr>
            <a:picLocks noChangeAspect="1" noChangeArrowheads="1"/>
          </p:cNvPicPr>
          <p:nvPr/>
        </p:nvPicPr>
        <p:blipFill>
          <a:blip r:embed="rId2" cstate="print"/>
          <a:srcRect l="36153" t="7526" r="35345" b="7655"/>
          <a:stretch>
            <a:fillRect/>
          </a:stretch>
        </p:blipFill>
        <p:spPr bwMode="auto">
          <a:xfrm>
            <a:off x="3348038" y="1341438"/>
            <a:ext cx="251936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2"/>
          <p:cNvPicPr>
            <a:picLocks noChangeAspect="1" noChangeArrowheads="1"/>
          </p:cNvPicPr>
          <p:nvPr/>
        </p:nvPicPr>
        <p:blipFill>
          <a:blip r:embed="rId2" cstate="print"/>
          <a:srcRect l="67924" t="7526" r="3574" b="7655"/>
          <a:stretch>
            <a:fillRect/>
          </a:stretch>
        </p:blipFill>
        <p:spPr bwMode="auto">
          <a:xfrm>
            <a:off x="6156325" y="1341438"/>
            <a:ext cx="2519363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1" name="WordArt 13"/>
          <p:cNvSpPr>
            <a:spLocks noChangeArrowheads="1" noChangeShapeType="1" noTextEdit="1"/>
          </p:cNvSpPr>
          <p:nvPr/>
        </p:nvSpPr>
        <p:spPr bwMode="auto">
          <a:xfrm>
            <a:off x="1619250" y="45815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4459288" y="45815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48143" name="WordArt 15"/>
          <p:cNvSpPr>
            <a:spLocks noChangeArrowheads="1" noChangeShapeType="1" noTextEdit="1"/>
          </p:cNvSpPr>
          <p:nvPr/>
        </p:nvSpPr>
        <p:spPr bwMode="auto">
          <a:xfrm>
            <a:off x="7267575" y="45815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41" grpId="0" animBg="1"/>
      <p:bldP spid="48142" grpId="0" animBg="1"/>
      <p:bldP spid="481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636963" y="3429000"/>
            <a:ext cx="1728787" cy="2376488"/>
            <a:chOff x="340" y="436"/>
            <a:chExt cx="1089" cy="1497"/>
          </a:xfrm>
        </p:grpSpPr>
        <p:sp>
          <p:nvSpPr>
            <p:cNvPr id="27692" name="Line 46"/>
            <p:cNvSpPr>
              <a:spLocks noChangeShapeType="1"/>
            </p:cNvSpPr>
            <p:nvPr/>
          </p:nvSpPr>
          <p:spPr bwMode="auto">
            <a:xfrm>
              <a:off x="340" y="1344"/>
              <a:ext cx="10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Rectangle 47"/>
            <p:cNvSpPr>
              <a:spLocks noChangeArrowheads="1"/>
            </p:cNvSpPr>
            <p:nvPr/>
          </p:nvSpPr>
          <p:spPr bwMode="auto">
            <a:xfrm>
              <a:off x="340" y="436"/>
              <a:ext cx="1089" cy="1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588125" y="765175"/>
            <a:ext cx="1728788" cy="2376488"/>
            <a:chOff x="340" y="436"/>
            <a:chExt cx="1089" cy="1497"/>
          </a:xfrm>
        </p:grpSpPr>
        <p:sp>
          <p:nvSpPr>
            <p:cNvPr id="27690" name="Line 40"/>
            <p:cNvSpPr>
              <a:spLocks noChangeShapeType="1"/>
            </p:cNvSpPr>
            <p:nvPr/>
          </p:nvSpPr>
          <p:spPr bwMode="auto">
            <a:xfrm>
              <a:off x="340" y="1344"/>
              <a:ext cx="10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Rectangle 41"/>
            <p:cNvSpPr>
              <a:spLocks noChangeArrowheads="1"/>
            </p:cNvSpPr>
            <p:nvPr/>
          </p:nvSpPr>
          <p:spPr bwMode="auto">
            <a:xfrm>
              <a:off x="340" y="436"/>
              <a:ext cx="1089" cy="1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635375" y="692150"/>
            <a:ext cx="1728788" cy="2376488"/>
            <a:chOff x="340" y="436"/>
            <a:chExt cx="1089" cy="1497"/>
          </a:xfrm>
        </p:grpSpPr>
        <p:sp>
          <p:nvSpPr>
            <p:cNvPr id="27688" name="Line 37"/>
            <p:cNvSpPr>
              <a:spLocks noChangeShapeType="1"/>
            </p:cNvSpPr>
            <p:nvPr/>
          </p:nvSpPr>
          <p:spPr bwMode="auto">
            <a:xfrm>
              <a:off x="340" y="1344"/>
              <a:ext cx="10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Rectangle 38"/>
            <p:cNvSpPr>
              <a:spLocks noChangeArrowheads="1"/>
            </p:cNvSpPr>
            <p:nvPr/>
          </p:nvSpPr>
          <p:spPr bwMode="auto">
            <a:xfrm>
              <a:off x="340" y="436"/>
              <a:ext cx="1089" cy="1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539750" y="692150"/>
            <a:ext cx="1728788" cy="2376488"/>
            <a:chOff x="340" y="436"/>
            <a:chExt cx="1089" cy="1497"/>
          </a:xfrm>
        </p:grpSpPr>
        <p:sp>
          <p:nvSpPr>
            <p:cNvPr id="27686" name="Line 34"/>
            <p:cNvSpPr>
              <a:spLocks noChangeShapeType="1"/>
            </p:cNvSpPr>
            <p:nvPr/>
          </p:nvSpPr>
          <p:spPr bwMode="auto">
            <a:xfrm>
              <a:off x="340" y="1344"/>
              <a:ext cx="10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Rectangle 33"/>
            <p:cNvSpPr>
              <a:spLocks noChangeArrowheads="1"/>
            </p:cNvSpPr>
            <p:nvPr/>
          </p:nvSpPr>
          <p:spPr bwMode="auto">
            <a:xfrm>
              <a:off x="340" y="436"/>
              <a:ext cx="1089" cy="1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7654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4938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Основные правила в натюрморте…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4463" y="5949950"/>
            <a:ext cx="8748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1600" b="1">
                <a:solidFill>
                  <a:srgbClr val="FFFF66"/>
                </a:solidFill>
              </a:rPr>
              <a:t>7. Наиболее крупные, тяжелые предметы должны находиться на заднем плане, легкие – перед нами, </a:t>
            </a:r>
          </a:p>
          <a:p>
            <a:pPr marL="342900" indent="-342900" algn="ctr"/>
            <a:r>
              <a:rPr lang="ru-RU" sz="1600" b="1">
                <a:solidFill>
                  <a:srgbClr val="FFFF66"/>
                </a:solidFill>
              </a:rPr>
              <a:t>а первый план должен быть свободным, открытым.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39750" y="836613"/>
            <a:ext cx="1584325" cy="2160587"/>
            <a:chOff x="884" y="572"/>
            <a:chExt cx="998" cy="1361"/>
          </a:xfrm>
        </p:grpSpPr>
        <p:pic>
          <p:nvPicPr>
            <p:cNvPr id="27684" name="Picture 10" descr="MC900441796[1]"/>
            <p:cNvPicPr>
              <a:picLocks noChangeAspect="1" noChangeArrowheads="1"/>
            </p:cNvPicPr>
            <p:nvPr/>
          </p:nvPicPr>
          <p:blipFill>
            <a:blip r:embed="rId2" cstate="print"/>
            <a:srcRect l="31764"/>
            <a:stretch>
              <a:fillRect/>
            </a:stretch>
          </p:blipFill>
          <p:spPr bwMode="auto">
            <a:xfrm flipH="1">
              <a:off x="884" y="572"/>
              <a:ext cx="998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11" descr="MC90043689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34267">
              <a:off x="1020" y="1525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3563938" y="908050"/>
            <a:ext cx="1584325" cy="1873250"/>
            <a:chOff x="3379" y="1026"/>
            <a:chExt cx="998" cy="1180"/>
          </a:xfrm>
        </p:grpSpPr>
        <p:pic>
          <p:nvPicPr>
            <p:cNvPr id="27682" name="Picture 16" descr="MC900441796[1]"/>
            <p:cNvPicPr>
              <a:picLocks noChangeAspect="1" noChangeArrowheads="1"/>
            </p:cNvPicPr>
            <p:nvPr/>
          </p:nvPicPr>
          <p:blipFill>
            <a:blip r:embed="rId2" cstate="print"/>
            <a:srcRect l="31764"/>
            <a:stretch>
              <a:fillRect/>
            </a:stretch>
          </p:blipFill>
          <p:spPr bwMode="auto">
            <a:xfrm flipH="1">
              <a:off x="3379" y="1026"/>
              <a:ext cx="998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3" name="Picture 17" descr="MC90043689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34267">
              <a:off x="3560" y="1616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6588125" y="1052513"/>
            <a:ext cx="1584325" cy="1873250"/>
            <a:chOff x="1610" y="2341"/>
            <a:chExt cx="998" cy="1180"/>
          </a:xfrm>
        </p:grpSpPr>
        <p:pic>
          <p:nvPicPr>
            <p:cNvPr id="27680" name="Picture 19" descr="MC90043689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34267">
              <a:off x="1791" y="3022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18" descr="MC900441796[1]"/>
            <p:cNvPicPr>
              <a:picLocks noChangeAspect="1" noChangeArrowheads="1"/>
            </p:cNvPicPr>
            <p:nvPr/>
          </p:nvPicPr>
          <p:blipFill>
            <a:blip r:embed="rId2" cstate="print"/>
            <a:srcRect l="31764"/>
            <a:stretch>
              <a:fillRect/>
            </a:stretch>
          </p:blipFill>
          <p:spPr bwMode="auto">
            <a:xfrm flipH="1">
              <a:off x="1610" y="2341"/>
              <a:ext cx="998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8"/>
          <p:cNvGrpSpPr>
            <a:grpSpLocks/>
          </p:cNvGrpSpPr>
          <p:nvPr/>
        </p:nvGrpSpPr>
        <p:grpSpPr bwMode="auto">
          <a:xfrm>
            <a:off x="3492500" y="3646488"/>
            <a:ext cx="1584325" cy="2087562"/>
            <a:chOff x="3243" y="2251"/>
            <a:chExt cx="998" cy="1315"/>
          </a:xfrm>
        </p:grpSpPr>
        <p:pic>
          <p:nvPicPr>
            <p:cNvPr id="27678" name="Picture 26" descr="MC900441796[1]"/>
            <p:cNvPicPr>
              <a:picLocks noChangeAspect="1" noChangeArrowheads="1"/>
            </p:cNvPicPr>
            <p:nvPr/>
          </p:nvPicPr>
          <p:blipFill>
            <a:blip r:embed="rId2" cstate="print"/>
            <a:srcRect l="31764"/>
            <a:stretch>
              <a:fillRect/>
            </a:stretch>
          </p:blipFill>
          <p:spPr bwMode="auto">
            <a:xfrm flipH="1">
              <a:off x="3243" y="2251"/>
              <a:ext cx="998" cy="1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79" name="Picture 27" descr="MC900436892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334267">
              <a:off x="3606" y="3158"/>
              <a:ext cx="408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68313" y="3500438"/>
            <a:ext cx="2519362" cy="2232025"/>
            <a:chOff x="930" y="2205"/>
            <a:chExt cx="1587" cy="1406"/>
          </a:xfrm>
        </p:grpSpPr>
        <p:sp>
          <p:nvSpPr>
            <p:cNvPr id="27673" name="Line 43"/>
            <p:cNvSpPr>
              <a:spLocks noChangeShapeType="1"/>
            </p:cNvSpPr>
            <p:nvPr/>
          </p:nvSpPr>
          <p:spPr bwMode="auto">
            <a:xfrm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674" name="Group 25"/>
            <p:cNvGrpSpPr>
              <a:grpSpLocks/>
            </p:cNvGrpSpPr>
            <p:nvPr/>
          </p:nvGrpSpPr>
          <p:grpSpPr bwMode="auto">
            <a:xfrm>
              <a:off x="930" y="2296"/>
              <a:ext cx="1452" cy="1180"/>
              <a:chOff x="1292" y="2069"/>
              <a:chExt cx="1452" cy="1180"/>
            </a:xfrm>
          </p:grpSpPr>
          <p:pic>
            <p:nvPicPr>
              <p:cNvPr id="27676" name="Picture 23" descr="MC900441796[1]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31764"/>
              <a:stretch>
                <a:fillRect/>
              </a:stretch>
            </p:blipFill>
            <p:spPr bwMode="auto">
              <a:xfrm flipH="1">
                <a:off x="1292" y="2069"/>
                <a:ext cx="998" cy="1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77" name="Picture 24" descr="MC900436892[1]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-1334267">
                <a:off x="2336" y="2523"/>
                <a:ext cx="408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7675" name="Rectangle 44"/>
            <p:cNvSpPr>
              <a:spLocks noChangeArrowheads="1"/>
            </p:cNvSpPr>
            <p:nvPr/>
          </p:nvSpPr>
          <p:spPr bwMode="auto">
            <a:xfrm>
              <a:off x="1202" y="2205"/>
              <a:ext cx="1315" cy="140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2" name="Group 49"/>
          <p:cNvGrpSpPr>
            <a:grpSpLocks/>
          </p:cNvGrpSpPr>
          <p:nvPr/>
        </p:nvGrpSpPr>
        <p:grpSpPr bwMode="auto">
          <a:xfrm>
            <a:off x="6588125" y="3429000"/>
            <a:ext cx="1728788" cy="2376488"/>
            <a:chOff x="340" y="436"/>
            <a:chExt cx="1089" cy="1497"/>
          </a:xfrm>
        </p:grpSpPr>
        <p:sp>
          <p:nvSpPr>
            <p:cNvPr id="27671" name="Line 50"/>
            <p:cNvSpPr>
              <a:spLocks noChangeShapeType="1"/>
            </p:cNvSpPr>
            <p:nvPr/>
          </p:nvSpPr>
          <p:spPr bwMode="auto">
            <a:xfrm>
              <a:off x="340" y="1344"/>
              <a:ext cx="108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Rectangle 51"/>
            <p:cNvSpPr>
              <a:spLocks noChangeArrowheads="1"/>
            </p:cNvSpPr>
            <p:nvPr/>
          </p:nvSpPr>
          <p:spPr bwMode="auto">
            <a:xfrm>
              <a:off x="340" y="436"/>
              <a:ext cx="1089" cy="149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49205" name="Picture 53" descr="MC900441796[1]"/>
          <p:cNvPicPr>
            <a:picLocks noChangeAspect="1" noChangeArrowheads="1"/>
          </p:cNvPicPr>
          <p:nvPr/>
        </p:nvPicPr>
        <p:blipFill>
          <a:blip r:embed="rId4" cstate="print"/>
          <a:srcRect r="31764"/>
          <a:stretch>
            <a:fillRect/>
          </a:stretch>
        </p:blipFill>
        <p:spPr bwMode="auto">
          <a:xfrm>
            <a:off x="6804025" y="3933825"/>
            <a:ext cx="1584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06" name="Picture 54" descr="MC90043689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334267">
            <a:off x="6804025" y="5229225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4" name="WordArt 56"/>
          <p:cNvSpPr>
            <a:spLocks noChangeArrowheads="1" noChangeShapeType="1" noTextEdit="1"/>
          </p:cNvSpPr>
          <p:nvPr/>
        </p:nvSpPr>
        <p:spPr bwMode="auto">
          <a:xfrm>
            <a:off x="8459788" y="188913"/>
            <a:ext cx="420687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99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?</a:t>
            </a:r>
          </a:p>
        </p:txBody>
      </p:sp>
      <p:sp>
        <p:nvSpPr>
          <p:cNvPr id="49209" name="WordArt 57"/>
          <p:cNvSpPr>
            <a:spLocks noChangeArrowheads="1" noChangeShapeType="1" noTextEdit="1"/>
          </p:cNvSpPr>
          <p:nvPr/>
        </p:nvSpPr>
        <p:spPr bwMode="auto">
          <a:xfrm>
            <a:off x="233997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</a:t>
            </a:r>
          </a:p>
        </p:txBody>
      </p:sp>
      <p:sp>
        <p:nvSpPr>
          <p:cNvPr id="49210" name="WordArt 58"/>
          <p:cNvSpPr>
            <a:spLocks noChangeArrowheads="1" noChangeShapeType="1" noTextEdit="1"/>
          </p:cNvSpPr>
          <p:nvPr/>
        </p:nvSpPr>
        <p:spPr bwMode="auto">
          <a:xfrm>
            <a:off x="5435600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2</a:t>
            </a:r>
          </a:p>
        </p:txBody>
      </p:sp>
      <p:sp>
        <p:nvSpPr>
          <p:cNvPr id="49211" name="WordArt 59"/>
          <p:cNvSpPr>
            <a:spLocks noChangeArrowheads="1" noChangeShapeType="1" noTextEdit="1"/>
          </p:cNvSpPr>
          <p:nvPr/>
        </p:nvSpPr>
        <p:spPr bwMode="auto">
          <a:xfrm>
            <a:off x="8388350" y="2565400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3</a:t>
            </a:r>
          </a:p>
        </p:txBody>
      </p:sp>
      <p:sp>
        <p:nvSpPr>
          <p:cNvPr id="49212" name="WordArt 60"/>
          <p:cNvSpPr>
            <a:spLocks noChangeArrowheads="1" noChangeShapeType="1" noTextEdit="1"/>
          </p:cNvSpPr>
          <p:nvPr/>
        </p:nvSpPr>
        <p:spPr bwMode="auto">
          <a:xfrm>
            <a:off x="3059113" y="515778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4</a:t>
            </a:r>
          </a:p>
        </p:txBody>
      </p:sp>
      <p:sp>
        <p:nvSpPr>
          <p:cNvPr id="49213" name="WordArt 61"/>
          <p:cNvSpPr>
            <a:spLocks noChangeArrowheads="1" noChangeShapeType="1" noTextEdit="1"/>
          </p:cNvSpPr>
          <p:nvPr/>
        </p:nvSpPr>
        <p:spPr bwMode="auto">
          <a:xfrm>
            <a:off x="5435600" y="52292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5</a:t>
            </a:r>
          </a:p>
        </p:txBody>
      </p:sp>
      <p:sp>
        <p:nvSpPr>
          <p:cNvPr id="49214" name="WordArt 62"/>
          <p:cNvSpPr>
            <a:spLocks noChangeArrowheads="1" noChangeShapeType="1" noTextEdit="1"/>
          </p:cNvSpPr>
          <p:nvPr/>
        </p:nvSpPr>
        <p:spPr bwMode="auto">
          <a:xfrm>
            <a:off x="8388350" y="522922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9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9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209" grpId="0" animBg="1"/>
      <p:bldP spid="49210" grpId="0" animBg="1"/>
      <p:bldP spid="49211" grpId="0" animBg="1"/>
      <p:bldP spid="49212" grpId="0" animBg="1"/>
      <p:bldP spid="49213" grpId="0" animBg="1"/>
      <p:bldP spid="492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23850" y="188913"/>
            <a:ext cx="332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Практическая работа…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684213" y="765175"/>
            <a:ext cx="5111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000" b="1">
                <a:solidFill>
                  <a:srgbClr val="FFFF66"/>
                </a:solidFill>
              </a:rPr>
              <a:t>ЗАДАНИЕ:  создать натюрморт и сфотографировать его.</a:t>
            </a:r>
          </a:p>
          <a:p>
            <a:pPr marL="342900" indent="-342900"/>
            <a:endParaRPr lang="ru-RU" sz="2000" b="1" i="1" u="sng">
              <a:solidFill>
                <a:schemeClr val="bg1"/>
              </a:solidFill>
            </a:endParaRPr>
          </a:p>
          <a:p>
            <a:pPr marL="342900" indent="-342900"/>
            <a:r>
              <a:rPr lang="ru-RU" sz="2000" b="1" i="1" u="sng">
                <a:solidFill>
                  <a:schemeClr val="bg1"/>
                </a:solidFill>
              </a:rPr>
              <a:t>Представление работы: </a:t>
            </a:r>
          </a:p>
          <a:p>
            <a:pPr marL="342900" indent="-342900"/>
            <a:r>
              <a:rPr lang="ru-RU" sz="2000" b="1" i="1">
                <a:solidFill>
                  <a:schemeClr val="bg1"/>
                </a:solidFill>
              </a:rPr>
              <a:t>1 – название работы; </a:t>
            </a:r>
          </a:p>
          <a:p>
            <a:pPr marL="342900" indent="-342900"/>
            <a:r>
              <a:rPr lang="ru-RU" sz="2000" b="1" i="1">
                <a:solidFill>
                  <a:schemeClr val="bg1"/>
                </a:solidFill>
              </a:rPr>
              <a:t>2 – анализ композиции: формат и </a:t>
            </a:r>
          </a:p>
          <a:p>
            <a:pPr marL="342900" indent="-342900"/>
            <a:r>
              <a:rPr lang="ru-RU" sz="2000" b="1" i="1">
                <a:solidFill>
                  <a:schemeClr val="bg1"/>
                </a:solidFill>
              </a:rPr>
              <a:t>композиционный центр.</a:t>
            </a:r>
          </a:p>
          <a:p>
            <a:pPr marL="342900" indent="-342900"/>
            <a:endParaRPr lang="ru-RU" sz="2000" b="1">
              <a:solidFill>
                <a:srgbClr val="FFFF66"/>
              </a:solidFill>
            </a:endParaRPr>
          </a:p>
          <a:p>
            <a:pPr marL="342900" indent="-342900"/>
            <a:endParaRPr lang="ru-RU" sz="2000" b="1">
              <a:solidFill>
                <a:srgbClr val="FFFF66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1188" y="3573463"/>
            <a:ext cx="73802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 b="1" i="1">
              <a:solidFill>
                <a:schemeClr val="bg1"/>
              </a:solidFill>
            </a:endParaRPr>
          </a:p>
          <a:p>
            <a:pPr marL="342900" indent="-342900"/>
            <a:r>
              <a:rPr lang="ru-RU" b="1" i="1">
                <a:solidFill>
                  <a:schemeClr val="bg1"/>
                </a:solidFill>
              </a:rPr>
              <a:t>Примерная тематика: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«Натюрморт из музыкальных предметов»;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«Натюрморт из художественных принадлежностей»;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«Натюрморт из кухонных принадлежностей»;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«Натюрморт из игрушек»;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«Цветочный натюрморт»;</a:t>
            </a:r>
          </a:p>
          <a:p>
            <a:pPr marL="342900" indent="-342900">
              <a:buFontTx/>
              <a:buChar char="•"/>
            </a:pPr>
            <a:r>
              <a:rPr lang="ru-RU" b="1" i="1">
                <a:solidFill>
                  <a:schemeClr val="bg1"/>
                </a:solidFill>
              </a:rPr>
              <a:t>«Дары осени».</a:t>
            </a:r>
          </a:p>
          <a:p>
            <a:pPr marL="342900" indent="-342900"/>
            <a:endParaRPr lang="ru-RU" b="1" i="1">
              <a:solidFill>
                <a:schemeClr val="bg1"/>
              </a:solidFill>
            </a:endParaRPr>
          </a:p>
        </p:txBody>
      </p:sp>
      <p:pic>
        <p:nvPicPr>
          <p:cNvPr id="28677" name="Picture 7" descr="&amp;Icy;&amp;scy;&amp;kcy;&amp;ucy;&amp;scy;&amp;scy;&amp;tcy;&amp;vcy;&amp;ocy; &amp;Pcy;&amp;acy;&amp;lcy;&amp;icy;&amp;tcy;&amp;rcy;&amp;acy; &amp;TScy;&amp;vcy;&amp;iecy;&amp;tcy;&amp;ocy;&amp;vcy; &amp;Vcy; &amp;Fcy;&amp;ocy;&amp;rcy;&amp;mcy;&amp;iecy; &amp;Scy;&amp;iecy;&amp;rcy;&amp;dcy;&amp;tscy;&amp;acy; &amp;Icy; &amp;Icy;&amp;lcy;&amp;lcy;&amp;yucy;&amp;scy;&amp;tcy;&amp;rcy;&amp;acy;&amp;tscy;&amp;icy;&amp;yacy; &amp;Ncy;&amp;acy; &amp;Bcy;&amp;iecy;&amp;lcy;&amp;ocy;&amp;mcy; &amp;Fcy;&amp;ocy;&amp;ncy;&amp;iecy; &amp;kcy;&amp;lcy;&amp;icy;&amp;pcy;&amp;acy;&amp;rcy;&amp;tcy;&amp;ycy; - ClipartLogo.c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5600" y="333375"/>
            <a:ext cx="3363913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/>
      <p:bldP spid="52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 rot="5400000">
            <a:off x="-107950" y="620713"/>
            <a:ext cx="2735263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 rot="5400000">
            <a:off x="2124076" y="3787775"/>
            <a:ext cx="2735262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5400000">
            <a:off x="2124075" y="620713"/>
            <a:ext cx="2735263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 rot="5400000">
            <a:off x="-107949" y="3787775"/>
            <a:ext cx="2735262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 rot="-5400000">
            <a:off x="6589712" y="620713"/>
            <a:ext cx="2735263" cy="2160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 rot="5400000">
            <a:off x="4356100" y="620713"/>
            <a:ext cx="2735263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pic>
        <p:nvPicPr>
          <p:cNvPr id="20488" name="Picture 8" descr="picture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2016125" cy="2592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23850" y="2708275"/>
            <a:ext cx="1714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pic>
        <p:nvPicPr>
          <p:cNvPr id="20490" name="Picture 10" descr="picture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404813"/>
            <a:ext cx="2016125" cy="2592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2627313" y="27813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pic>
        <p:nvPicPr>
          <p:cNvPr id="20492" name="Picture 12" descr="picture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04813"/>
            <a:ext cx="2016125" cy="2582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4787900" y="2781300"/>
            <a:ext cx="2381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 rot="5400000">
            <a:off x="4356101" y="3787775"/>
            <a:ext cx="2735262" cy="216058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 rot="5400000">
            <a:off x="6589713" y="3787775"/>
            <a:ext cx="2735262" cy="21605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ru-RU"/>
          </a:p>
        </p:txBody>
      </p:sp>
      <p:pic>
        <p:nvPicPr>
          <p:cNvPr id="20496" name="Picture 16" descr="picture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404813"/>
            <a:ext cx="2016125" cy="25923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7019925" y="278130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pic>
        <p:nvPicPr>
          <p:cNvPr id="20498" name="i-main-pic" descr="Картинка 4 из 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3573463"/>
            <a:ext cx="20177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9" name="i-main-pic" descr="Картинка 17 из 75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36825" y="3573463"/>
            <a:ext cx="1963738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0" name="i-main-pic" descr="Картинка 30 из 37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463" y="3573463"/>
            <a:ext cx="204946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2700338" y="58769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4787900" y="58769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pic>
        <p:nvPicPr>
          <p:cNvPr id="20504" name="Picture 24" descr="picture"/>
          <p:cNvPicPr preferRelativeResize="0">
            <a:picLocks noChangeArrowheads="1"/>
          </p:cNvPicPr>
          <p:nvPr>
            <p:ph type="body" idx="1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948488" y="3573463"/>
            <a:ext cx="2016125" cy="2592387"/>
          </a:xfrm>
          <a:solidFill>
            <a:srgbClr val="FFFFFF"/>
          </a:solidFill>
          <a:ln>
            <a:solidFill>
              <a:srgbClr val="000000"/>
            </a:solidFill>
            <a:round/>
          </a:ln>
        </p:spPr>
      </p:pic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6948488" y="587692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620713"/>
            <a:ext cx="7488237" cy="4752975"/>
            <a:chOff x="295" y="527"/>
            <a:chExt cx="4218" cy="3085"/>
          </a:xfrm>
        </p:grpSpPr>
        <p:sp>
          <p:nvSpPr>
            <p:cNvPr id="8197" name="Rectangle 3"/>
            <p:cNvSpPr>
              <a:spLocks noChangeArrowheads="1"/>
            </p:cNvSpPr>
            <p:nvPr/>
          </p:nvSpPr>
          <p:spPr bwMode="auto">
            <a:xfrm>
              <a:off x="295" y="527"/>
              <a:ext cx="4218" cy="308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8198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24000"/>
            </a:blip>
            <a:srcRect/>
            <a:stretch>
              <a:fillRect/>
            </a:stretch>
          </p:blipFill>
          <p:spPr bwMode="auto">
            <a:xfrm>
              <a:off x="340" y="572"/>
              <a:ext cx="4128" cy="2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368425" y="5516563"/>
            <a:ext cx="67325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FFFF00"/>
                </a:solidFill>
              </a:rPr>
              <a:t>«ЯСТВА». 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b="1" i="1">
                <a:solidFill>
                  <a:srgbClr val="FFFF00"/>
                </a:solidFill>
              </a:rPr>
              <a:t>Ф</a:t>
            </a:r>
            <a:r>
              <a:rPr lang="ru-RU" sz="1600" b="1" i="1">
                <a:solidFill>
                  <a:srgbClr val="FFFF00"/>
                </a:solidFill>
              </a:rPr>
              <a:t>рагмент настенной росписи. 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Древний Египет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1368425" y="5732463"/>
            <a:ext cx="67325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FFFF00"/>
                </a:solidFill>
              </a:rPr>
              <a:t>«ВАЗА  С  ФРУКТАМИ». 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Фрагмент настенной росписи. 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Древний Рим. </a:t>
            </a:r>
            <a:r>
              <a:rPr lang="en-US" sz="1600" b="1" i="1">
                <a:solidFill>
                  <a:srgbClr val="FFFF00"/>
                </a:solidFill>
              </a:rPr>
              <a:t>II </a:t>
            </a:r>
            <a:r>
              <a:rPr lang="ru-RU" sz="1600" b="1" i="1">
                <a:solidFill>
                  <a:srgbClr val="FFFF00"/>
                </a:solidFill>
              </a:rPr>
              <a:t>в.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693738"/>
            <a:ext cx="7343775" cy="4895850"/>
            <a:chOff x="567" y="391"/>
            <a:chExt cx="4490" cy="2994"/>
          </a:xfrm>
        </p:grpSpPr>
        <p:sp>
          <p:nvSpPr>
            <p:cNvPr id="9221" name="Rectangle 4"/>
            <p:cNvSpPr>
              <a:spLocks noChangeArrowheads="1"/>
            </p:cNvSpPr>
            <p:nvPr/>
          </p:nvSpPr>
          <p:spPr bwMode="auto">
            <a:xfrm>
              <a:off x="567" y="391"/>
              <a:ext cx="4490" cy="299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2" name="Picture 9" descr="http://lib.gendocs.ru/tw_files2/urls_1681/4/d-3163/img83.jpg"/>
            <p:cNvPicPr>
              <a:picLocks noChangeAspect="1" noChangeArrowheads="1"/>
            </p:cNvPicPr>
            <p:nvPr/>
          </p:nvPicPr>
          <p:blipFill>
            <a:blip r:embed="rId2" cstate="print"/>
            <a:srcRect l="8417" t="19749" r="3688" b="3389"/>
            <a:stretch>
              <a:fillRect/>
            </a:stretch>
          </p:blipFill>
          <p:spPr bwMode="auto">
            <a:xfrm>
              <a:off x="612" y="436"/>
              <a:ext cx="4400" cy="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66950" y="5734050"/>
            <a:ext cx="46815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FFFF66"/>
                </a:solidFill>
              </a:rPr>
              <a:t> </a:t>
            </a:r>
            <a:r>
              <a:rPr lang="ru-RU" b="1" i="1">
                <a:solidFill>
                  <a:srgbClr val="FFFF66"/>
                </a:solidFill>
              </a:rPr>
              <a:t>Микеланджело Меризи де Караваджо</a:t>
            </a:r>
            <a:r>
              <a:rPr lang="ru-RU" sz="4400">
                <a:solidFill>
                  <a:schemeClr val="tx2"/>
                </a:solidFill>
              </a:rPr>
              <a:t> </a:t>
            </a:r>
            <a:br>
              <a:rPr lang="ru-RU" sz="4400">
                <a:solidFill>
                  <a:schemeClr val="tx2"/>
                </a:solidFill>
              </a:rPr>
            </a:br>
            <a:r>
              <a:rPr lang="ru-RU" sz="1600" b="1" i="1">
                <a:solidFill>
                  <a:srgbClr val="FFFF66"/>
                </a:solidFill>
              </a:rPr>
              <a:t>«</a:t>
            </a:r>
            <a:r>
              <a:rPr lang="ru-RU" b="1" i="1">
                <a:solidFill>
                  <a:srgbClr val="FFFF66"/>
                </a:solidFill>
              </a:rPr>
              <a:t>Корзина с фруктами</a:t>
            </a:r>
            <a:r>
              <a:rPr lang="ru-RU" sz="1600" b="1" i="1">
                <a:solidFill>
                  <a:srgbClr val="FFFF66"/>
                </a:solidFill>
              </a:rPr>
              <a:t>».</a:t>
            </a:r>
            <a:r>
              <a:rPr lang="ru-RU" b="1" i="1">
                <a:solidFill>
                  <a:srgbClr val="FFFF66"/>
                </a:solidFill>
              </a:rPr>
              <a:t> Масло. Италия. 1597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60475" y="908050"/>
            <a:ext cx="6696075" cy="4537075"/>
            <a:chOff x="2018" y="437"/>
            <a:chExt cx="3175" cy="2449"/>
          </a:xfrm>
        </p:grpSpPr>
        <p:sp>
          <p:nvSpPr>
            <p:cNvPr id="10245" name="Rectangle 5"/>
            <p:cNvSpPr>
              <a:spLocks noChangeArrowheads="1"/>
            </p:cNvSpPr>
            <p:nvPr/>
          </p:nvSpPr>
          <p:spPr bwMode="auto">
            <a:xfrm>
              <a:off x="2018" y="437"/>
              <a:ext cx="3175" cy="24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246" name="Picture 8" descr="&amp;Kcy;&amp;ocy;&amp;rcy;&amp;zcy;&amp;icy;&amp;ncy;&amp;acy; &amp;scy; &amp;fcy;&amp;rcy;&amp;ucy;&amp;kcy;&amp;tcy;&amp;acy;&amp;mcy;&amp;icy;. 15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4" y="482"/>
              <a:ext cx="3064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368425" y="5732463"/>
            <a:ext cx="673258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i="1">
                <a:solidFill>
                  <a:srgbClr val="FFFF00"/>
                </a:solidFill>
              </a:rPr>
              <a:t>«ЗАВТРАК». 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Питер Клас. Масло. 1646г.</a:t>
            </a:r>
            <a:br>
              <a:rPr lang="ru-RU" sz="1600" b="1" i="1">
                <a:solidFill>
                  <a:srgbClr val="FFFF00"/>
                </a:solidFill>
              </a:rPr>
            </a:br>
            <a:r>
              <a:rPr lang="ru-RU" sz="1600" b="1" i="1">
                <a:solidFill>
                  <a:srgbClr val="FFFF00"/>
                </a:solidFill>
              </a:rPr>
              <a:t>Голландская школа.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00113" y="620713"/>
            <a:ext cx="7343775" cy="5184775"/>
            <a:chOff x="567" y="391"/>
            <a:chExt cx="4626" cy="3266"/>
          </a:xfrm>
        </p:grpSpPr>
        <p:sp>
          <p:nvSpPr>
            <p:cNvPr id="11269" name="Rectangle 5"/>
            <p:cNvSpPr>
              <a:spLocks noChangeArrowheads="1"/>
            </p:cNvSpPr>
            <p:nvPr/>
          </p:nvSpPr>
          <p:spPr bwMode="auto">
            <a:xfrm>
              <a:off x="567" y="391"/>
              <a:ext cx="4626" cy="326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1270" name="i-main-pic" descr="Картинка 7 из 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436"/>
              <a:ext cx="4536" cy="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427538" y="620713"/>
            <a:ext cx="4105275" cy="5472112"/>
            <a:chOff x="2517" y="527"/>
            <a:chExt cx="2586" cy="3447"/>
          </a:xfrm>
        </p:grpSpPr>
        <p:sp>
          <p:nvSpPr>
            <p:cNvPr id="12297" name="Rectangle 2"/>
            <p:cNvSpPr>
              <a:spLocks noChangeArrowheads="1"/>
            </p:cNvSpPr>
            <p:nvPr/>
          </p:nvSpPr>
          <p:spPr bwMode="auto">
            <a:xfrm>
              <a:off x="2517" y="527"/>
              <a:ext cx="2586" cy="344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298" name="i-main-pic" descr="Картинка 30 из 37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08" y="572"/>
              <a:ext cx="2450" cy="3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45113" y="616585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Винсент Ван Гог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«Подсолнухи», 1888</a:t>
            </a:r>
          </a:p>
        </p:txBody>
      </p:sp>
      <p:grpSp>
        <p:nvGrpSpPr>
          <p:cNvPr id="12292" name="Group 14"/>
          <p:cNvGrpSpPr>
            <a:grpSpLocks/>
          </p:cNvGrpSpPr>
          <p:nvPr/>
        </p:nvGrpSpPr>
        <p:grpSpPr bwMode="auto">
          <a:xfrm>
            <a:off x="466725" y="981075"/>
            <a:ext cx="3384550" cy="4176713"/>
            <a:chOff x="158" y="618"/>
            <a:chExt cx="2132" cy="2631"/>
          </a:xfrm>
        </p:grpSpPr>
        <p:sp>
          <p:nvSpPr>
            <p:cNvPr id="12295" name="Rectangle 3"/>
            <p:cNvSpPr>
              <a:spLocks noChangeArrowheads="1"/>
            </p:cNvSpPr>
            <p:nvPr/>
          </p:nvSpPr>
          <p:spPr bwMode="auto">
            <a:xfrm>
              <a:off x="158" y="618"/>
              <a:ext cx="2132" cy="26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296" name="Picture 11" descr="Autoportrait de Vincent van Gogh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" y="663"/>
              <a:ext cx="2048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93" name="Rectangle 12"/>
          <p:cNvSpPr>
            <a:spLocks noChangeArrowheads="1"/>
          </p:cNvSpPr>
          <p:nvPr/>
        </p:nvSpPr>
        <p:spPr bwMode="auto">
          <a:xfrm>
            <a:off x="415925" y="5373688"/>
            <a:ext cx="33639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Винсент Ван Гог (1853-1890)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«Автопортрет»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 1889</a:t>
            </a:r>
          </a:p>
          <a:p>
            <a:pPr algn="ctr"/>
            <a:r>
              <a:rPr lang="ru-RU" b="1">
                <a:solidFill>
                  <a:srgbClr val="FFFF00"/>
                </a:solidFill>
              </a:rPr>
              <a:t>(голландская школа)</a:t>
            </a:r>
          </a:p>
        </p:txBody>
      </p:sp>
      <p:sp>
        <p:nvSpPr>
          <p:cNvPr id="12294" name="Text Box 15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779838" y="6308725"/>
            <a:ext cx="28797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1600" b="1">
              <a:solidFill>
                <a:srgbClr val="FFFF00"/>
              </a:solidFill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779838" y="1700213"/>
            <a:ext cx="5256212" cy="3887787"/>
            <a:chOff x="2381" y="1344"/>
            <a:chExt cx="3311" cy="2449"/>
          </a:xfrm>
        </p:grpSpPr>
        <p:sp>
          <p:nvSpPr>
            <p:cNvPr id="13324" name="Rectangle 2"/>
            <p:cNvSpPr>
              <a:spLocks noChangeArrowheads="1"/>
            </p:cNvSpPr>
            <p:nvPr/>
          </p:nvSpPr>
          <p:spPr bwMode="auto">
            <a:xfrm>
              <a:off x="2381" y="1344"/>
              <a:ext cx="3311" cy="2449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5" name="Picture 7" descr="picture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6" y="1389"/>
              <a:ext cx="3221" cy="23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</p:pic>
      </p:grp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738688" y="5589588"/>
            <a:ext cx="3330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Поль Сезан (1839-1906)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«Натюрморт с сахарницей»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 1890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(французская школа)</a:t>
            </a: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323850" y="188913"/>
            <a:ext cx="3795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bg1"/>
                </a:solidFill>
              </a:rPr>
              <a:t>Из истории натюрморта…</a:t>
            </a: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382588" y="5157788"/>
            <a:ext cx="31099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66"/>
                </a:solidFill>
              </a:rPr>
              <a:t>Пьер Огюст Ренуар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 "Портрет Поля Сезанна" </a:t>
            </a:r>
          </a:p>
          <a:p>
            <a:pPr algn="ctr"/>
            <a:r>
              <a:rPr lang="ru-RU" b="1">
                <a:solidFill>
                  <a:srgbClr val="FFFF66"/>
                </a:solidFill>
              </a:rPr>
              <a:t>1880</a:t>
            </a:r>
          </a:p>
        </p:txBody>
      </p:sp>
      <p:sp>
        <p:nvSpPr>
          <p:cNvPr id="13319" name="AutoShape 14" descr="&amp;Pcy;&amp;softcy;&amp;iecy;&amp;rcy; &amp;Ocy;&amp;gcy;&amp;yucy;&amp;scy;&amp;tcy; &amp;Rcy;&amp;iecy;&amp;ncy;&amp;ucy;&amp;acy;&amp;rcy; &amp;Pcy;&amp;ocy;&amp;rcy;&amp;tcy;&amp;rcy;&amp;iecy;&amp;tcy; &amp;Pcy;&amp;ocy;&amp;lcy;&amp;yacy; &amp;Scy;&amp;iecy;&amp;zcy;&amp;acy;&amp;ncy;&amp;ncy;&amp;acy; 1880&amp;gcy;"/>
          <p:cNvSpPr>
            <a:spLocks noChangeAspect="1" noChangeArrowheads="1"/>
          </p:cNvSpPr>
          <p:nvPr/>
        </p:nvSpPr>
        <p:spPr bwMode="auto">
          <a:xfrm>
            <a:off x="3833813" y="2690813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AutoShape 16" descr="&amp;Pcy;&amp;softcy;&amp;iecy;&amp;rcy; &amp;Ocy;&amp;gcy;&amp;yucy;&amp;scy;&amp;tcy; &amp;Rcy;&amp;iecy;&amp;ncy;&amp;ucy;&amp;acy;&amp;rcy; &amp;Pcy;&amp;ocy;&amp;rcy;&amp;tcy;&amp;rcy;&amp;iecy;&amp;tcy; &amp;Pcy;&amp;ocy;&amp;lcy;&amp;yacy; &amp;Scy;&amp;iecy;&amp;zcy;&amp;acy;&amp;ncy;&amp;ncy;&amp;acy; 1880&amp;gcy;"/>
          <p:cNvSpPr>
            <a:spLocks noChangeAspect="1" noChangeArrowheads="1"/>
          </p:cNvSpPr>
          <p:nvPr/>
        </p:nvSpPr>
        <p:spPr bwMode="auto">
          <a:xfrm>
            <a:off x="3833813" y="2690813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3321" name="Group 22"/>
          <p:cNvGrpSpPr>
            <a:grpSpLocks/>
          </p:cNvGrpSpPr>
          <p:nvPr/>
        </p:nvGrpSpPr>
        <p:grpSpPr bwMode="auto">
          <a:xfrm>
            <a:off x="250825" y="765175"/>
            <a:ext cx="3384550" cy="4319588"/>
            <a:chOff x="158" y="572"/>
            <a:chExt cx="2042" cy="2631"/>
          </a:xfrm>
        </p:grpSpPr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158" y="572"/>
              <a:ext cx="2042" cy="263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3323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 l="25618" t="13585" r="25618" b="3149"/>
            <a:stretch>
              <a:fillRect/>
            </a:stretch>
          </p:blipFill>
          <p:spPr bwMode="auto">
            <a:xfrm>
              <a:off x="204" y="618"/>
              <a:ext cx="195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576</Words>
  <Application>Microsoft Office PowerPoint</Application>
  <PresentationFormat>Экран (4:3)</PresentationFormat>
  <Paragraphs>131</Paragraphs>
  <Slides>27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Оформление по умолчанию</vt:lpstr>
      <vt:lpstr>CorelDRAW 12.0 Graphic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Комп</cp:lastModifiedBy>
  <cp:revision>31</cp:revision>
  <dcterms:created xsi:type="dcterms:W3CDTF">2014-11-17T21:41:02Z</dcterms:created>
  <dcterms:modified xsi:type="dcterms:W3CDTF">2020-11-23T18:00:49Z</dcterms:modified>
</cp:coreProperties>
</file>