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27327"/>
            <a:ext cx="511256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04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2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4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1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1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84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2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778A-F159-4525-8285-C88B6E071D3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1475-C794-413F-BE32-322E44EB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2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1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_________Microsoft_Word2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_________Microsoft_Word3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package" Target="../embeddings/_________Microsoft_Word4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08071" y="2143943"/>
            <a:ext cx="7108345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3689375"/>
            <a:ext cx="7094041" cy="10191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30312" y="5205437"/>
            <a:ext cx="7086103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441450" y="2828950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296988" y="1427187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349375" y="4538687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735412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06563" y="1871687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/>
              <a:t>Критерий П </a:t>
            </a:r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706563" y="3481412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706563" y="4983187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Критерий П </a:t>
            </a:r>
            <a:r>
              <a:rPr lang="ru-RU" sz="3600" b="1" dirty="0" smtClean="0">
                <a:solidFill>
                  <a:srgbClr val="C00000"/>
                </a:solidFill>
              </a:rPr>
              <a:t>4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308820" y="3938612"/>
            <a:ext cx="701942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rgbClr val="FEFFFF"/>
                </a:solidFill>
              </a:rPr>
              <a:t>П</a:t>
            </a:r>
            <a:r>
              <a:rPr lang="ru-RU" sz="2400" b="1" dirty="0" smtClean="0">
                <a:solidFill>
                  <a:srgbClr val="FEFFFF"/>
                </a:solidFill>
              </a:rPr>
              <a:t>риведённое высказывание </a:t>
            </a:r>
            <a:r>
              <a:rPr lang="ru-RU" sz="2400" b="1" dirty="0">
                <a:solidFill>
                  <a:srgbClr val="FEFFFF"/>
                </a:solidFill>
              </a:rPr>
              <a:t>включено в текст во время пересказа </a:t>
            </a:r>
            <a:r>
              <a:rPr lang="ru-RU" sz="2400" b="1" dirty="0" smtClean="0">
                <a:solidFill>
                  <a:srgbClr val="FEFFFF"/>
                </a:solidFill>
              </a:rPr>
              <a:t>уместно, логично</a:t>
            </a:r>
            <a:endParaRPr lang="en-US" sz="2400" b="1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srgbClr val="FEFFFF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Способы цитирования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3356847"/>
            <a:ext cx="5029200" cy="71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3600" b="1" dirty="0">
                <a:solidFill>
                  <a:srgbClr val="C00000"/>
                </a:solidFill>
              </a:rPr>
              <a:t>Критерий П </a:t>
            </a:r>
            <a:r>
              <a:rPr lang="ru-RU" sz="3600" b="1" dirty="0" smtClean="0">
                <a:solidFill>
                  <a:srgbClr val="C00000"/>
                </a:solidFill>
              </a:rPr>
              <a:t>3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gray">
          <a:xfrm>
            <a:off x="1152320" y="476672"/>
            <a:ext cx="7164096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Сохранение при пересказе микротем текста</a:t>
            </a:r>
          </a:p>
        </p:txBody>
      </p:sp>
      <p:sp>
        <p:nvSpPr>
          <p:cNvPr id="23" name="AutoShape 12"/>
          <p:cNvSpPr>
            <a:spLocks noChangeArrowheads="1"/>
          </p:cNvSpPr>
          <p:nvPr/>
        </p:nvSpPr>
        <p:spPr bwMode="gray">
          <a:xfrm>
            <a:off x="1639077" y="473455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dirty="0"/>
              <a:t>Критерий П 1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349375" y="2413451"/>
            <a:ext cx="6967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Соблюдение фактологической точности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при </a:t>
            </a:r>
            <a:r>
              <a:rPr lang="ru-RU" sz="2400" b="1" dirty="0">
                <a:solidFill>
                  <a:schemeClr val="bg1"/>
                </a:solidFill>
              </a:rPr>
              <a:t>пересказе</a:t>
            </a:r>
          </a:p>
        </p:txBody>
      </p:sp>
    </p:spTree>
    <p:extLst>
      <p:ext uri="{BB962C8B-B14F-4D97-AF65-F5344CB8AC3E}">
        <p14:creationId xmlns:p14="http://schemas.microsoft.com/office/powerpoint/2010/main" val="32460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Задание 2:</a:t>
            </a:r>
          </a:p>
          <a:p>
            <a:r>
              <a:rPr lang="ru-RU" sz="2400" dirty="0"/>
              <a:t>Оформите высказывание Владимира Григорьевича Шухова с помощью вводных слов.</a:t>
            </a:r>
          </a:p>
          <a:p>
            <a:r>
              <a:rPr lang="ru-RU" sz="2400" dirty="0"/>
              <a:t>«Упрекали: мало написал трудов, статей, мало сделал докладов. Не было времени и сил. Но я немного прославил свою Родину инженерным трудом</a:t>
            </a:r>
            <a:r>
              <a:rPr lang="ru-RU" sz="2400" dirty="0" smtClean="0"/>
              <a:t>».</a:t>
            </a:r>
          </a:p>
          <a:p>
            <a:endParaRPr lang="ru-RU" sz="2400" dirty="0"/>
          </a:p>
          <a:p>
            <a:r>
              <a:rPr lang="ru-RU" sz="2400" b="1" dirty="0"/>
              <a:t>Задание 3:</a:t>
            </a:r>
          </a:p>
          <a:p>
            <a:r>
              <a:rPr lang="ru-RU" sz="2400" dirty="0"/>
              <a:t>Перескажите прочитанный Вами текст, включив в пересказ слова Владимира Григорьевича Шухова: «Упрекали: мало написал трудов, статей, мало сделал докладов. Не было времени и сил. Но я немного прославил свою Родину инженерным трудом».</a:t>
            </a:r>
          </a:p>
          <a:p>
            <a:r>
              <a:rPr lang="ru-RU" sz="2400" dirty="0"/>
              <a:t>Подумайте, где лучше использовать слова В.Г. Шухова в пересказе.</a:t>
            </a:r>
          </a:p>
          <a:p>
            <a:r>
              <a:rPr lang="ru-RU" sz="2400" dirty="0"/>
              <a:t>Вы можете использовать любые способы цитирования.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981897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(вариант 1)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 Григорьевич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Шу́хов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инженер-механик, «универсальный гений». С детства он проявлял интерес к конструированию – самостоятельно устроил в саду фонтан и водяную мельницу. По совету отца Шухов поступил в Московское техническое училище. Окончив его, Владимир Шухов избрал практическую деятельность инженера.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Шуховым был спроектирован и построен первый в России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нефтепрово́д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Одновременно учёный создал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резервуа́ры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хранения нефти. По сей день весь мир хранит нефть в ёмкостях, изобретённых Шуховым. Столкнувшись с проблемой переработки нефти, за 20 лет до массового производства автомобилей инженер изобрёл процесс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кре́кинга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промышленного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расщепления нефти на бензин и керосин.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интерес у Шухова вызывали строительные конструкции из стали. По его проектам на железных дорогах России было построено более 500 стальных мостов. До сих пор по всей стране работают сооружения Шухова: мосты, башни, перекрытия в зданиях.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1922 году по проекту этого инженера в Москве была построена многоярусная радиобашня высотой 160 метров. Долгое время она была символом советского телевидения.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Шуховская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башня признана международными экспертами одним из высших достижений инженерного искусства. Она является визитной карточкой талантливого инженера.</a:t>
            </a:r>
          </a:p>
        </p:txBody>
      </p:sp>
    </p:spTree>
    <p:extLst>
      <p:ext uri="{BB962C8B-B14F-4D97-AF65-F5344CB8AC3E}">
        <p14:creationId xmlns:p14="http://schemas.microsoft.com/office/powerpoint/2010/main" val="2520634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847" y="908720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Вариант </a:t>
            </a:r>
            <a:r>
              <a:rPr lang="ru-RU" sz="2800" b="1" dirty="0" smtClean="0"/>
              <a:t>2 (реальный вариант с ИС-2018)</a:t>
            </a:r>
            <a:endParaRPr lang="ru-RU" sz="2800" b="1" dirty="0"/>
          </a:p>
          <a:p>
            <a:r>
              <a:rPr lang="ru-RU" sz="2800" b="1" dirty="0"/>
              <a:t>Задание к тексту:</a:t>
            </a:r>
          </a:p>
          <a:p>
            <a:pPr algn="just"/>
            <a:r>
              <a:rPr lang="ru-RU" sz="2800" dirty="0"/>
              <a:t>Перескажите прочитанный Вами текст, включив в пересказ слова Жореса Ивановича Алфёрова:</a:t>
            </a:r>
          </a:p>
          <a:p>
            <a:pPr algn="just"/>
            <a:r>
              <a:rPr lang="ru-RU" sz="2800" dirty="0"/>
              <a:t>«</a:t>
            </a:r>
            <a:r>
              <a:rPr lang="ru-RU" sz="2800" i="1" dirty="0"/>
              <a:t>Будущее России – это наука и технологии, будущее страны за моими учениками</a:t>
            </a:r>
            <a:r>
              <a:rPr lang="ru-RU" sz="28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77574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Исходный </a:t>
            </a:r>
            <a:r>
              <a:rPr lang="ru-RU" b="1" dirty="0" smtClean="0"/>
              <a:t>текст (Вариант 2)</a:t>
            </a:r>
            <a:endParaRPr lang="ru-RU" b="1" dirty="0"/>
          </a:p>
          <a:p>
            <a:r>
              <a:rPr lang="ru-RU" dirty="0"/>
              <a:t>Жорес Иванович Алфёров – известный физик, лауреат Но́белевской премии по физике 2000 года, наш современник. Такое необычное имя сыну дали родители в честь популярного тогда французского политического деятеля.</a:t>
            </a:r>
          </a:p>
          <a:p>
            <a:r>
              <a:rPr lang="ru-RU" dirty="0"/>
              <a:t>Интерес к физике Жоресу Алфёрову привил школьный учитель. Он же порекомендовал юноше поступать в Ленинградский электротехнический институт. Жорес Иванович учился на факультете электронной техники. Окончив институт, Алфёров начал экспериментальное изучение полупроводников, кристаллических материалов.</a:t>
            </a:r>
          </a:p>
          <a:p>
            <a:r>
              <a:rPr lang="ru-RU" dirty="0"/>
              <a:t>За многие годы работы учёный добился огромных успехов. Его открытия привели к качественным изменениям в развитии всей электронной техники, произвели научную революцию. Полупроводники используются во всех микросхемах. Каждый житель планеты ежедневно пользуется научными разработками Жореса Алфёрова. Во всех мобильных телефонах, дисководах компьютеров, сканерах штрих-кодов, фарах автомобилей, светофорах, солнечных батареях, в оптико-волоконной связи используются полупроводники, созданные Алфёровым. Алфёров создал научную школу: среди его учеников 50 кандидатов наук, десятки докторов, 7 членов-корреспондентов РАН.</a:t>
            </a:r>
          </a:p>
          <a:p>
            <a:r>
              <a:rPr lang="ru-RU" dirty="0"/>
              <a:t>Работы учёного были оценены по заслугам международной и отечественной наукой. Алфёров награждён многими иностранными, советскими и российскими наградами. Жорес Иванович – активный общественный деятель. Он неоднократно избирался депутатом в Государственную Думу Российской Федерации, является президентом «Фонда поддержки образования и науки».</a:t>
            </a:r>
          </a:p>
        </p:txBody>
      </p:sp>
    </p:spTree>
    <p:extLst>
      <p:ext uri="{BB962C8B-B14F-4D97-AF65-F5344CB8AC3E}">
        <p14:creationId xmlns:p14="http://schemas.microsoft.com/office/powerpoint/2010/main" val="3509540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480" y="1340768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Задание 1: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Подумайте</a:t>
            </a:r>
            <a:r>
              <a:rPr lang="ru-RU" sz="2400" dirty="0"/>
              <a:t>,  где лучше использовать слова Ж.И. Алфёрова в пересказе.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Оформите  </a:t>
            </a:r>
            <a:r>
              <a:rPr lang="ru-RU" sz="2400" dirty="0"/>
              <a:t>высказывание самого героя очерка  в форме косвенной речи, используя речевое клише «</a:t>
            </a:r>
            <a:r>
              <a:rPr lang="ru-RU" sz="2400" b="1" dirty="0"/>
              <a:t>Герой статьи </a:t>
            </a:r>
            <a:r>
              <a:rPr lang="ru-RU" sz="2400" b="1" dirty="0" smtClean="0"/>
              <a:t>(ФИО) утверждает</a:t>
            </a:r>
            <a:r>
              <a:rPr lang="ru-RU" sz="2400" b="1" dirty="0"/>
              <a:t>, что... «высказывание». Его мысли являются подтверждением его жизни</a:t>
            </a:r>
            <a:r>
              <a:rPr lang="ru-RU" sz="2400" dirty="0" smtClean="0"/>
              <a:t>».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b="1" dirty="0"/>
              <a:t>Задание 2: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Завершите </a:t>
            </a:r>
            <a:r>
              <a:rPr lang="ru-RU" sz="2400" dirty="0"/>
              <a:t>пересказ высказыванием самого героя очерка.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/>
              <a:t>Подумайте</a:t>
            </a:r>
            <a:r>
              <a:rPr lang="ru-RU" sz="2400" dirty="0"/>
              <a:t>, какой способ цитирование Вы будете использовать.</a:t>
            </a:r>
          </a:p>
        </p:txBody>
      </p:sp>
    </p:spTree>
    <p:extLst>
      <p:ext uri="{BB962C8B-B14F-4D97-AF65-F5344CB8AC3E}">
        <p14:creationId xmlns:p14="http://schemas.microsoft.com/office/powerpoint/2010/main" val="1637994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6909" y="404664"/>
            <a:ext cx="845596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Измените </a:t>
            </a:r>
            <a:r>
              <a:rPr lang="ru-RU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способ введения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цитаты,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учитывая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место и новый способ цитирования 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599579"/>
              </p:ext>
            </p:extLst>
          </p:nvPr>
        </p:nvGraphicFramePr>
        <p:xfrm>
          <a:off x="308210" y="1481882"/>
          <a:ext cx="8713366" cy="504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Документ" r:id="rId4" imgW="6843067" imgH="2211302" progId="Word.Document.12">
                  <p:embed/>
                </p:oleObj>
              </mc:Choice>
              <mc:Fallback>
                <p:oleObj name="Документ" r:id="rId4" imgW="6843067" imgH="22113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8210" y="1481882"/>
                        <a:ext cx="8713366" cy="5043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440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405" y="184284"/>
            <a:ext cx="79196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Изменения в введении высказывания в пересказ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988668"/>
              </p:ext>
            </p:extLst>
          </p:nvPr>
        </p:nvGraphicFramePr>
        <p:xfrm>
          <a:off x="498071" y="721593"/>
          <a:ext cx="8712968" cy="6105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Документ" r:id="rId4" imgW="6843067" imgH="6437066" progId="Word.Document.12">
                  <p:embed/>
                </p:oleObj>
              </mc:Choice>
              <mc:Fallback>
                <p:oleObj name="Документ" r:id="rId4" imgW="6843067" imgH="64370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8071" y="721593"/>
                        <a:ext cx="8712968" cy="6105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8805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475656" y="285691"/>
            <a:ext cx="597666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Вариант 6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45" y="116632"/>
            <a:ext cx="92429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00050" y="1137608"/>
            <a:ext cx="8276406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Высказывание о ГЕРОЕ  очерка, которое надо ввести в пересказ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Включите в пересказ слова А.М.Горького: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«Кто мог столь неузнаваемо изменить, перевоспитать сотни детей, так жестоко и оскорбительно помятых жизнью?... Это бесспорно талантливый педагог».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50" y="5517232"/>
            <a:ext cx="6892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Высказывание состоит из вопроса и ответа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363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8640"/>
            <a:ext cx="864096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134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537680"/>
              </p:ext>
            </p:extLst>
          </p:nvPr>
        </p:nvGraphicFramePr>
        <p:xfrm>
          <a:off x="179512" y="44624"/>
          <a:ext cx="8748682" cy="6780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Документ" r:id="rId4" imgW="6843067" imgH="3305977" progId="Word.Document.12">
                  <p:embed/>
                </p:oleObj>
              </mc:Choice>
              <mc:Fallback>
                <p:oleObj name="Документ" r:id="rId4" imgW="6843067" imgH="33059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2" y="44624"/>
                        <a:ext cx="8748682" cy="6780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932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504" y="554671"/>
            <a:ext cx="8962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Работаем с критерием 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4: способы цитирования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2407" y="1830096"/>
            <a:ext cx="87129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В русском языке существуют три основные </a:t>
            </a:r>
            <a:r>
              <a:rPr lang="ru-RU" sz="2200" b="1" dirty="0" smtClean="0"/>
              <a:t>способа </a:t>
            </a:r>
            <a:r>
              <a:rPr lang="ru-RU" sz="2200" b="1" dirty="0"/>
              <a:t>цитирования: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2291807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Демоверсия:</a:t>
            </a:r>
          </a:p>
          <a:p>
            <a:pPr algn="just"/>
            <a:r>
              <a:rPr lang="ru-RU" sz="2600" dirty="0"/>
              <a:t>«</a:t>
            </a:r>
            <a:r>
              <a:rPr lang="ru-RU" sz="2600" u="sng" dirty="0"/>
              <a:t>Перескажите прочитанный Вами текст, включив в пересказ слова С.П.Королёва, выдающегося конструктора и учёного, о Ю.А. Гагарине</a:t>
            </a:r>
            <a:r>
              <a:rPr lang="ru-RU" sz="2600" dirty="0"/>
              <a:t>: «</a:t>
            </a:r>
            <a:r>
              <a:rPr lang="ru-RU" sz="2600" i="1" dirty="0"/>
              <a:t>Он открыл людям Земли дорогу в неизвестный мир. Но только ли это? Думается, Гагарин сделал нечто большее – он дал людям веру в их собственные силы, в их возможности, дал силу идти увереннее, смелее…».</a:t>
            </a:r>
          </a:p>
          <a:p>
            <a:pPr algn="just"/>
            <a:r>
              <a:rPr lang="ru-RU" sz="2600" u="sng" dirty="0"/>
              <a:t>Подумайте, где лучше использовать слова С.П. Королёва в пересказе. Вы можете использовать любые способы цитирования</a:t>
            </a:r>
            <a:r>
              <a:rPr lang="ru-RU" sz="26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4063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1762"/>
              </p:ext>
            </p:extLst>
          </p:nvPr>
        </p:nvGraphicFramePr>
        <p:xfrm>
          <a:off x="251520" y="116632"/>
          <a:ext cx="8679234" cy="662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Документ" r:id="rId4" imgW="6843067" imgH="3911611" progId="Word.Document.12">
                  <p:embed/>
                </p:oleObj>
              </mc:Choice>
              <mc:Fallback>
                <p:oleObj name="Документ" r:id="rId4" imgW="6843067" imgH="39116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116632"/>
                        <a:ext cx="8679234" cy="6624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34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-облако 8"/>
          <p:cNvSpPr/>
          <p:nvPr/>
        </p:nvSpPr>
        <p:spPr>
          <a:xfrm rot="153749">
            <a:off x="2482052" y="1842499"/>
            <a:ext cx="6401255" cy="281089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«</a:t>
            </a:r>
            <a:r>
              <a:rPr lang="ru-RU" b="1" dirty="0">
                <a:solidFill>
                  <a:schemeClr val="bg1"/>
                </a:solidFill>
              </a:rPr>
              <a:t>Он открыл людям Земли дорогу в неизвестный мир. Но только </a:t>
            </a:r>
            <a:r>
              <a:rPr lang="ru-RU" b="1" dirty="0" smtClean="0">
                <a:solidFill>
                  <a:schemeClr val="bg1"/>
                </a:solidFill>
              </a:rPr>
              <a:t>ли это</a:t>
            </a:r>
            <a:r>
              <a:rPr lang="ru-RU" b="1" dirty="0">
                <a:solidFill>
                  <a:schemeClr val="bg1"/>
                </a:solidFill>
              </a:rPr>
              <a:t>? Думается, Гагарин сделал нечто большее – он дал людям веру в их собственные силы, в их возможности, дал силу идти увереннее, смелее к своей мечте… Это – Прометеево деяние…»</a:t>
            </a:r>
          </a:p>
          <a:p>
            <a:pPr algn="ctr"/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554671"/>
            <a:ext cx="89627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Работаем с критерием 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4: способы цитирования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0258022">
            <a:off x="-77616" y="2055974"/>
            <a:ext cx="5364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Цитата применяется как прямая </a:t>
            </a:r>
            <a:r>
              <a:rPr lang="ru-RU" sz="2400" b="1" dirty="0" smtClean="0"/>
              <a:t>речь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871743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Сергей Павлович Королёв сказал о Гагарине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8575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179512" y="1430779"/>
            <a:ext cx="8784976" cy="5427221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Сергей Павлович Королёв </a:t>
            </a:r>
            <a:r>
              <a:rPr lang="ru-RU" sz="2800" b="1" u="sng" dirty="0">
                <a:solidFill>
                  <a:schemeClr val="bg1"/>
                </a:solidFill>
              </a:rPr>
              <a:t>сказал, </a:t>
            </a:r>
            <a:r>
              <a:rPr lang="ru-RU" sz="2800" b="1" u="sng" dirty="0" smtClean="0">
                <a:solidFill>
                  <a:schemeClr val="bg1"/>
                </a:solidFill>
              </a:rPr>
              <a:t>что </a:t>
            </a:r>
            <a:r>
              <a:rPr lang="ru-RU" sz="2800" b="1" dirty="0" smtClean="0">
                <a:solidFill>
                  <a:schemeClr val="bg1"/>
                </a:solidFill>
              </a:rPr>
              <a:t>Гагарин </a:t>
            </a:r>
            <a:r>
              <a:rPr lang="ru-RU" sz="2800" b="1" dirty="0">
                <a:solidFill>
                  <a:schemeClr val="bg1"/>
                </a:solidFill>
              </a:rPr>
              <a:t>дал людям веру в их собственные силы и возможности, сделал людей </a:t>
            </a:r>
            <a:r>
              <a:rPr lang="ru-RU" sz="2800" b="1" dirty="0" smtClean="0">
                <a:solidFill>
                  <a:schemeClr val="bg1"/>
                </a:solidFill>
              </a:rPr>
              <a:t>более смелыми</a:t>
            </a:r>
            <a:r>
              <a:rPr lang="ru-RU" sz="28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76672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Ввести цитату можно и путем косвенной речи с применением союза «что». </a:t>
            </a:r>
          </a:p>
        </p:txBody>
      </p:sp>
    </p:spTree>
    <p:extLst>
      <p:ext uri="{BB962C8B-B14F-4D97-AF65-F5344CB8AC3E}">
        <p14:creationId xmlns:p14="http://schemas.microsoft.com/office/powerpoint/2010/main" val="13133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179512" y="1388969"/>
            <a:ext cx="8784976" cy="5352399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>
                <a:solidFill>
                  <a:schemeClr val="bg1"/>
                </a:solidFill>
              </a:rPr>
              <a:t>По словам Сергея Павловича Королёва</a:t>
            </a:r>
            <a:r>
              <a:rPr lang="ru-RU" sz="2800" b="1" dirty="0">
                <a:solidFill>
                  <a:schemeClr val="bg1"/>
                </a:solidFill>
              </a:rPr>
              <a:t>, Юрий Гагарин «дал людям веру в их собственные силы, в их возможности»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Для введения цитаты в текст могут быть использованы специальные вводные слова: </a:t>
            </a:r>
            <a:r>
              <a:rPr lang="ru-RU" sz="2400" b="1" i="1" u="sng" dirty="0"/>
              <a:t>как говорил ФИО</a:t>
            </a:r>
            <a:r>
              <a:rPr lang="ru-RU" sz="2400" b="1" dirty="0"/>
              <a:t>, </a:t>
            </a:r>
            <a:r>
              <a:rPr lang="ru-RU" sz="2400" b="1" i="1" u="sng" dirty="0"/>
              <a:t>по мнению ФИО</a:t>
            </a:r>
            <a:r>
              <a:rPr lang="ru-RU" sz="2400" b="1" dirty="0"/>
              <a:t>, </a:t>
            </a:r>
            <a:r>
              <a:rPr lang="ru-RU" sz="2400" b="1" i="1" u="sng" dirty="0"/>
              <a:t>по словам ФИО</a:t>
            </a:r>
            <a:r>
              <a:rPr lang="ru-RU" sz="2400" b="1" dirty="0"/>
              <a:t>, </a:t>
            </a:r>
            <a:r>
              <a:rPr lang="ru-RU" sz="2400" b="1" i="1" u="sng" dirty="0"/>
              <a:t>как писал ФИО</a:t>
            </a:r>
            <a:r>
              <a:rPr lang="ru-RU" sz="2400" b="1" dirty="0"/>
              <a:t>,  </a:t>
            </a:r>
            <a:r>
              <a:rPr lang="ru-RU" sz="2400" b="1" i="1" u="sng" dirty="0"/>
              <a:t>как считал ФИО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204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80873" y="332656"/>
            <a:ext cx="51822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Работаем с критерием 3.</a:t>
            </a:r>
          </a:p>
        </p:txBody>
      </p:sp>
      <p:pic>
        <p:nvPicPr>
          <p:cNvPr id="6" name="Рисунок 5" descr="http://moziru.com/images/blue-clipart-exclamation-mark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2" y="548680"/>
            <a:ext cx="1802130" cy="321754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482554" y="1628800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/>
              <a:t>Важно, чтобы пересказ и </a:t>
            </a:r>
            <a:r>
              <a:rPr lang="ru-RU" sz="3600" b="1" dirty="0" err="1"/>
              <a:t>включѐнное</a:t>
            </a:r>
            <a:r>
              <a:rPr lang="ru-RU" sz="3600" b="1" dirty="0"/>
              <a:t> в него высказывание </a:t>
            </a:r>
            <a:r>
              <a:rPr lang="ru-RU" sz="3600" b="1" i="1" u="sng" dirty="0"/>
              <a:t>составляли цельный текст</a:t>
            </a:r>
            <a:r>
              <a:rPr lang="ru-RU" sz="3600" b="1" dirty="0"/>
              <a:t>, высказывание должно быть введено любым из способов цитирования. Экзаменуемый во время пересказа </a:t>
            </a:r>
            <a:r>
              <a:rPr lang="ru-RU" sz="3600" b="1" u="sng" dirty="0"/>
              <a:t>имеет право зачитать высказывание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63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752776"/>
              </p:ext>
            </p:extLst>
          </p:nvPr>
        </p:nvGraphicFramePr>
        <p:xfrm>
          <a:off x="179512" y="985083"/>
          <a:ext cx="8784976" cy="5573268"/>
        </p:xfrm>
        <a:graphic>
          <a:graphicData uri="http://schemas.openxmlformats.org/drawingml/2006/table">
            <a:tbl>
              <a:tblPr firstRow="1" firstCol="1" bandRow="1"/>
              <a:tblGrid>
                <a:gridCol w="4392037"/>
                <a:gridCol w="4392939"/>
              </a:tblGrid>
              <a:tr h="283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Начать с высказывания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Завершить 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91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Известный ФИО сказал о ФИО: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Давайте узнаем, кто же такой герой очерка и чем прославил он своё имя</a:t>
                      </a:r>
                      <a:r>
                        <a:rPr lang="ru-RU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ФИО (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автор цитаты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считал, что 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высказывание»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Кто же такой герой очерка? Чем он запомнился современникам? ФИО – это... 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Оценивая вклад ФИО (имя героя текста) в …, ФИО (</a:t>
                      </a:r>
                      <a:r>
                        <a:rPr lang="ru-RU" sz="20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автор цитаты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говорил: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Так кто же такой – ФИО? Обратимся к тексту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58420" algn="l"/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Говоря о герое статьи, нельзя не вспомнить слова ФИО, который сказал, что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Говоря об этом удивительном человеке, нельзя не вспомнить высказывание ФИО: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Всё то, о чём мы сейчас говорили, находит подтверждение в словах ФИО, который сказал: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Удивительно точно о ФИО (назвать) было сказано известным писателем ФИО, что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51720" y="400308"/>
            <a:ext cx="56902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Высказывание О ГЕРОЕ очерка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233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548680"/>
            <a:ext cx="69926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Высказывание САМОГО ГЕРОЯ очерка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742551"/>
              </p:ext>
            </p:extLst>
          </p:nvPr>
        </p:nvGraphicFramePr>
        <p:xfrm>
          <a:off x="251520" y="1149478"/>
          <a:ext cx="8640960" cy="5591889"/>
        </p:xfrm>
        <a:graphic>
          <a:graphicData uri="http://schemas.openxmlformats.org/drawingml/2006/table">
            <a:tbl>
              <a:tblPr firstRow="1" firstCol="1" bandRow="1"/>
              <a:tblGrid>
                <a:gridCol w="4392488"/>
                <a:gridCol w="4248472"/>
              </a:tblGrid>
              <a:tr h="559188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ru-RU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Говоря 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своей деятельности, герой </a:t>
                      </a:r>
                      <a:r>
                        <a:rPr lang="ru-RU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статьи (ФИО) 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сказал так: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Кто же он такой? Почему мы не сомневаемся в правоте его слов? 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Герой очерка (ФИО) утверждает: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В этих словах заключена его жизненная позиция (его жизненное кредо). Давайте познакомимся с </a:t>
                      </a:r>
                      <a:r>
                        <a:rPr lang="ru-RU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ФИО  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поближе. 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мнению ФИО (героя очерка),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Какие факты его биографии подтверждают сказанное им? Давайте обратимся к тексту. ФИО – это...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Герой очерка говорит: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Его слова подтверждают сказанное в ходе пересказа. 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Герой статьи </a:t>
                      </a:r>
                      <a:r>
                        <a:rPr lang="ru-RU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(ФИО) утверждает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что... «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высказывание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». Его мысли являются подтверждением всей его жизни.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420" algn="l"/>
                          <a:tab pos="147955" algn="l"/>
                          <a:tab pos="238125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54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7864" y="548680"/>
            <a:ext cx="21459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Практикум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20840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/>
              <a:t>Вариант </a:t>
            </a:r>
            <a:r>
              <a:rPr lang="ru-RU" sz="2600" b="1" dirty="0" smtClean="0"/>
              <a:t>1 (реальный вариант с ИС-2018)</a:t>
            </a:r>
            <a:endParaRPr lang="ru-RU" sz="2600" b="1" dirty="0"/>
          </a:p>
          <a:p>
            <a:r>
              <a:rPr lang="ru-RU" sz="2600" b="1" dirty="0"/>
              <a:t>Задание 1:</a:t>
            </a:r>
            <a:r>
              <a:rPr lang="ru-RU" sz="2600" dirty="0"/>
              <a:t> </a:t>
            </a:r>
          </a:p>
          <a:p>
            <a:pPr algn="just"/>
            <a:r>
              <a:rPr lang="ru-RU" sz="2600" dirty="0"/>
              <a:t>Оформите высказывание Владимира Григорьевича Шухова: «</a:t>
            </a:r>
            <a:r>
              <a:rPr lang="ru-RU" sz="2600" i="1" dirty="0"/>
              <a:t>Упрекали: мало написал трудов, статей, мало сделал докладов. Не было времени и сил. Но я немного прославил свою Родину инженерным трудом</a:t>
            </a:r>
            <a:r>
              <a:rPr lang="ru-RU" sz="2600" dirty="0"/>
              <a:t>», записав его в форме:</a:t>
            </a:r>
          </a:p>
          <a:p>
            <a:r>
              <a:rPr lang="ru-RU" sz="2600" dirty="0"/>
              <a:t>— прямой речи;</a:t>
            </a:r>
          </a:p>
          <a:p>
            <a:r>
              <a:rPr lang="ru-RU" sz="2600" dirty="0"/>
              <a:t>— косвенной речи;</a:t>
            </a:r>
          </a:p>
          <a:p>
            <a:r>
              <a:rPr lang="ru-RU" sz="2600" dirty="0"/>
              <a:t>— предложения с вводными словами или словосочетаниями.</a:t>
            </a:r>
          </a:p>
        </p:txBody>
      </p:sp>
    </p:spTree>
    <p:extLst>
      <p:ext uri="{BB962C8B-B14F-4D97-AF65-F5344CB8AC3E}">
        <p14:creationId xmlns:p14="http://schemas.microsoft.com/office/powerpoint/2010/main" val="3592215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849e441db7aa9c38b536d361b3df4c7681f27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1365</Words>
  <Application>Microsoft Office PowerPoint</Application>
  <PresentationFormat>Экран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Гладкий волнистый фон</dc:title>
  <dc:creator>obstinate</dc:creator>
  <cp:keywords>шаблон для презентации, тема оформления презентации, фон презентации</cp:keywords>
  <cp:lastModifiedBy>NoutBook-L</cp:lastModifiedBy>
  <cp:revision>40</cp:revision>
  <dcterms:created xsi:type="dcterms:W3CDTF">2017-09-04T16:25:52Z</dcterms:created>
  <dcterms:modified xsi:type="dcterms:W3CDTF">2020-11-25T14:40:06Z</dcterms:modified>
</cp:coreProperties>
</file>