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theme/theme12.xml" ContentType="application/vnd.openxmlformats-officedocument.theme+xml"/>
  <Override PartName="/ppt/slideLayouts/slideLayout24.xml" ContentType="application/vnd.openxmlformats-officedocument.presentationml.slideLayout+xml"/>
  <Override PartName="/ppt/theme/theme13.xml" ContentType="application/vnd.openxmlformats-officedocument.theme+xml"/>
  <Override PartName="/ppt/slideLayouts/slideLayout25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82" r:id="rId3"/>
    <p:sldMasterId id="2147483684" r:id="rId4"/>
    <p:sldMasterId id="2147483686" r:id="rId5"/>
    <p:sldMasterId id="2147483688" r:id="rId6"/>
    <p:sldMasterId id="2147483690" r:id="rId7"/>
    <p:sldMasterId id="2147483692" r:id="rId8"/>
    <p:sldMasterId id="2147483694" r:id="rId9"/>
    <p:sldMasterId id="2147483696" r:id="rId10"/>
    <p:sldMasterId id="2147483700" r:id="rId11"/>
    <p:sldMasterId id="2147483708" r:id="rId12"/>
    <p:sldMasterId id="2147483716" r:id="rId13"/>
    <p:sldMasterId id="2147483724" r:id="rId14"/>
  </p:sldMasterIdLst>
  <p:notesMasterIdLst>
    <p:notesMasterId r:id="rId93"/>
  </p:notesMasterIdLst>
  <p:handoutMasterIdLst>
    <p:handoutMasterId r:id="rId94"/>
  </p:handoutMasterIdLst>
  <p:sldIdLst>
    <p:sldId id="269" r:id="rId15"/>
    <p:sldId id="451" r:id="rId16"/>
    <p:sldId id="439" r:id="rId17"/>
    <p:sldId id="454" r:id="rId18"/>
    <p:sldId id="443" r:id="rId19"/>
    <p:sldId id="459" r:id="rId20"/>
    <p:sldId id="460" r:id="rId21"/>
    <p:sldId id="448" r:id="rId22"/>
    <p:sldId id="456" r:id="rId23"/>
    <p:sldId id="457" r:id="rId24"/>
    <p:sldId id="458" r:id="rId25"/>
    <p:sldId id="461" r:id="rId26"/>
    <p:sldId id="440" r:id="rId27"/>
    <p:sldId id="437" r:id="rId28"/>
    <p:sldId id="436" r:id="rId29"/>
    <p:sldId id="435" r:id="rId30"/>
    <p:sldId id="423" r:id="rId31"/>
    <p:sldId id="273" r:id="rId32"/>
    <p:sldId id="463" r:id="rId33"/>
    <p:sldId id="464" r:id="rId34"/>
    <p:sldId id="390" r:id="rId35"/>
    <p:sldId id="394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3" r:id="rId44"/>
    <p:sldId id="407" r:id="rId45"/>
    <p:sldId id="411" r:id="rId46"/>
    <p:sldId id="415" r:id="rId47"/>
    <p:sldId id="338" r:id="rId48"/>
    <p:sldId id="324" r:id="rId49"/>
    <p:sldId id="326" r:id="rId50"/>
    <p:sldId id="330" r:id="rId51"/>
    <p:sldId id="316" r:id="rId52"/>
    <p:sldId id="336" r:id="rId53"/>
    <p:sldId id="329" r:id="rId54"/>
    <p:sldId id="327" r:id="rId55"/>
    <p:sldId id="465" r:id="rId56"/>
    <p:sldId id="340" r:id="rId57"/>
    <p:sldId id="342" r:id="rId58"/>
    <p:sldId id="341" r:id="rId59"/>
    <p:sldId id="308" r:id="rId60"/>
    <p:sldId id="429" r:id="rId61"/>
    <p:sldId id="347" r:id="rId62"/>
    <p:sldId id="365" r:id="rId63"/>
    <p:sldId id="366" r:id="rId64"/>
    <p:sldId id="367" r:id="rId65"/>
    <p:sldId id="364" r:id="rId66"/>
    <p:sldId id="368" r:id="rId67"/>
    <p:sldId id="371" r:id="rId68"/>
    <p:sldId id="310" r:id="rId69"/>
    <p:sldId id="296" r:id="rId70"/>
    <p:sldId id="313" r:id="rId71"/>
    <p:sldId id="311" r:id="rId72"/>
    <p:sldId id="314" r:id="rId73"/>
    <p:sldId id="312" r:id="rId74"/>
    <p:sldId id="315" r:id="rId75"/>
    <p:sldId id="309" r:id="rId76"/>
    <p:sldId id="350" r:id="rId77"/>
    <p:sldId id="370" r:id="rId78"/>
    <p:sldId id="372" r:id="rId79"/>
    <p:sldId id="373" r:id="rId80"/>
    <p:sldId id="433" r:id="rId81"/>
    <p:sldId id="381" r:id="rId82"/>
    <p:sldId id="432" r:id="rId83"/>
    <p:sldId id="431" r:id="rId84"/>
    <p:sldId id="430" r:id="rId85"/>
    <p:sldId id="343" r:id="rId86"/>
    <p:sldId id="354" r:id="rId87"/>
    <p:sldId id="356" r:id="rId88"/>
    <p:sldId id="357" r:id="rId89"/>
    <p:sldId id="359" r:id="rId90"/>
    <p:sldId id="374" r:id="rId91"/>
    <p:sldId id="453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93F00C7-F3AB-42A5-90D9-FE6A59068A28}">
          <p14:sldIdLst>
            <p14:sldId id="269"/>
            <p14:sldId id="451"/>
            <p14:sldId id="439"/>
            <p14:sldId id="454"/>
            <p14:sldId id="443"/>
            <p14:sldId id="459"/>
            <p14:sldId id="460"/>
            <p14:sldId id="448"/>
            <p14:sldId id="456"/>
            <p14:sldId id="457"/>
            <p14:sldId id="458"/>
            <p14:sldId id="461"/>
            <p14:sldId id="440"/>
            <p14:sldId id="437"/>
            <p14:sldId id="436"/>
            <p14:sldId id="435"/>
            <p14:sldId id="423"/>
            <p14:sldId id="273"/>
            <p14:sldId id="463"/>
            <p14:sldId id="464"/>
            <p14:sldId id="390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3"/>
            <p14:sldId id="407"/>
            <p14:sldId id="411"/>
            <p14:sldId id="415"/>
            <p14:sldId id="338"/>
            <p14:sldId id="324"/>
            <p14:sldId id="326"/>
            <p14:sldId id="330"/>
            <p14:sldId id="316"/>
            <p14:sldId id="336"/>
            <p14:sldId id="329"/>
            <p14:sldId id="327"/>
            <p14:sldId id="465"/>
            <p14:sldId id="340"/>
            <p14:sldId id="342"/>
            <p14:sldId id="341"/>
            <p14:sldId id="308"/>
            <p14:sldId id="429"/>
            <p14:sldId id="347"/>
            <p14:sldId id="365"/>
            <p14:sldId id="366"/>
            <p14:sldId id="367"/>
            <p14:sldId id="364"/>
            <p14:sldId id="368"/>
            <p14:sldId id="371"/>
            <p14:sldId id="310"/>
            <p14:sldId id="296"/>
            <p14:sldId id="313"/>
            <p14:sldId id="311"/>
            <p14:sldId id="314"/>
            <p14:sldId id="312"/>
            <p14:sldId id="315"/>
            <p14:sldId id="309"/>
            <p14:sldId id="350"/>
            <p14:sldId id="370"/>
            <p14:sldId id="372"/>
            <p14:sldId id="373"/>
            <p14:sldId id="433"/>
            <p14:sldId id="381"/>
            <p14:sldId id="432"/>
            <p14:sldId id="431"/>
            <p14:sldId id="430"/>
            <p14:sldId id="343"/>
            <p14:sldId id="354"/>
            <p14:sldId id="356"/>
            <p14:sldId id="357"/>
            <p14:sldId id="359"/>
            <p14:sldId id="374"/>
            <p14:sldId id="4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4624" autoAdjust="0"/>
  </p:normalViewPr>
  <p:slideViewPr>
    <p:cSldViewPr>
      <p:cViewPr>
        <p:scale>
          <a:sx n="78" d="100"/>
          <a:sy n="78" d="100"/>
        </p:scale>
        <p:origin x="732" y="-4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7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presProps" Target="presProps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/>
          <a:lstStyle/>
          <a:p>
            <a:pPr hangingPunct="0">
              <a:defRPr sz="1400"/>
            </a:pPr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81795" y="0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Ctr="0" compatLnSpc="0"/>
          <a:lstStyle/>
          <a:p>
            <a:pPr algn="r" hangingPunct="0">
              <a:defRPr sz="1400"/>
            </a:pPr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/>
          <a:lstStyle/>
          <a:p>
            <a:pPr hangingPunct="0">
              <a:defRPr sz="1400"/>
            </a:pPr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81795" y="8686952"/>
            <a:ext cx="2976173" cy="456900"/>
          </a:xfrm>
          <a:prstGeom prst="rect">
            <a:avLst/>
          </a:prstGeom>
          <a:noFill/>
          <a:ln>
            <a:noFill/>
          </a:ln>
        </p:spPr>
        <p:txBody>
          <a:bodyPr vert="horz" wrap="none" lIns="78903" tIns="39452" rIns="78903" bIns="39452" anchor="b" anchorCtr="0" compatLnSpc="0"/>
          <a:lstStyle/>
          <a:p>
            <a:pPr algn="r" hangingPunct="0">
              <a:defRPr sz="1400"/>
            </a:pPr>
            <a:fld id="{7FB0F6F4-72B4-4FCA-B4E2-BF8D3A62200F}" type="slidenum">
              <a:rPr/>
              <a:pPr algn="r" hangingPunct="0">
                <a:defRPr sz="1400"/>
              </a:pPr>
              <a:t>‹#›</a:t>
            </a:fld>
            <a:endParaRPr lang="ru-RU" sz="1200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59955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A6E2EAE-08D7-459C-BD21-A7E18FCC251F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553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3881797" y="8686954"/>
            <a:ext cx="2976177" cy="4568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/>
          <a:p>
            <a:pPr algn="r" defTabSz="801654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B406E9-15E0-404A-87CF-EA9CC4591E3D}" type="slidenum">
              <a:rPr/>
              <a:pPr algn="r" defTabSz="801654" hangingPunct="0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</a:t>
            </a:fld>
            <a:endParaRPr lang="ru-RU" sz="1200"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4588" y="695325"/>
            <a:ext cx="4567237" cy="3427413"/>
          </a:xfrm>
          <a:solidFill>
            <a:srgbClr val="5B9BD5"/>
          </a:solidFill>
          <a:ln w="25402">
            <a:solidFill>
              <a:srgbClr val="41719C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260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747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011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969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7505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4258-A912-4B89-AAE9-CBDCD3D34D2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88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1781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2119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22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219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0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1268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606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4252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436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648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0259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678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3898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6451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0766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459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288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4833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90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291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5461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4702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0346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9345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8772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4025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20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6445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3314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637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405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9631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452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20731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354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597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5918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483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1460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979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5664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7780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2711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5688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1502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465675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13990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761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3364EC-04BA-4FFE-9A34-B6E16376998B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155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4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183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44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8075" y="812800"/>
            <a:ext cx="5341938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77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B26537C-DEF3-48C0-BA9C-CA511CC81A3D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60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8A9F2DF-400B-4FA8-B673-A11D2BF4355D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86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452556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5969000" cy="452556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25662B-26FF-4CD5-BF14-D8194924AECC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62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74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61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89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323232"/>
                </a:solidFill>
                <a:latin typeface="Calibri"/>
                <a:cs typeface="Calibri"/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/>
              <a:pPr marL="32579">
                <a:spcBef>
                  <a:spcPts val="13"/>
                </a:spcBef>
              </a:pPr>
              <a:t>‹#›</a:t>
            </a:fld>
            <a:endParaRPr lang="ru-RU" spc="13" dirty="0"/>
          </a:p>
        </p:txBody>
      </p:sp>
    </p:spTree>
    <p:extLst>
      <p:ext uri="{BB962C8B-B14F-4D97-AF65-F5344CB8AC3E}">
        <p14:creationId xmlns:p14="http://schemas.microsoft.com/office/powerpoint/2010/main" val="1852669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89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323232"/>
                </a:solidFill>
                <a:latin typeface="Calibri"/>
                <a:cs typeface="Calibri"/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/>
              <a:pPr marL="32579">
                <a:spcBef>
                  <a:spcPts val="13"/>
                </a:spcBef>
              </a:pPr>
              <a:t>‹#›</a:t>
            </a:fld>
            <a:endParaRPr lang="ru-RU" spc="13" dirty="0"/>
          </a:p>
        </p:txBody>
      </p:sp>
    </p:spTree>
    <p:extLst>
      <p:ext uri="{BB962C8B-B14F-4D97-AF65-F5344CB8AC3E}">
        <p14:creationId xmlns:p14="http://schemas.microsoft.com/office/powerpoint/2010/main" val="2654148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195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124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45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6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1D49CD5-02A9-4253-A434-58AEFAC11A99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5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75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89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323232"/>
                </a:solidFill>
                <a:latin typeface="Calibri"/>
                <a:cs typeface="Calibri"/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/>
              <a:pPr marL="32579">
                <a:spcBef>
                  <a:spcPts val="13"/>
                </a:spcBef>
              </a:pPr>
              <a:t>‹#›</a:t>
            </a:fld>
            <a:endParaRPr lang="ru-RU" spc="13" dirty="0"/>
          </a:p>
        </p:txBody>
      </p:sp>
    </p:spTree>
    <p:extLst>
      <p:ext uri="{BB962C8B-B14F-4D97-AF65-F5344CB8AC3E}">
        <p14:creationId xmlns:p14="http://schemas.microsoft.com/office/powerpoint/2010/main" val="19394333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89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323232"/>
                </a:solidFill>
                <a:latin typeface="Calibri"/>
                <a:cs typeface="Calibri"/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/>
              <a:pPr marL="32579">
                <a:spcBef>
                  <a:spcPts val="13"/>
                </a:spcBef>
              </a:pPr>
              <a:t>‹#›</a:t>
            </a:fld>
            <a:endParaRPr lang="ru-RU" spc="13" dirty="0"/>
          </a:p>
        </p:txBody>
      </p:sp>
    </p:spTree>
    <p:extLst>
      <p:ext uri="{BB962C8B-B14F-4D97-AF65-F5344CB8AC3E}">
        <p14:creationId xmlns:p14="http://schemas.microsoft.com/office/powerpoint/2010/main" val="1613510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89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112" b="0" i="0">
                <a:solidFill>
                  <a:srgbClr val="323232"/>
                </a:solidFill>
                <a:latin typeface="Calibri"/>
                <a:cs typeface="Calibri"/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/>
              <a:pPr marL="32579">
                <a:spcBef>
                  <a:spcPts val="13"/>
                </a:spcBef>
              </a:pPr>
              <a:t>‹#›</a:t>
            </a:fld>
            <a:endParaRPr lang="ru-RU" spc="13" dirty="0"/>
          </a:p>
        </p:txBody>
      </p:sp>
    </p:spTree>
    <p:extLst>
      <p:ext uri="{BB962C8B-B14F-4D97-AF65-F5344CB8AC3E}">
        <p14:creationId xmlns:p14="http://schemas.microsoft.com/office/powerpoint/2010/main" val="40652963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08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1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1784" y="44065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1784" y="2906316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A064C5-A1E7-4B37-8A21-B541DC2FA7A2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0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13200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73600" y="1604963"/>
            <a:ext cx="4013200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A4C73ED-1747-43D2-AD25-A6DF22A02EB8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75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4716"/>
            <a:ext cx="4040717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5272"/>
            <a:ext cx="4040717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6085" y="1534716"/>
            <a:ext cx="4040716" cy="6405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6085" y="2175272"/>
            <a:ext cx="4040716" cy="39504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250F46E-F987-4AD6-B7FE-1C272F340016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55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A5E3044-B3EA-4DA3-9F98-9587152029EF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1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B39353F-C770-4ED1-99FE-63FA3100853A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53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2654"/>
            <a:ext cx="30077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2653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4703"/>
            <a:ext cx="30077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208AD52-8BBC-431A-9AD1-F078FBECB75D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6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17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17" y="61317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17" y="5367337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757EA23-1A97-4461-B37C-DC63E704CC28}" type="datetime1">
              <a:rPr lang="ru-RU" smtClean="0"/>
              <a:pPr lvl="0"/>
              <a:t>10.05.2023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E2D10F-805A-49A2-AD6D-E21F6D9AD2C4}" type="slidenum">
              <a:rPr/>
              <a:pPr lvl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8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1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2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3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4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5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85919" y="2130300"/>
            <a:ext cx="7772160" cy="14698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440" y="6356340"/>
            <a:ext cx="2133120" cy="36477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5757EA23-1A97-4461-B37C-DC63E704CC28}" type="datetime1">
              <a:rPr lang="ru-RU"/>
              <a:pPr lvl="0"/>
              <a:t>10.05.2023</a:t>
            </a:fld>
            <a:endParaRPr lang="ru-RU"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124320" y="6356340"/>
            <a:ext cx="2895360" cy="36477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6553440" y="6356340"/>
            <a:ext cx="2133120" cy="36477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4F35ECD-68DF-428F-97D2-85F9C1818638}" type="slidenum">
              <a:rPr/>
              <a:pPr lvl="0"/>
              <a:t>‹#›</a:t>
            </a:fld>
            <a:endParaRPr lang="ru-RU"/>
          </a:p>
        </p:txBody>
      </p:sp>
      <p:sp>
        <p:nvSpPr>
          <p:cNvPr id="6" name="Текст 5"/>
          <p:cNvSpPr txBox="1">
            <a:spLocks noGrp="1"/>
          </p:cNvSpPr>
          <p:nvPr>
            <p:ph type="body" idx="1"/>
          </p:nvPr>
        </p:nvSpPr>
        <p:spPr>
          <a:xfrm>
            <a:off x="456960" y="1604611"/>
            <a:ext cx="8229120" cy="452600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ctr" rtl="0" hangingPunct="1">
        <a:spcBef>
          <a:spcPts val="0"/>
        </a:spcBef>
        <a:spcAft>
          <a:spcPts val="0"/>
        </a:spcAft>
        <a:buNone/>
        <a:tabLst/>
        <a:defRPr lang="ru-RU" sz="44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titleStyle>
    <p:bodyStyle>
      <a:lvl1pPr algn="l" rtl="0" hangingPunct="1">
        <a:spcBef>
          <a:spcPts val="0"/>
        </a:spcBef>
        <a:spcAft>
          <a:spcPts val="1417"/>
        </a:spcAft>
        <a:tabLst/>
        <a:defRPr lang="ru-RU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Mangal" pitchFamily="2"/>
        </a:defRPr>
      </a:lvl1pPr>
    </p:bodyStyle>
    <p:otherStyle/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3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4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4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3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22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05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3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39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1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02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46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35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2579">
              <a:spcBef>
                <a:spcPts val="13"/>
              </a:spcBef>
            </a:pPr>
            <a:fld id="{81D60167-4931-47E6-BA6A-407CBD079E47}" type="slidenum">
              <a:rPr lang="ru-RU" spc="13" smtClean="0">
                <a:solidFill>
                  <a:prstClr val="black">
                    <a:tint val="75000"/>
                  </a:prstClr>
                </a:solidFill>
              </a:rPr>
              <a:pPr marL="32579">
                <a:spcBef>
                  <a:spcPts val="13"/>
                </a:spcBef>
              </a:pPr>
              <a:t>‹#›</a:t>
            </a:fld>
            <a:endParaRPr lang="ru-RU" spc="13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2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68580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9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3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7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1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5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78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2" indent="-171452" algn="l" defTabSz="68580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4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7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1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5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9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3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26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0" algn="l" defTabSz="68580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6.png"/><Relationship Id="rId5" Type="http://schemas.openxmlformats.org/officeDocument/2006/relationships/image" Target="../media/image14.jpeg"/><Relationship Id="rId10" Type="http://schemas.openxmlformats.org/officeDocument/2006/relationships/image" Target="../media/image5.png"/><Relationship Id="rId4" Type="http://schemas.openxmlformats.org/officeDocument/2006/relationships/image" Target="../media/image13.jpeg"/><Relationship Id="rId9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6.png"/><Relationship Id="rId9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6.png"/><Relationship Id="rId3" Type="http://schemas.openxmlformats.org/officeDocument/2006/relationships/image" Target="../media/image12.jpeg"/><Relationship Id="rId7" Type="http://schemas.openxmlformats.org/officeDocument/2006/relationships/image" Target="../media/image28.jpe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4.jpeg"/><Relationship Id="rId10" Type="http://schemas.openxmlformats.org/officeDocument/2006/relationships/image" Target="../media/image3.png"/><Relationship Id="rId4" Type="http://schemas.openxmlformats.org/officeDocument/2006/relationships/image" Target="../media/image13.jpeg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9.jpeg"/><Relationship Id="rId9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3.png"/><Relationship Id="rId9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5.png"/><Relationship Id="rId9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0.png"/><Relationship Id="rId9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1.png"/><Relationship Id="rId9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3.png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6.png"/><Relationship Id="rId10" Type="http://schemas.openxmlformats.org/officeDocument/2006/relationships/image" Target="../media/image48.jp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5956" y="1750040"/>
            <a:ext cx="8958820" cy="2361392"/>
          </a:xfrm>
        </p:spPr>
        <p:txBody>
          <a:bodyPr/>
          <a:lstStyle/>
          <a:p>
            <a:pPr marL="361950" lvl="0" indent="627063" algn="r">
              <a:buNone/>
            </a:pPr>
            <a:r>
              <a:rPr lang="ru-RU" sz="2600" b="1" dirty="0">
                <a:solidFill>
                  <a:srgbClr val="C00000"/>
                </a:solidFill>
                <a:latin typeface="+mj-lt"/>
                <a:cs typeface="Times New Roman" pitchFamily="18"/>
              </a:rPr>
              <a:t/>
            </a:r>
            <a:br>
              <a:rPr lang="ru-RU" sz="2600" b="1" dirty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r>
              <a:rPr lang="ru-RU" sz="3600" b="1" dirty="0">
                <a:solidFill>
                  <a:srgbClr val="C00000"/>
                </a:solidFill>
                <a:latin typeface="+mj-lt"/>
                <a:cs typeface="Times New Roman" pitchFamily="18"/>
              </a:rPr>
              <a:t>Как вовлечь и удержать молодежь? </a:t>
            </a:r>
            <a:r>
              <a:rPr lang="ru-RU" sz="36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r>
              <a:rPr lang="ru-RU" sz="2800" b="1" dirty="0" smtClean="0">
                <a:solidFill>
                  <a:schemeClr val="tx1"/>
                </a:solidFill>
                <a:latin typeface="+mj-lt"/>
                <a:cs typeface="Times New Roman" pitchFamily="18"/>
              </a:rPr>
              <a:t>От </a:t>
            </a:r>
            <a:r>
              <a:rPr lang="ru-RU" sz="2800" b="1" dirty="0">
                <a:solidFill>
                  <a:schemeClr val="tx1"/>
                </a:solidFill>
                <a:latin typeface="+mj-lt"/>
                <a:cs typeface="Times New Roman" pitchFamily="18"/>
              </a:rPr>
              <a:t>теории к практике поколений. </a:t>
            </a:r>
            <a:r>
              <a:rPr lang="ru-RU" sz="2800" b="1" dirty="0" smtClean="0">
                <a:solidFill>
                  <a:schemeClr val="tx1"/>
                </a:solidFill>
                <a:latin typeface="+mj-lt"/>
                <a:cs typeface="Times New Roman" pitchFamily="18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+mj-lt"/>
                <a:cs typeface="Times New Roman" pitchFamily="18"/>
              </a:rPr>
            </a:br>
            <a:r>
              <a:rPr lang="ru-RU" sz="2800" b="1" dirty="0" smtClean="0">
                <a:solidFill>
                  <a:schemeClr val="tx1"/>
                </a:solidFill>
                <a:latin typeface="+mj-lt"/>
                <a:cs typeface="Times New Roman" pitchFamily="18"/>
              </a:rPr>
              <a:t>Нематериальная </a:t>
            </a:r>
            <a:r>
              <a:rPr lang="ru-RU" sz="2800" b="1" dirty="0">
                <a:solidFill>
                  <a:schemeClr val="tx1"/>
                </a:solidFill>
                <a:latin typeface="+mj-lt"/>
                <a:cs typeface="Times New Roman" pitchFamily="18"/>
              </a:rPr>
              <a:t>мотивация</a:t>
            </a:r>
            <a:endParaRPr lang="ru-RU" sz="2800" b="1" dirty="0">
              <a:solidFill>
                <a:schemeClr val="tx1"/>
              </a:solidFill>
              <a:latin typeface="Comic Sans MS" panose="030F0702030302020204" pitchFamily="66" charset="0"/>
              <a:cs typeface="Times New Roman" pitchFamily="18"/>
            </a:endParaRPr>
          </a:p>
        </p:txBody>
      </p:sp>
      <p:sp>
        <p:nvSpPr>
          <p:cNvPr id="5" name="Заголовок 1"/>
          <p:cNvSpPr/>
          <p:nvPr/>
        </p:nvSpPr>
        <p:spPr>
          <a:xfrm>
            <a:off x="4572000" y="5721324"/>
            <a:ext cx="4644008" cy="648072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1" i="1" spc="-5" dirty="0">
                <a:cs typeface="Arial"/>
              </a:rPr>
              <a:t>г. Иваново, </a:t>
            </a:r>
            <a:r>
              <a:rPr lang="ru-RU" sz="2000" b="1" i="1" spc="-5" dirty="0" smtClean="0">
                <a:cs typeface="Arial"/>
              </a:rPr>
              <a:t>12 мая </a:t>
            </a:r>
            <a:r>
              <a:rPr lang="ru-RU" sz="2000" b="1" i="1" spc="-5" dirty="0">
                <a:cs typeface="Arial"/>
              </a:rPr>
              <a:t>2023 г</a:t>
            </a:r>
            <a:endParaRPr lang="ru-RU" sz="2000" b="1" i="0" u="none" strike="noStrike" kern="1200" cap="none" spc="0" baseline="0" dirty="0">
              <a:solidFill>
                <a:schemeClr val="tx2">
                  <a:lumMod val="75000"/>
                </a:schemeClr>
              </a:solidFill>
              <a:uFillTx/>
              <a:latin typeface="Comic Sans MS" panose="030F0702030302020204" pitchFamily="66" charset="0"/>
              <a:ea typeface="Microsoft YaHei" pitchFamily="2"/>
              <a:cs typeface="Times New Roman" pitchFamily="18"/>
            </a:endParaRPr>
          </a:p>
        </p:txBody>
      </p:sp>
      <p:pic>
        <p:nvPicPr>
          <p:cNvPr id="6" name="Picture 2" descr="http://telegraf.com.ua/files/2016/08/podborka-prikolnyx-kartinok-38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4" y="3215112"/>
            <a:ext cx="4013996" cy="30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2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4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92776" y="441423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</a:rPr>
              <a:t>Готовые кадровые решения</a:t>
            </a:r>
            <a:br>
              <a:rPr lang="ru-RU" sz="2400" b="1" i="1" dirty="0">
                <a:solidFill>
                  <a:srgbClr val="C00000"/>
                </a:solidFill>
              </a:rPr>
            </a:br>
            <a:r>
              <a:rPr lang="ru-RU" sz="2400" b="1" i="1" dirty="0">
                <a:solidFill>
                  <a:srgbClr val="C00000"/>
                </a:solidFill>
              </a:rPr>
              <a:t>совместно с Центром «Мой бизнес» , </a:t>
            </a:r>
            <a:r>
              <a:rPr lang="ru-RU" sz="2400" b="1" i="1" dirty="0" smtClean="0">
                <a:solidFill>
                  <a:srgbClr val="C00000"/>
                </a:solidFill>
              </a:rPr>
              <a:t>Иваново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128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ПОЧЕМУ ЛЮДИ ЧЕГО-ТО НЕ ДЕЛАЮТ?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70080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Надо его </a:t>
            </a:r>
            <a:r>
              <a:rPr lang="ru-RU" sz="4000" dirty="0" err="1" smtClean="0"/>
              <a:t>замотивировать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990" y="2536457"/>
            <a:ext cx="5067880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528" y="2636912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ечеткая </a:t>
            </a:r>
            <a:r>
              <a:rPr lang="ru-RU" sz="2800" dirty="0" smtClean="0"/>
              <a:t>задача</a:t>
            </a: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 умеют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 </a:t>
            </a:r>
            <a:r>
              <a:rPr lang="ru-RU" sz="2800" dirty="0" smtClean="0"/>
              <a:t>имеют ресурсов </a:t>
            </a:r>
            <a:endParaRPr lang="ru-RU" sz="2800" dirty="0" smtClean="0"/>
          </a:p>
        </p:txBody>
      </p:sp>
      <p:sp>
        <p:nvSpPr>
          <p:cNvPr id="10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01198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ПОЧЕМУ ЛЮДИ ЧЕГО-ТО НЕ ДЕЛАЮТ?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70080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Надо его </a:t>
            </a:r>
            <a:r>
              <a:rPr lang="ru-RU" sz="4000" dirty="0" err="1" smtClean="0"/>
              <a:t>замотивировать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990" y="2536457"/>
            <a:ext cx="5067880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528" y="2636912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ечеткая </a:t>
            </a:r>
            <a:r>
              <a:rPr lang="ru-RU" sz="2800" dirty="0" smtClean="0"/>
              <a:t>задача</a:t>
            </a: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 умеют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 </a:t>
            </a:r>
            <a:r>
              <a:rPr lang="ru-RU" sz="2800" dirty="0" smtClean="0"/>
              <a:t>имеют ресурсов </a:t>
            </a: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 хотят </a:t>
            </a:r>
            <a:endParaRPr lang="ru-RU" sz="2800" dirty="0"/>
          </a:p>
        </p:txBody>
      </p:sp>
      <p:sp>
        <p:nvSpPr>
          <p:cNvPr id="10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7223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ПОЧЕМУ ЛЮДИ ЧЕГО-ТО НЕ ДЕЛАЮТ?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70080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Надо его </a:t>
            </a:r>
            <a:r>
              <a:rPr lang="ru-RU" sz="4000" dirty="0" err="1" smtClean="0"/>
              <a:t>замотивировать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990" y="2536457"/>
            <a:ext cx="5067880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528" y="2636912"/>
            <a:ext cx="38884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ечеткая </a:t>
            </a:r>
            <a:r>
              <a:rPr lang="ru-RU" sz="2800" dirty="0" smtClean="0"/>
              <a:t>задача</a:t>
            </a: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 умеют</a:t>
            </a:r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 </a:t>
            </a:r>
            <a:r>
              <a:rPr lang="ru-RU" sz="2800" dirty="0" smtClean="0"/>
              <a:t>имеют ресурсов </a:t>
            </a: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 хотят </a:t>
            </a:r>
            <a:endParaRPr lang="ru-RU" sz="2800" dirty="0"/>
          </a:p>
        </p:txBody>
      </p:sp>
      <p:sp>
        <p:nvSpPr>
          <p:cNvPr id="10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  <p:pic>
        <p:nvPicPr>
          <p:cNvPr id="19" name="Picture 2" descr="D:\РАБОТА\Вебинары\Топ 5 мой бизнес\галочка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752" y="3861048"/>
            <a:ext cx="504056" cy="504056"/>
          </a:xfrm>
          <a:prstGeom prst="rect">
            <a:avLst/>
          </a:prstGeom>
          <a:noFill/>
        </p:spPr>
      </p:pic>
      <p:pic>
        <p:nvPicPr>
          <p:cNvPr id="20" name="Picture 2" descr="D:\РАБОТА\Вебинары\Топ 5 мой бизнес\галочка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6436" y="1778898"/>
            <a:ext cx="504056" cy="5040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02249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2124744" y="1822451"/>
            <a:ext cx="77755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altLang="ru-RU" kern="0" dirty="0" smtClean="0">
              <a:solidFill>
                <a:schemeClr val="hlink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150" y="1621979"/>
            <a:ext cx="8775700" cy="2584797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C00000"/>
                </a:solidFill>
              </a:rPr>
              <a:t>Мотивация</a:t>
            </a:r>
            <a:r>
              <a:rPr lang="ru-RU" altLang="ru-RU" dirty="0" smtClean="0">
                <a:solidFill>
                  <a:srgbClr val="C00000"/>
                </a:solidFill>
              </a:rPr>
              <a:t>-????</a:t>
            </a:r>
          </a:p>
          <a:p>
            <a:pPr eaLnBrk="1" hangingPunct="1"/>
            <a:endParaRPr lang="ru-RU" altLang="ru-RU" sz="2800" dirty="0" smtClean="0"/>
          </a:p>
        </p:txBody>
      </p:sp>
      <p:sp>
        <p:nvSpPr>
          <p:cNvPr id="8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3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5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166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2124744" y="1822451"/>
            <a:ext cx="77755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altLang="ru-RU" kern="0" dirty="0" smtClean="0">
              <a:solidFill>
                <a:schemeClr val="hlink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150" y="1621979"/>
            <a:ext cx="8775700" cy="2584797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C00000"/>
                </a:solidFill>
              </a:rPr>
              <a:t>Мотивация</a:t>
            </a:r>
            <a:r>
              <a:rPr lang="ru-RU" altLang="ru-RU" dirty="0" smtClean="0"/>
              <a:t>- побуждение себя или других к действию для достижения личных целей или целей команды </a:t>
            </a:r>
          </a:p>
          <a:p>
            <a:pPr eaLnBrk="1" hangingPunct="1"/>
            <a:endParaRPr lang="ru-RU" altLang="ru-RU" sz="2800" dirty="0" smtClean="0"/>
          </a:p>
        </p:txBody>
      </p:sp>
      <p:sp>
        <p:nvSpPr>
          <p:cNvPr id="8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3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5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23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2124744" y="1822451"/>
            <a:ext cx="77755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altLang="ru-RU" kern="0" dirty="0" smtClean="0">
              <a:solidFill>
                <a:schemeClr val="hlink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150" y="1621979"/>
            <a:ext cx="8775700" cy="2584797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C00000"/>
                </a:solidFill>
              </a:rPr>
              <a:t>Мотивация</a:t>
            </a:r>
            <a:r>
              <a:rPr lang="ru-RU" altLang="ru-RU" dirty="0" smtClean="0"/>
              <a:t>- побуждение себя или других к действию для достижения личных целей или целей команды </a:t>
            </a:r>
          </a:p>
          <a:p>
            <a:pPr eaLnBrk="1" hangingPunct="1"/>
            <a:r>
              <a:rPr lang="ru-RU" altLang="ru-RU" b="1" dirty="0" smtClean="0">
                <a:solidFill>
                  <a:srgbClr val="C00000"/>
                </a:solidFill>
              </a:rPr>
              <a:t>Мотивация</a:t>
            </a:r>
            <a:r>
              <a:rPr lang="ru-RU" altLang="ru-RU" dirty="0" smtClean="0"/>
              <a:t>- сделать так, чтобы хотелось работать и быть довольным результатом</a:t>
            </a:r>
          </a:p>
          <a:p>
            <a:pPr eaLnBrk="1" hangingPunct="1"/>
            <a:endParaRPr lang="ru-RU" altLang="ru-RU" sz="2800" dirty="0" smtClean="0"/>
          </a:p>
        </p:txBody>
      </p:sp>
      <p:sp>
        <p:nvSpPr>
          <p:cNvPr id="8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3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5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632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2124744" y="1822451"/>
            <a:ext cx="77755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altLang="ru-RU" kern="0" dirty="0" smtClean="0">
              <a:solidFill>
                <a:schemeClr val="hlink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150" y="1621979"/>
            <a:ext cx="8775700" cy="2584797"/>
          </a:xfrm>
        </p:spPr>
        <p:txBody>
          <a:bodyPr/>
          <a:lstStyle/>
          <a:p>
            <a:pPr eaLnBrk="1" hangingPunct="1"/>
            <a:r>
              <a:rPr lang="ru-RU" altLang="ru-RU" b="1" dirty="0" smtClean="0">
                <a:solidFill>
                  <a:srgbClr val="C00000"/>
                </a:solidFill>
              </a:rPr>
              <a:t>Мотивация</a:t>
            </a:r>
            <a:r>
              <a:rPr lang="ru-RU" altLang="ru-RU" dirty="0" smtClean="0"/>
              <a:t>- побуждение себя или других к действию для достижения личных целей или целей команды </a:t>
            </a:r>
          </a:p>
          <a:p>
            <a:pPr eaLnBrk="1" hangingPunct="1"/>
            <a:r>
              <a:rPr lang="ru-RU" altLang="ru-RU" b="1" dirty="0" smtClean="0">
                <a:solidFill>
                  <a:srgbClr val="C00000"/>
                </a:solidFill>
              </a:rPr>
              <a:t>Мотивация</a:t>
            </a:r>
            <a:r>
              <a:rPr lang="ru-RU" altLang="ru-RU" dirty="0" smtClean="0"/>
              <a:t>- сделать так, чтобы хотелось работать и быть довольным результатом</a:t>
            </a:r>
          </a:p>
          <a:p>
            <a:pPr eaLnBrk="1" hangingPunct="1"/>
            <a:endParaRPr lang="ru-RU" altLang="ru-RU" sz="2800" dirty="0" smtClean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65104"/>
            <a:ext cx="8575953" cy="135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3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5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010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0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2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  <p:pic>
        <p:nvPicPr>
          <p:cNvPr id="2" name="Курьер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7483" y="1340768"/>
            <a:ext cx="765921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5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>Теория поколений</a:t>
            </a:r>
            <a:endParaRPr lang="ru-RU" sz="3200" b="1" dirty="0">
              <a:solidFill>
                <a:srgbClr val="C00000"/>
              </a:solidFill>
              <a:latin typeface="+mj-lt"/>
              <a:cs typeface="Times New Roman" pitchFamily="18"/>
            </a:endParaRPr>
          </a:p>
        </p:txBody>
      </p:sp>
      <p:pic>
        <p:nvPicPr>
          <p:cNvPr id="9" name="Содержимое 10" descr="williamstrau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972616" y="2405335"/>
            <a:ext cx="4064001" cy="1136650"/>
          </a:xfrm>
          <a:prstGeom prst="rect">
            <a:avLst/>
          </a:prstGeom>
        </p:spPr>
      </p:pic>
      <p:pic>
        <p:nvPicPr>
          <p:cNvPr id="10" name="Изображение 11" descr="neil-how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80501"/>
            <a:ext cx="1011109" cy="11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14" name="Picture 2" descr="Флаг СШ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451447"/>
            <a:ext cx="1011988" cy="5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2087883"/>
            <a:ext cx="7272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800" dirty="0" smtClean="0">
                <a:cs typeface="Arial" panose="020B0604020202020204" pitchFamily="34" charset="0"/>
              </a:rPr>
              <a:t>Сформулирована в США в </a:t>
            </a:r>
            <a:r>
              <a:rPr lang="ru-RU" altLang="ru-RU" sz="2800" dirty="0">
                <a:cs typeface="Arial" panose="020B0604020202020204" pitchFamily="34" charset="0"/>
              </a:rPr>
              <a:t>1991 г.</a:t>
            </a:r>
          </a:p>
          <a:p>
            <a:pPr>
              <a:lnSpc>
                <a:spcPct val="80000"/>
              </a:lnSpc>
            </a:pPr>
            <a:endParaRPr lang="ru-RU" altLang="ru-RU" sz="2800" dirty="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800" dirty="0">
                <a:cs typeface="Arial" panose="020B0604020202020204" pitchFamily="34" charset="0"/>
              </a:rPr>
              <a:t>Авторы – </a:t>
            </a:r>
            <a:r>
              <a:rPr lang="ru-RU" altLang="ru-RU" sz="2800" dirty="0" smtClean="0">
                <a:cs typeface="Arial" panose="020B0604020202020204" pitchFamily="34" charset="0"/>
              </a:rPr>
              <a:t>драматург Уильям </a:t>
            </a:r>
            <a:r>
              <a:rPr lang="ru-RU" altLang="ru-RU" sz="2800" dirty="0">
                <a:cs typeface="Arial" panose="020B0604020202020204" pitchFamily="34" charset="0"/>
              </a:rPr>
              <a:t>Штраус(</a:t>
            </a:r>
            <a:r>
              <a:rPr lang="en-US" altLang="ru-RU" sz="2800" dirty="0">
                <a:cs typeface="Arial" panose="020B0604020202020204" pitchFamily="34" charset="0"/>
              </a:rPr>
              <a:t>William Strauss</a:t>
            </a:r>
            <a:r>
              <a:rPr lang="ru-RU" altLang="ru-RU" sz="2800" dirty="0">
                <a:cs typeface="Arial" panose="020B0604020202020204" pitchFamily="34" charset="0"/>
              </a:rPr>
              <a:t>)</a:t>
            </a:r>
            <a:r>
              <a:rPr lang="en-US" altLang="ru-RU" sz="2800" dirty="0">
                <a:cs typeface="Arial" panose="020B0604020202020204" pitchFamily="34" charset="0"/>
              </a:rPr>
              <a:t> </a:t>
            </a:r>
            <a:r>
              <a:rPr lang="ru-RU" altLang="ru-RU" sz="2800" dirty="0">
                <a:cs typeface="Arial" panose="020B0604020202020204" pitchFamily="34" charset="0"/>
              </a:rPr>
              <a:t> и </a:t>
            </a:r>
            <a:r>
              <a:rPr lang="ru-RU" altLang="ru-RU" sz="2800" dirty="0" smtClean="0">
                <a:cs typeface="Arial" panose="020B0604020202020204" pitchFamily="34" charset="0"/>
              </a:rPr>
              <a:t>экономист </a:t>
            </a:r>
            <a:r>
              <a:rPr lang="ru-RU" altLang="ru-RU" sz="2800" dirty="0" err="1" smtClean="0">
                <a:cs typeface="Arial" panose="020B0604020202020204" pitchFamily="34" charset="0"/>
              </a:rPr>
              <a:t>Нэйл</a:t>
            </a:r>
            <a:r>
              <a:rPr lang="ru-RU" altLang="ru-RU" sz="2800" dirty="0" smtClean="0">
                <a:cs typeface="Arial" panose="020B0604020202020204" pitchFamily="34" charset="0"/>
              </a:rPr>
              <a:t> </a:t>
            </a:r>
            <a:r>
              <a:rPr lang="ru-RU" altLang="ru-RU" sz="2800" dirty="0" err="1" smtClean="0">
                <a:cs typeface="Arial" panose="020B0604020202020204" pitchFamily="34" charset="0"/>
              </a:rPr>
              <a:t>Хоув</a:t>
            </a:r>
            <a:r>
              <a:rPr lang="ru-RU" altLang="ru-RU" sz="2800" dirty="0" smtClean="0">
                <a:cs typeface="Arial" panose="020B0604020202020204" pitchFamily="34" charset="0"/>
              </a:rPr>
              <a:t>(</a:t>
            </a:r>
            <a:r>
              <a:rPr lang="en-US" altLang="ru-RU" sz="2800" dirty="0">
                <a:cs typeface="Arial" panose="020B0604020202020204" pitchFamily="34" charset="0"/>
              </a:rPr>
              <a:t>Neil Howe</a:t>
            </a:r>
            <a:r>
              <a:rPr lang="ru-RU" altLang="ru-RU" sz="2800" dirty="0">
                <a:cs typeface="Arial" panose="020B0604020202020204" pitchFamily="34" charset="0"/>
              </a:rPr>
              <a:t>) </a:t>
            </a:r>
            <a:endParaRPr lang="ru-RU" altLang="ru-RU" sz="2800" dirty="0" smtClean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altLang="ru-RU" sz="28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800" dirty="0" smtClean="0">
                <a:cs typeface="Arial" panose="020B0604020202020204" pitchFamily="34" charset="0"/>
              </a:rPr>
              <a:t>Источники – «Поколения</a:t>
            </a:r>
            <a:r>
              <a:rPr lang="ru-RU" altLang="ru-RU" sz="2800" dirty="0">
                <a:cs typeface="Arial" panose="020B0604020202020204" pitchFamily="34" charset="0"/>
              </a:rPr>
              <a:t>: История Будущего Америки» (</a:t>
            </a:r>
            <a:r>
              <a:rPr lang="ru-RU" altLang="ru-RU" sz="2800" dirty="0" err="1">
                <a:cs typeface="Arial" panose="020B0604020202020204" pitchFamily="34" charset="0"/>
              </a:rPr>
              <a:t>Generations</a:t>
            </a:r>
            <a:r>
              <a:rPr lang="ru-RU" altLang="ru-RU" sz="2800" dirty="0">
                <a:cs typeface="Arial" panose="020B0604020202020204" pitchFamily="34" charset="0"/>
              </a:rPr>
              <a:t>: </a:t>
            </a:r>
            <a:r>
              <a:rPr lang="ru-RU" altLang="ru-RU" sz="2800" dirty="0" err="1">
                <a:cs typeface="Arial" panose="020B0604020202020204" pitchFamily="34" charset="0"/>
              </a:rPr>
              <a:t>The</a:t>
            </a:r>
            <a:r>
              <a:rPr lang="ru-RU" altLang="ru-RU" sz="2800" dirty="0">
                <a:cs typeface="Arial" panose="020B0604020202020204" pitchFamily="34" charset="0"/>
              </a:rPr>
              <a:t> </a:t>
            </a:r>
            <a:r>
              <a:rPr lang="ru-RU" altLang="ru-RU" sz="2800" dirty="0" err="1">
                <a:cs typeface="Arial" panose="020B0604020202020204" pitchFamily="34" charset="0"/>
              </a:rPr>
              <a:t>History</a:t>
            </a:r>
            <a:r>
              <a:rPr lang="ru-RU" altLang="ru-RU" sz="2800" dirty="0">
                <a:cs typeface="Arial" panose="020B0604020202020204" pitchFamily="34" charset="0"/>
              </a:rPr>
              <a:t> </a:t>
            </a:r>
            <a:r>
              <a:rPr lang="ru-RU" altLang="ru-RU" sz="2800" dirty="0" err="1">
                <a:cs typeface="Arial" panose="020B0604020202020204" pitchFamily="34" charset="0"/>
              </a:rPr>
              <a:t>of</a:t>
            </a:r>
            <a:r>
              <a:rPr lang="ru-RU" altLang="ru-RU" sz="2800" dirty="0">
                <a:cs typeface="Arial" panose="020B0604020202020204" pitchFamily="34" charset="0"/>
              </a:rPr>
              <a:t> </a:t>
            </a:r>
            <a:r>
              <a:rPr lang="ru-RU" altLang="ru-RU" sz="2800" dirty="0" err="1">
                <a:cs typeface="Arial" panose="020B0604020202020204" pitchFamily="34" charset="0"/>
              </a:rPr>
              <a:t>America’s</a:t>
            </a:r>
            <a:r>
              <a:rPr lang="ru-RU" altLang="ru-RU" sz="2800" dirty="0">
                <a:cs typeface="Arial" panose="020B0604020202020204" pitchFamily="34" charset="0"/>
              </a:rPr>
              <a:t> </a:t>
            </a:r>
            <a:r>
              <a:rPr lang="ru-RU" altLang="ru-RU" sz="2800" dirty="0" err="1" smtClean="0">
                <a:cs typeface="Arial" panose="020B0604020202020204" pitchFamily="34" charset="0"/>
              </a:rPr>
              <a:t>Future</a:t>
            </a:r>
            <a:r>
              <a:rPr lang="ru-RU" altLang="ru-RU" sz="2800" dirty="0" smtClean="0">
                <a:cs typeface="Arial" panose="020B0604020202020204" pitchFamily="34" charset="0"/>
              </a:rPr>
              <a:t>, 1991;</a:t>
            </a:r>
          </a:p>
          <a:p>
            <a:pPr>
              <a:lnSpc>
                <a:spcPct val="80000"/>
              </a:lnSpc>
            </a:pPr>
            <a:r>
              <a:rPr lang="ru-RU" sz="2800" dirty="0"/>
              <a:t>«Четвёртое превращение» (</a:t>
            </a:r>
            <a:r>
              <a:rPr lang="ru-RU" sz="2800" i="1" dirty="0"/>
              <a:t>«</a:t>
            </a:r>
            <a:r>
              <a:rPr lang="ru-RU" sz="2800" i="1" dirty="0" err="1"/>
              <a:t>The</a:t>
            </a:r>
            <a:r>
              <a:rPr lang="ru-RU" sz="2800" i="1" dirty="0"/>
              <a:t> </a:t>
            </a:r>
            <a:r>
              <a:rPr lang="ru-RU" sz="2800" i="1" dirty="0" err="1"/>
              <a:t>Fourth</a:t>
            </a:r>
            <a:r>
              <a:rPr lang="ru-RU" sz="2800" i="1" dirty="0"/>
              <a:t> </a:t>
            </a:r>
            <a:r>
              <a:rPr lang="ru-RU" sz="2800" i="1" dirty="0" err="1"/>
              <a:t>Turning</a:t>
            </a:r>
            <a:r>
              <a:rPr lang="ru-RU" sz="2800" i="1" dirty="0" smtClean="0"/>
              <a:t>»</a:t>
            </a:r>
            <a:r>
              <a:rPr lang="ru-RU" sz="2800" dirty="0" smtClean="0"/>
              <a:t>), 1997</a:t>
            </a:r>
            <a:endParaRPr lang="ru-RU" altLang="ru-RU" sz="2800" dirty="0"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7275" y="3555270"/>
            <a:ext cx="174842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William Strauss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5005" y="5292769"/>
            <a:ext cx="194421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ru-RU" sz="1600" b="1" dirty="0">
                <a:solidFill>
                  <a:srgbClr val="002060"/>
                </a:solidFill>
                <a:cs typeface="Arial" panose="020B0604020202020204" pitchFamily="34" charset="0"/>
              </a:rPr>
              <a:t>Neil </a:t>
            </a:r>
            <a:r>
              <a:rPr lang="en-US" altLang="ru-RU" sz="1600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Howe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20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2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000" b="1" dirty="0">
                <a:solidFill>
                  <a:srgbClr val="C00000"/>
                </a:solidFill>
                <a:latin typeface="+mj-lt"/>
                <a:cs typeface="Times New Roman" pitchFamily="18"/>
              </a:rPr>
              <a:t>К</a:t>
            </a:r>
            <a: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>акие науки </a:t>
            </a:r>
            <a: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>легли в основу Теории поколений?</a:t>
            </a:r>
            <a:endParaRPr lang="ru-RU" sz="3000" b="1" dirty="0">
              <a:solidFill>
                <a:srgbClr val="C00000"/>
              </a:solidFill>
              <a:latin typeface="+mj-lt"/>
              <a:cs typeface="Times New Roman" pitchFamily="18"/>
            </a:endParaRPr>
          </a:p>
        </p:txBody>
      </p:sp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sp>
        <p:nvSpPr>
          <p:cNvPr id="12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20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2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7677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9525"/>
          <a:ext cx="9144000" cy="6867525"/>
          <a:chOff x="0" y="9525"/>
          <a:chExt cx="9144000" cy="6867525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04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000" b="1" dirty="0">
                <a:solidFill>
                  <a:srgbClr val="C00000"/>
                </a:solidFill>
                <a:latin typeface="+mj-lt"/>
                <a:cs typeface="Times New Roman" pitchFamily="18"/>
              </a:rPr>
              <a:t>К</a:t>
            </a:r>
            <a: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>акие науки </a:t>
            </a:r>
            <a: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>легли в основу теории поколений?</a:t>
            </a:r>
            <a:b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r>
              <a:rPr lang="ru-RU" sz="3000" b="1" dirty="0">
                <a:solidFill>
                  <a:srgbClr val="C00000"/>
                </a:solidFill>
                <a:latin typeface="+mj-lt"/>
                <a:cs typeface="Times New Roman" pitchFamily="18"/>
              </a:rPr>
              <a:t/>
            </a:r>
            <a:br>
              <a:rPr lang="ru-RU" sz="3000" b="1" dirty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>1. История</a:t>
            </a:r>
            <a:b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>2. Политология</a:t>
            </a:r>
            <a:b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>3. Культурология</a:t>
            </a:r>
            <a:b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>4. Экономика</a:t>
            </a:r>
            <a:b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>5. История технологии</a:t>
            </a:r>
            <a:b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  <a:t/>
            </a:r>
            <a:br>
              <a:rPr lang="ru-RU" sz="3000" b="1" dirty="0" smtClean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r>
              <a:rPr lang="ru-RU" sz="3000" b="1" dirty="0">
                <a:solidFill>
                  <a:srgbClr val="C00000"/>
                </a:solidFill>
                <a:latin typeface="+mj-lt"/>
                <a:cs typeface="Times New Roman" pitchFamily="18"/>
              </a:rPr>
              <a:t/>
            </a:r>
            <a:br>
              <a:rPr lang="ru-RU" sz="3000" b="1" dirty="0">
                <a:solidFill>
                  <a:srgbClr val="C00000"/>
                </a:solidFill>
                <a:latin typeface="+mj-lt"/>
                <a:cs typeface="Times New Roman" pitchFamily="18"/>
              </a:rPr>
            </a:br>
            <a:endParaRPr lang="ru-RU" sz="3000" b="1" dirty="0">
              <a:solidFill>
                <a:srgbClr val="C00000"/>
              </a:solidFill>
              <a:latin typeface="+mj-lt"/>
              <a:cs typeface="Times New Roman" pitchFamily="18"/>
            </a:endParaRPr>
          </a:p>
        </p:txBody>
      </p:sp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sp>
        <p:nvSpPr>
          <p:cNvPr id="12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20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2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3346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5225" y="899904"/>
            <a:ext cx="6777951" cy="494516"/>
          </a:xfrm>
          <a:prstGeom prst="rect">
            <a:avLst/>
          </a:prstGeom>
        </p:spPr>
        <p:txBody>
          <a:bodyPr vert="horz" wrap="square" lIns="0" tIns="14118" rIns="0" bIns="0" rtlCol="0">
            <a:spAutoFit/>
          </a:bodyPr>
          <a:lstStyle/>
          <a:p>
            <a:pPr marL="10860">
              <a:spcBef>
                <a:spcPts val="111"/>
              </a:spcBef>
            </a:pPr>
            <a:r>
              <a:rPr sz="3121" b="1" spc="231" dirty="0">
                <a:solidFill>
                  <a:srgbClr val="C00000"/>
                </a:solidFill>
                <a:cs typeface="Calibri"/>
              </a:rPr>
              <a:t>Теория </a:t>
            </a:r>
            <a:r>
              <a:rPr sz="3121" b="1" spc="141" dirty="0" err="1">
                <a:solidFill>
                  <a:srgbClr val="C00000"/>
                </a:solidFill>
                <a:cs typeface="Calibri"/>
              </a:rPr>
              <a:t>поколений</a:t>
            </a:r>
            <a:r>
              <a:rPr sz="3121" b="1" spc="-145" dirty="0">
                <a:solidFill>
                  <a:srgbClr val="C00000"/>
                </a:solidFill>
                <a:cs typeface="Calibri"/>
              </a:rPr>
              <a:t> </a:t>
            </a:r>
            <a:r>
              <a:rPr sz="3121" b="1" spc="257" dirty="0" err="1" smtClean="0">
                <a:solidFill>
                  <a:srgbClr val="C00000"/>
                </a:solidFill>
                <a:cs typeface="Calibri"/>
              </a:rPr>
              <a:t>Штрауса-Хоу</a:t>
            </a:r>
            <a:r>
              <a:rPr lang="ru-RU" sz="3121" b="1" spc="257" dirty="0" err="1" smtClean="0">
                <a:solidFill>
                  <a:srgbClr val="C00000"/>
                </a:solidFill>
                <a:cs typeface="Calibri"/>
              </a:rPr>
              <a:t>ва</a:t>
            </a:r>
            <a:endParaRPr sz="3121" b="1" dirty="0">
              <a:solidFill>
                <a:srgbClr val="C00000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89580" y="1560809"/>
            <a:ext cx="3815068" cy="859112"/>
          </a:xfrm>
          <a:prstGeom prst="rect">
            <a:avLst/>
          </a:prstGeom>
        </p:spPr>
        <p:txBody>
          <a:bodyPr vert="horz" wrap="square" lIns="0" tIns="10317" rIns="0" bIns="0" rtlCol="0">
            <a:spAutoFit/>
          </a:bodyPr>
          <a:lstStyle/>
          <a:p>
            <a:pPr marL="10860">
              <a:spcBef>
                <a:spcPts val="81"/>
              </a:spcBef>
            </a:pPr>
            <a:r>
              <a:rPr sz="5515" spc="141" dirty="0">
                <a:cs typeface="Calibri"/>
              </a:rPr>
              <a:t>1584 </a:t>
            </a:r>
            <a:r>
              <a:rPr sz="5515" spc="761" dirty="0">
                <a:cs typeface="Calibri"/>
              </a:rPr>
              <a:t>−</a:t>
            </a:r>
            <a:r>
              <a:rPr sz="5515" spc="607" dirty="0">
                <a:cs typeface="Calibri"/>
              </a:rPr>
              <a:t> </a:t>
            </a:r>
            <a:r>
              <a:rPr sz="5515" spc="26" dirty="0">
                <a:cs typeface="Calibri"/>
              </a:rPr>
              <a:t>1991</a:t>
            </a:r>
            <a:endParaRPr sz="5515" dirty="0"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2402" y="1394420"/>
            <a:ext cx="2381251" cy="1252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5365" y="5562456"/>
            <a:ext cx="191676" cy="343918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endParaRPr lang="ru-RU" sz="1112" spc="103" dirty="0">
              <a:solidFill>
                <a:srgbClr val="323232"/>
              </a:solidFill>
              <a:cs typeface="Calibri"/>
            </a:endParaRPr>
          </a:p>
          <a:p>
            <a:pPr marL="10860">
              <a:spcBef>
                <a:spcPts val="13"/>
              </a:spcBef>
            </a:pPr>
            <a:endParaRPr sz="1112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496" y="2837583"/>
            <a:ext cx="91085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60" marR="469142">
              <a:lnSpc>
                <a:spcPct val="104400"/>
              </a:lnSpc>
              <a:spcBef>
                <a:spcPts val="3322"/>
              </a:spcBef>
            </a:pPr>
            <a:r>
              <a:rPr lang="ru-RU" sz="2000" spc="137" dirty="0">
                <a:cs typeface="Calibri"/>
              </a:rPr>
              <a:t>Исторические события </a:t>
            </a:r>
            <a:r>
              <a:rPr lang="ru-RU" sz="2000" spc="145" dirty="0">
                <a:cs typeface="Calibri"/>
              </a:rPr>
              <a:t>в </a:t>
            </a:r>
            <a:r>
              <a:rPr lang="ru-RU" sz="2000" spc="120" dirty="0">
                <a:cs typeface="Calibri"/>
              </a:rPr>
              <a:t>Америке </a:t>
            </a:r>
            <a:r>
              <a:rPr lang="ru-RU" sz="2000" spc="124" dirty="0">
                <a:cs typeface="Calibri"/>
              </a:rPr>
              <a:t>имеют </a:t>
            </a:r>
            <a:r>
              <a:rPr lang="ru-RU" sz="2000" spc="141" dirty="0">
                <a:cs typeface="Calibri"/>
              </a:rPr>
              <a:t>повторяющиеся  </a:t>
            </a:r>
            <a:r>
              <a:rPr lang="ru-RU" sz="2000" spc="107" dirty="0">
                <a:cs typeface="Calibri"/>
              </a:rPr>
              <a:t>циклы. </a:t>
            </a:r>
            <a:br>
              <a:rPr lang="ru-RU" sz="2000" spc="107" dirty="0">
                <a:cs typeface="Calibri"/>
              </a:rPr>
            </a:br>
            <a:r>
              <a:rPr lang="ru-RU" sz="2000" spc="120" dirty="0" smtClean="0">
                <a:cs typeface="Calibri"/>
              </a:rPr>
              <a:t>Циклы </a:t>
            </a:r>
            <a:r>
              <a:rPr lang="ru-RU" sz="2000" spc="120" dirty="0">
                <a:cs typeface="Calibri"/>
              </a:rPr>
              <a:t>имеют продолжительность </a:t>
            </a:r>
            <a:r>
              <a:rPr lang="ru-RU" sz="2000" spc="248" dirty="0">
                <a:cs typeface="Calibri"/>
              </a:rPr>
              <a:t>~</a:t>
            </a:r>
            <a:r>
              <a:rPr lang="ru-RU" sz="2000" spc="-158" dirty="0">
                <a:cs typeface="Calibri"/>
              </a:rPr>
              <a:t> </a:t>
            </a:r>
            <a:r>
              <a:rPr lang="ru-RU" sz="2000" spc="120" dirty="0">
                <a:cs typeface="Calibri"/>
              </a:rPr>
              <a:t>80 </a:t>
            </a:r>
            <a:r>
              <a:rPr lang="ru-RU" sz="2000" spc="167" dirty="0">
                <a:cs typeface="Calibri"/>
              </a:rPr>
              <a:t>лет, делятся на фазы (эры) </a:t>
            </a:r>
            <a:r>
              <a:rPr lang="ru-RU" sz="2000" spc="248" dirty="0">
                <a:cs typeface="Calibri"/>
              </a:rPr>
              <a:t>~</a:t>
            </a:r>
            <a:r>
              <a:rPr lang="ru-RU" sz="2000" spc="-158" dirty="0">
                <a:cs typeface="Calibri"/>
              </a:rPr>
              <a:t> </a:t>
            </a:r>
            <a:r>
              <a:rPr lang="ru-RU" sz="2000" spc="120" dirty="0">
                <a:cs typeface="Calibri"/>
              </a:rPr>
              <a:t>20 </a:t>
            </a:r>
            <a:r>
              <a:rPr lang="ru-RU" sz="2000" spc="167" dirty="0">
                <a:cs typeface="Calibri"/>
              </a:rPr>
              <a:t>лет</a:t>
            </a:r>
            <a:r>
              <a:rPr lang="ru-RU" sz="2000" spc="167" dirty="0" smtClean="0">
                <a:cs typeface="Calibri"/>
              </a:rPr>
              <a:t>.</a:t>
            </a:r>
            <a:br>
              <a:rPr lang="ru-RU" sz="2000" spc="167" dirty="0" smtClean="0">
                <a:cs typeface="Calibri"/>
              </a:rPr>
            </a:br>
            <a:r>
              <a:rPr lang="ru-RU" sz="2000" spc="167" dirty="0" smtClean="0">
                <a:cs typeface="Calibri"/>
              </a:rPr>
              <a:t>«</a:t>
            </a:r>
            <a:r>
              <a:rPr lang="ru-RU" sz="2000" spc="167" dirty="0">
                <a:cs typeface="Calibri"/>
              </a:rPr>
              <a:t>Большая» («естественная») жизнь человека </a:t>
            </a:r>
            <a:r>
              <a:rPr lang="ru-RU" sz="2000" spc="248" dirty="0">
                <a:cs typeface="Calibri"/>
              </a:rPr>
              <a:t>~</a:t>
            </a:r>
            <a:r>
              <a:rPr lang="ru-RU" sz="2000" spc="-158" dirty="0">
                <a:cs typeface="Calibri"/>
              </a:rPr>
              <a:t> </a:t>
            </a:r>
            <a:r>
              <a:rPr lang="ru-RU" sz="2000" spc="120" dirty="0">
                <a:cs typeface="Calibri"/>
              </a:rPr>
              <a:t>80 </a:t>
            </a:r>
            <a:r>
              <a:rPr lang="ru-RU" sz="2000" spc="167" dirty="0">
                <a:cs typeface="Calibri"/>
              </a:rPr>
              <a:t>лет, делится на фазы (эры) </a:t>
            </a:r>
            <a:r>
              <a:rPr lang="ru-RU" sz="2000" spc="248" dirty="0">
                <a:cs typeface="Calibri"/>
              </a:rPr>
              <a:t>~</a:t>
            </a:r>
            <a:r>
              <a:rPr lang="ru-RU" sz="2000" spc="-158" dirty="0">
                <a:cs typeface="Calibri"/>
              </a:rPr>
              <a:t> </a:t>
            </a:r>
            <a:r>
              <a:rPr lang="ru-RU" sz="2000" spc="120" dirty="0">
                <a:cs typeface="Calibri"/>
              </a:rPr>
              <a:t>20 </a:t>
            </a:r>
            <a:r>
              <a:rPr lang="ru-RU" sz="2000" spc="167" dirty="0">
                <a:cs typeface="Calibri"/>
              </a:rPr>
              <a:t>лет – детство, молодость, зрелость, </a:t>
            </a:r>
            <a:r>
              <a:rPr lang="ru-RU" sz="2000" spc="167" dirty="0" smtClean="0">
                <a:cs typeface="Calibri"/>
              </a:rPr>
              <a:t>старость.</a:t>
            </a:r>
            <a:br>
              <a:rPr lang="ru-RU" sz="2000" spc="167" dirty="0" smtClean="0">
                <a:cs typeface="Calibri"/>
              </a:rPr>
            </a:br>
            <a:r>
              <a:rPr lang="ru-RU" sz="2000" spc="107" dirty="0" smtClean="0">
                <a:cs typeface="Calibri"/>
              </a:rPr>
              <a:t>Циклы</a:t>
            </a:r>
            <a:r>
              <a:rPr lang="ru-RU" sz="2000" spc="141" dirty="0" smtClean="0">
                <a:cs typeface="Calibri"/>
              </a:rPr>
              <a:t> </a:t>
            </a:r>
            <a:r>
              <a:rPr lang="ru-RU" sz="2000" spc="145" dirty="0">
                <a:cs typeface="Calibri"/>
              </a:rPr>
              <a:t>связаны </a:t>
            </a:r>
            <a:r>
              <a:rPr lang="ru-RU" sz="2000" spc="196" dirty="0">
                <a:cs typeface="Calibri"/>
              </a:rPr>
              <a:t>с </a:t>
            </a:r>
            <a:r>
              <a:rPr lang="ru-RU" sz="2000" spc="128" dirty="0">
                <a:cs typeface="Calibri"/>
              </a:rPr>
              <a:t>повторяющимися</a:t>
            </a:r>
            <a:r>
              <a:rPr lang="ru-RU" sz="2000" spc="-26" dirty="0">
                <a:cs typeface="Calibri"/>
              </a:rPr>
              <a:t> </a:t>
            </a:r>
            <a:r>
              <a:rPr lang="ru-RU" sz="2000" spc="107" dirty="0" err="1">
                <a:cs typeface="Calibri"/>
              </a:rPr>
              <a:t>поколенческими</a:t>
            </a:r>
            <a:r>
              <a:rPr lang="ru-RU" sz="2000" spc="107" dirty="0">
                <a:cs typeface="Calibri"/>
              </a:rPr>
              <a:t>  </a:t>
            </a:r>
            <a:r>
              <a:rPr lang="ru-RU" sz="2000" spc="120" dirty="0">
                <a:cs typeface="Calibri"/>
              </a:rPr>
              <a:t>типажами личностей </a:t>
            </a:r>
            <a:r>
              <a:rPr lang="ru-RU" sz="2000" spc="209" dirty="0">
                <a:cs typeface="Calibri"/>
              </a:rPr>
              <a:t>−</a:t>
            </a:r>
            <a:r>
              <a:rPr lang="ru-RU" sz="2000" spc="97" dirty="0">
                <a:cs typeface="Calibri"/>
              </a:rPr>
              <a:t> А</a:t>
            </a:r>
            <a:r>
              <a:rPr lang="ru-RU" sz="2000" spc="120" dirty="0">
                <a:cs typeface="Calibri"/>
              </a:rPr>
              <a:t>рхетипами. </a:t>
            </a:r>
            <a:r>
              <a:rPr lang="ru-RU" sz="2000" spc="120" dirty="0" smtClean="0">
                <a:cs typeface="Calibri"/>
              </a:rPr>
              <a:t/>
            </a:r>
            <a:br>
              <a:rPr lang="ru-RU" sz="2000" spc="120" dirty="0" smtClean="0">
                <a:cs typeface="Calibri"/>
              </a:rPr>
            </a:br>
            <a:r>
              <a:rPr lang="ru-RU" sz="2000" spc="162" dirty="0" smtClean="0">
                <a:cs typeface="Calibri"/>
              </a:rPr>
              <a:t>Каждый </a:t>
            </a:r>
            <a:r>
              <a:rPr lang="ru-RU" sz="2000" spc="145" dirty="0">
                <a:cs typeface="Calibri"/>
              </a:rPr>
              <a:t>Архетип </a:t>
            </a:r>
            <a:r>
              <a:rPr lang="ru-RU" sz="2000" spc="162" dirty="0">
                <a:cs typeface="Calibri"/>
              </a:rPr>
              <a:t>сформирован </a:t>
            </a:r>
            <a:r>
              <a:rPr lang="ru-RU" sz="2000" spc="120" dirty="0">
                <a:cs typeface="Calibri"/>
              </a:rPr>
              <a:t>новой эрой </a:t>
            </a:r>
            <a:r>
              <a:rPr lang="ru-RU" sz="2000" spc="107" dirty="0">
                <a:cs typeface="Calibri"/>
              </a:rPr>
              <a:t>длиной </a:t>
            </a:r>
            <a:r>
              <a:rPr lang="ru-RU" sz="2000" spc="248" dirty="0">
                <a:cs typeface="Calibri"/>
              </a:rPr>
              <a:t>~</a:t>
            </a:r>
            <a:r>
              <a:rPr lang="ru-RU" sz="2000" spc="-158" dirty="0">
                <a:cs typeface="Calibri"/>
              </a:rPr>
              <a:t> </a:t>
            </a:r>
            <a:r>
              <a:rPr lang="ru-RU" sz="2000" spc="120" dirty="0">
                <a:cs typeface="Calibri"/>
              </a:rPr>
              <a:t>20 </a:t>
            </a:r>
            <a:r>
              <a:rPr lang="ru-RU" sz="2000" spc="167" dirty="0">
                <a:cs typeface="Calibri"/>
              </a:rPr>
              <a:t>лет </a:t>
            </a:r>
            <a:r>
              <a:rPr lang="ru-RU" sz="2000" spc="209" dirty="0">
                <a:cs typeface="Calibri"/>
              </a:rPr>
              <a:t>−  </a:t>
            </a:r>
            <a:r>
              <a:rPr lang="ru-RU" sz="2000" spc="115" dirty="0" smtClean="0">
                <a:cs typeface="Calibri"/>
              </a:rPr>
              <a:t>Превращение.</a:t>
            </a:r>
            <a:br>
              <a:rPr lang="ru-RU" sz="2000" spc="115" dirty="0" smtClean="0">
                <a:cs typeface="Calibri"/>
              </a:rPr>
            </a:br>
            <a:r>
              <a:rPr lang="ru-RU" sz="2000" spc="141" dirty="0" smtClean="0">
                <a:cs typeface="Calibri"/>
              </a:rPr>
              <a:t>Архетипов</a:t>
            </a:r>
            <a:r>
              <a:rPr lang="ru-RU" sz="2000" spc="141" dirty="0">
                <a:cs typeface="Calibri"/>
              </a:rPr>
              <a:t>, стадий жизни </a:t>
            </a:r>
            <a:r>
              <a:rPr lang="ru-RU" sz="2000" spc="81" dirty="0">
                <a:cs typeface="Calibri"/>
              </a:rPr>
              <a:t>и </a:t>
            </a:r>
            <a:r>
              <a:rPr lang="ru-RU" sz="2000" spc="124" dirty="0">
                <a:cs typeface="Calibri"/>
              </a:rPr>
              <a:t>Превращений </a:t>
            </a:r>
            <a:r>
              <a:rPr lang="ru-RU" sz="2000" spc="94" dirty="0">
                <a:cs typeface="Calibri"/>
              </a:rPr>
              <a:t>по </a:t>
            </a:r>
            <a:r>
              <a:rPr lang="ru-RU" sz="2000" spc="9" dirty="0">
                <a:cs typeface="Calibri"/>
              </a:rPr>
              <a:t>4</a:t>
            </a:r>
            <a:r>
              <a:rPr lang="ru-RU" sz="2000" spc="107" dirty="0">
                <a:cs typeface="Calibri"/>
              </a:rPr>
              <a:t> </a:t>
            </a:r>
            <a:r>
              <a:rPr lang="ru-RU" sz="2000" spc="120" dirty="0">
                <a:cs typeface="Calibri"/>
              </a:rPr>
              <a:t>штуки.</a:t>
            </a:r>
            <a:endParaRPr lang="ru-RU" sz="2000" dirty="0"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7563" y="829905"/>
            <a:ext cx="6743971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sz="3121" b="1" spc="192" dirty="0" err="1">
                <a:solidFill>
                  <a:srgbClr val="C00000"/>
                </a:solidFill>
              </a:rPr>
              <a:t>Превращения</a:t>
            </a:r>
            <a:endParaRPr sz="3121" b="1" dirty="0">
              <a:solidFill>
                <a:srgbClr val="C00000"/>
              </a:solidFill>
            </a:endParaRPr>
          </a:p>
        </p:txBody>
      </p:sp>
      <p:sp>
        <p:nvSpPr>
          <p:cNvPr id="4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9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1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77" y="1483679"/>
            <a:ext cx="3465583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sz="3121" b="1" spc="192" dirty="0">
                <a:solidFill>
                  <a:srgbClr val="C00000"/>
                </a:solidFill>
              </a:rPr>
              <a:t>Превращения</a:t>
            </a:r>
            <a:endParaRPr sz="3121" b="1" dirty="0">
              <a:solidFill>
                <a:srgbClr val="C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000" y="2159798"/>
            <a:ext cx="6191248" cy="3490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6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1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3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77" y="1483679"/>
            <a:ext cx="3321567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lang="ru-RU" sz="3121" b="1" spc="192" dirty="0">
                <a:solidFill>
                  <a:srgbClr val="C00000"/>
                </a:solidFill>
                <a:latin typeface="Calibri"/>
                <a:cs typeface="Calibri"/>
              </a:rPr>
              <a:t>Превращения</a:t>
            </a:r>
            <a:endParaRPr sz="3121" b="1" dirty="0"/>
          </a:p>
        </p:txBody>
      </p:sp>
      <p:sp>
        <p:nvSpPr>
          <p:cNvPr id="4" name="object 4"/>
          <p:cNvSpPr/>
          <p:nvPr/>
        </p:nvSpPr>
        <p:spPr>
          <a:xfrm>
            <a:off x="762000" y="2159798"/>
            <a:ext cx="6191248" cy="3490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144" y="4152326"/>
            <a:ext cx="171137" cy="1140285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индивидуализм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144" y="2640414"/>
            <a:ext cx="171137" cy="1314043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0" dirty="0">
                <a:solidFill>
                  <a:srgbClr val="323232"/>
                </a:solidFill>
                <a:cs typeface="Calibri"/>
              </a:rPr>
              <a:t>институты</a:t>
            </a:r>
            <a:r>
              <a:rPr sz="1112" spc="60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28" dirty="0">
                <a:solidFill>
                  <a:srgbClr val="323232"/>
                </a:solidFill>
                <a:cs typeface="Calibri"/>
              </a:rPr>
              <a:t>власти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5712" y="4042024"/>
            <a:ext cx="71132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3" dirty="0">
                <a:solidFill>
                  <a:srgbClr val="323232"/>
                </a:solidFill>
                <a:cs typeface="Calibri"/>
              </a:rPr>
              <a:t>t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1700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70452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75346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4672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8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0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77" y="1483679"/>
            <a:ext cx="3528969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lang="ru-RU" sz="3121" b="1" spc="192" dirty="0">
                <a:solidFill>
                  <a:srgbClr val="C00000"/>
                </a:solidFill>
                <a:latin typeface="Calibri"/>
                <a:cs typeface="Calibri"/>
              </a:rPr>
              <a:t>Превращения</a:t>
            </a:r>
            <a:endParaRPr sz="3121" dirty="0"/>
          </a:p>
        </p:txBody>
      </p:sp>
      <p:sp>
        <p:nvSpPr>
          <p:cNvPr id="4" name="object 4"/>
          <p:cNvSpPr/>
          <p:nvPr/>
        </p:nvSpPr>
        <p:spPr>
          <a:xfrm>
            <a:off x="762000" y="2159797"/>
            <a:ext cx="6191248" cy="3493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144" y="4152326"/>
            <a:ext cx="171137" cy="1140285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индивидуализм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1698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144" y="2640414"/>
            <a:ext cx="171137" cy="1314043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0" dirty="0">
                <a:solidFill>
                  <a:srgbClr val="323232"/>
                </a:solidFill>
                <a:cs typeface="Calibri"/>
              </a:rPr>
              <a:t>институты</a:t>
            </a:r>
            <a:r>
              <a:rPr sz="1112" spc="60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28" dirty="0">
                <a:solidFill>
                  <a:srgbClr val="323232"/>
                </a:solidFill>
                <a:cs typeface="Calibri"/>
              </a:rPr>
              <a:t>власти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5712" y="4042024"/>
            <a:ext cx="71132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3" dirty="0">
                <a:solidFill>
                  <a:srgbClr val="323232"/>
                </a:solidFill>
                <a:cs typeface="Calibri"/>
              </a:rPr>
              <a:t>t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1700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70452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75346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4672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9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1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77" y="1483679"/>
            <a:ext cx="3393575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lang="ru-RU" sz="3121" b="1" spc="192" dirty="0">
                <a:solidFill>
                  <a:srgbClr val="C00000"/>
                </a:solidFill>
                <a:latin typeface="Calibri"/>
                <a:cs typeface="Calibri"/>
              </a:rPr>
              <a:t>Превращения</a:t>
            </a:r>
            <a:endParaRPr sz="3121" dirty="0"/>
          </a:p>
        </p:txBody>
      </p:sp>
      <p:sp>
        <p:nvSpPr>
          <p:cNvPr id="4" name="object 4"/>
          <p:cNvSpPr/>
          <p:nvPr/>
        </p:nvSpPr>
        <p:spPr>
          <a:xfrm>
            <a:off x="762000" y="2159797"/>
            <a:ext cx="6191248" cy="3493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144" y="4152326"/>
            <a:ext cx="171137" cy="1140285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индивидуализм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1698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56140" y="5457680"/>
            <a:ext cx="97847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пробуждение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144" y="2640414"/>
            <a:ext cx="171137" cy="1314043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0" dirty="0">
                <a:solidFill>
                  <a:srgbClr val="323232"/>
                </a:solidFill>
                <a:cs typeface="Calibri"/>
              </a:rPr>
              <a:t>институты</a:t>
            </a:r>
            <a:r>
              <a:rPr sz="1112" spc="60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28" dirty="0">
                <a:solidFill>
                  <a:srgbClr val="323232"/>
                </a:solidFill>
                <a:cs typeface="Calibri"/>
              </a:rPr>
              <a:t>власти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5712" y="4042024"/>
            <a:ext cx="71132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3" dirty="0">
                <a:solidFill>
                  <a:srgbClr val="323232"/>
                </a:solidFill>
                <a:cs typeface="Calibri"/>
              </a:rPr>
              <a:t>t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1700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70452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75346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4672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20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2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77" y="1483679"/>
            <a:ext cx="3528969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lang="ru-RU" sz="3121" b="1" spc="192" dirty="0">
                <a:solidFill>
                  <a:srgbClr val="C00000"/>
                </a:solidFill>
                <a:latin typeface="Calibri"/>
                <a:cs typeface="Calibri"/>
              </a:rPr>
              <a:t>Превращения</a:t>
            </a:r>
            <a:endParaRPr sz="3121" dirty="0"/>
          </a:p>
        </p:txBody>
      </p:sp>
      <p:sp>
        <p:nvSpPr>
          <p:cNvPr id="4" name="object 4"/>
          <p:cNvSpPr/>
          <p:nvPr/>
        </p:nvSpPr>
        <p:spPr>
          <a:xfrm>
            <a:off x="762000" y="2159797"/>
            <a:ext cx="6191248" cy="3493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144" y="4152326"/>
            <a:ext cx="171137" cy="1140285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индивидуализм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1698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56140" y="5457680"/>
            <a:ext cx="97847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пробуждение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4931" y="5457680"/>
            <a:ext cx="365434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спад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144" y="2640414"/>
            <a:ext cx="171137" cy="1314043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0" dirty="0">
                <a:solidFill>
                  <a:srgbClr val="323232"/>
                </a:solidFill>
                <a:cs typeface="Calibri"/>
              </a:rPr>
              <a:t>институты</a:t>
            </a:r>
            <a:r>
              <a:rPr sz="1112" spc="60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28" dirty="0">
                <a:solidFill>
                  <a:srgbClr val="323232"/>
                </a:solidFill>
                <a:cs typeface="Calibri"/>
              </a:rPr>
              <a:t>власти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5712" y="4042024"/>
            <a:ext cx="71132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3" dirty="0">
                <a:solidFill>
                  <a:srgbClr val="323232"/>
                </a:solidFill>
                <a:cs typeface="Calibri"/>
              </a:rPr>
              <a:t>t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1700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70452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75346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4672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356121" y="947853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/>
          <p:cNvSpPr/>
          <p:nvPr/>
        </p:nvSpPr>
        <p:spPr>
          <a:xfrm>
            <a:off x="399826" y="986546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7060" y="97188"/>
            <a:ext cx="4802917" cy="7194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20967"/>
            <a:ext cx="1905001" cy="9148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5807" y="161021"/>
            <a:ext cx="711061" cy="663092"/>
          </a:xfrm>
          <a:prstGeom prst="rect">
            <a:avLst/>
          </a:prstGeom>
        </p:spPr>
      </p:pic>
      <p:sp>
        <p:nvSpPr>
          <p:cNvPr id="21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3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77" y="1483679"/>
            <a:ext cx="3528969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lang="ru-RU" sz="3121" b="1" spc="192" dirty="0">
                <a:solidFill>
                  <a:srgbClr val="C00000"/>
                </a:solidFill>
                <a:latin typeface="Calibri"/>
                <a:cs typeface="Calibri"/>
              </a:rPr>
              <a:t>Превращения</a:t>
            </a:r>
            <a:endParaRPr sz="3121" dirty="0"/>
          </a:p>
        </p:txBody>
      </p:sp>
      <p:sp>
        <p:nvSpPr>
          <p:cNvPr id="4" name="object 4"/>
          <p:cNvSpPr/>
          <p:nvPr/>
        </p:nvSpPr>
        <p:spPr>
          <a:xfrm>
            <a:off x="762000" y="2159797"/>
            <a:ext cx="6191248" cy="3493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144" y="4152326"/>
            <a:ext cx="171137" cy="1140285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индивидуализм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41698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56140" y="5457680"/>
            <a:ext cx="97847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пробуждение</a:t>
            </a:r>
            <a:endParaRPr sz="1112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84931" y="5457680"/>
            <a:ext cx="365434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спад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32676" y="5457680"/>
            <a:ext cx="51584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07" dirty="0">
                <a:solidFill>
                  <a:srgbClr val="323232"/>
                </a:solidFill>
                <a:cs typeface="Calibri"/>
              </a:rPr>
              <a:t>кризис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144" y="2640414"/>
            <a:ext cx="171137" cy="1314043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0" dirty="0">
                <a:solidFill>
                  <a:srgbClr val="323232"/>
                </a:solidFill>
                <a:cs typeface="Calibri"/>
              </a:rPr>
              <a:t>институты</a:t>
            </a:r>
            <a:r>
              <a:rPr sz="1112" spc="60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28" dirty="0">
                <a:solidFill>
                  <a:srgbClr val="323232"/>
                </a:solidFill>
                <a:cs typeface="Calibri"/>
              </a:rPr>
              <a:t>власти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5712" y="4042024"/>
            <a:ext cx="71132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3" dirty="0">
                <a:solidFill>
                  <a:srgbClr val="323232"/>
                </a:solidFill>
                <a:cs typeface="Calibri"/>
              </a:rPr>
              <a:t>t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1700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70452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75346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94672" y="4042024"/>
            <a:ext cx="574486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~20</a:t>
            </a:r>
            <a:r>
              <a:rPr sz="1112" spc="21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33" dirty="0">
                <a:solidFill>
                  <a:srgbClr val="323232"/>
                </a:solidFill>
                <a:cs typeface="Calibri"/>
              </a:rPr>
              <a:t>лет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6" name="object 14"/>
          <p:cNvSpPr/>
          <p:nvPr/>
        </p:nvSpPr>
        <p:spPr>
          <a:xfrm>
            <a:off x="129659" y="1019054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/>
          <p:cNvSpPr/>
          <p:nvPr/>
        </p:nvSpPr>
        <p:spPr>
          <a:xfrm>
            <a:off x="173364" y="1057747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0598" y="168389"/>
            <a:ext cx="4802917" cy="7194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066" y="92168"/>
            <a:ext cx="1905001" cy="9148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9345" y="232222"/>
            <a:ext cx="711061" cy="663092"/>
          </a:xfrm>
          <a:prstGeom prst="rect">
            <a:avLst/>
          </a:prstGeom>
        </p:spPr>
      </p:pic>
      <p:sp>
        <p:nvSpPr>
          <p:cNvPr id="22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4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77" y="1483679"/>
            <a:ext cx="3046667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sz="3121" b="1" spc="217" dirty="0">
                <a:solidFill>
                  <a:srgbClr val="C00000"/>
                </a:solidFill>
              </a:rPr>
              <a:t>Цикличность</a:t>
            </a:r>
            <a:endParaRPr sz="3121" b="1" dirty="0">
              <a:solidFill>
                <a:srgbClr val="C0000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2000" y="2162176"/>
            <a:ext cx="6191248" cy="3490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144" y="4152326"/>
            <a:ext cx="171137" cy="1140285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индивидуализм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1700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56143" y="5457680"/>
            <a:ext cx="97847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пробуждение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4934" y="5457680"/>
            <a:ext cx="365434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спад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32679" y="5457680"/>
            <a:ext cx="51584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07" dirty="0">
                <a:solidFill>
                  <a:srgbClr val="323232"/>
                </a:solidFill>
                <a:cs typeface="Calibri"/>
              </a:rPr>
              <a:t>кризис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6144" y="2640414"/>
            <a:ext cx="171137" cy="1314043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0" dirty="0">
                <a:solidFill>
                  <a:srgbClr val="323232"/>
                </a:solidFill>
                <a:cs typeface="Calibri"/>
              </a:rPr>
              <a:t>институты</a:t>
            </a:r>
            <a:r>
              <a:rPr sz="1112" spc="60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28" dirty="0">
                <a:solidFill>
                  <a:srgbClr val="323232"/>
                </a:solidFill>
                <a:cs typeface="Calibri"/>
              </a:rPr>
              <a:t>власти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5712" y="4042024"/>
            <a:ext cx="71132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3" dirty="0">
                <a:solidFill>
                  <a:srgbClr val="323232"/>
                </a:solidFill>
                <a:cs typeface="Calibri"/>
              </a:rPr>
              <a:t>t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4"/>
          <p:cNvSpPr/>
          <p:nvPr/>
        </p:nvSpPr>
        <p:spPr>
          <a:xfrm>
            <a:off x="212105" y="1064043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5"/>
          <p:cNvSpPr/>
          <p:nvPr/>
        </p:nvSpPr>
        <p:spPr>
          <a:xfrm>
            <a:off x="255810" y="1102736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3044" y="213378"/>
            <a:ext cx="4802917" cy="7194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37157"/>
            <a:ext cx="1905001" cy="9148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791" y="277211"/>
            <a:ext cx="711061" cy="663092"/>
          </a:xfrm>
          <a:prstGeom prst="rect">
            <a:avLst/>
          </a:prstGeom>
        </p:spPr>
      </p:pic>
      <p:sp>
        <p:nvSpPr>
          <p:cNvPr id="18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0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799169"/>
              </p:ext>
            </p:extLst>
          </p:nvPr>
        </p:nvGraphicFramePr>
        <p:xfrm>
          <a:off x="107743" y="1497741"/>
          <a:ext cx="8928990" cy="4022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6330"/>
                <a:gridCol w="2976330"/>
                <a:gridCol w="2976330"/>
              </a:tblGrid>
              <a:tr h="930035"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Группа 1</a:t>
                      </a:r>
                      <a:endParaRPr lang="en-US" sz="2000" dirty="0" smtClean="0">
                        <a:solidFill>
                          <a:srgbClr val="7030A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n-US" sz="2000" dirty="0" smtClean="0">
                        <a:solidFill>
                          <a:srgbClr val="7030A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Группа 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00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Группа 3</a:t>
                      </a:r>
                      <a:endParaRPr lang="ru-RU" sz="400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noFill/>
                  </a:tcPr>
                </a:tc>
              </a:tr>
              <a:tr h="1754625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 smtClean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До</a:t>
                      </a:r>
                      <a:r>
                        <a:rPr lang="ru-RU" sz="3600" b="1" baseline="0" dirty="0" smtClean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</a:rPr>
                        <a:t> 1963 года рождения</a:t>
                      </a:r>
                      <a:endParaRPr lang="en-US" sz="3600" b="1" baseline="0" dirty="0" smtClean="0">
                        <a:solidFill>
                          <a:srgbClr val="7030A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ru-RU" sz="2000" b="1" dirty="0">
                        <a:solidFill>
                          <a:srgbClr val="7030A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baseline="0" dirty="0" smtClean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1963 -1986 годы рождения</a:t>
                      </a:r>
                      <a:endParaRPr lang="ru-RU" sz="3600" b="1" dirty="0" smtClean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С 1986 года рождения</a:t>
                      </a:r>
                      <a:endParaRPr lang="ru-RU" sz="3600" b="1" dirty="0" smtClean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noFill/>
                  </a:tcPr>
                </a:tc>
              </a:tr>
              <a:tr h="974792">
                <a:tc>
                  <a:txBody>
                    <a:bodyPr/>
                    <a:lstStyle/>
                    <a:p>
                      <a:pPr algn="ctr"/>
                      <a:r>
                        <a:rPr lang="ru-RU" sz="3200" b="1" baseline="0" dirty="0" smtClean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Бэби-</a:t>
                      </a:r>
                      <a:r>
                        <a:rPr lang="ru-RU" sz="3200" b="1" baseline="0" dirty="0" err="1" smtClean="0">
                          <a:solidFill>
                            <a:srgbClr val="7030A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Бумеры</a:t>
                      </a:r>
                      <a:endParaRPr lang="ru-RU" sz="3200" b="1" baseline="0" dirty="0">
                        <a:solidFill>
                          <a:srgbClr val="7030A0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baseline="0" dirty="0" smtClean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Поколение </a:t>
                      </a:r>
                      <a:r>
                        <a:rPr lang="en-US" sz="3200" b="1" baseline="0" dirty="0" smtClean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X</a:t>
                      </a:r>
                      <a:endParaRPr lang="ru-RU" sz="3200" b="1" baseline="0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Поколение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rPr>
                        <a:t>Y</a:t>
                      </a:r>
                      <a:endParaRPr lang="ru-RU" sz="3200" b="1" baseline="0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16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21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3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77" y="1483679"/>
            <a:ext cx="3609599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sz="3121" b="1" spc="217" dirty="0">
                <a:solidFill>
                  <a:srgbClr val="C00000"/>
                </a:solidFill>
              </a:rPr>
              <a:t>Цикличность</a:t>
            </a:r>
            <a:endParaRPr sz="3121" b="1" dirty="0">
              <a:solidFill>
                <a:srgbClr val="C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6144" y="4152326"/>
            <a:ext cx="171137" cy="1140285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индивидуализм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6144" y="2640414"/>
            <a:ext cx="171137" cy="1314043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0" dirty="0">
                <a:solidFill>
                  <a:srgbClr val="323232"/>
                </a:solidFill>
                <a:cs typeface="Calibri"/>
              </a:rPr>
              <a:t>институты</a:t>
            </a:r>
            <a:r>
              <a:rPr sz="1112" spc="60" dirty="0">
                <a:solidFill>
                  <a:srgbClr val="323232"/>
                </a:solidFill>
                <a:cs typeface="Calibri"/>
              </a:rPr>
              <a:t> </a:t>
            </a:r>
            <a:r>
              <a:rPr sz="1112" spc="128" dirty="0">
                <a:solidFill>
                  <a:srgbClr val="323232"/>
                </a:solidFill>
                <a:cs typeface="Calibri"/>
              </a:rPr>
              <a:t>власти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75712" y="4042024"/>
            <a:ext cx="71132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3" dirty="0">
                <a:solidFill>
                  <a:srgbClr val="323232"/>
                </a:solidFill>
                <a:cs typeface="Calibri"/>
              </a:rPr>
              <a:t>t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62000" y="2162176"/>
            <a:ext cx="6191248" cy="3490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75077" y="5438629"/>
            <a:ext cx="603265" cy="395214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пробуж</a:t>
            </a:r>
            <a:r>
              <a:rPr sz="1112" spc="64" dirty="0">
                <a:solidFill>
                  <a:srgbClr val="323232"/>
                </a:solidFill>
                <a:cs typeface="Calibri"/>
              </a:rPr>
              <a:t>-</a:t>
            </a:r>
            <a:endParaRPr sz="1112">
              <a:solidFill>
                <a:prstClr val="black"/>
              </a:solidFill>
              <a:cs typeface="Calibri"/>
            </a:endParaRPr>
          </a:p>
          <a:p>
            <a:pPr marL="86878">
              <a:spcBef>
                <a:spcPts val="355"/>
              </a:spcBef>
            </a:pPr>
            <a:r>
              <a:rPr sz="1112" spc="86" dirty="0">
                <a:solidFill>
                  <a:srgbClr val="323232"/>
                </a:solidFill>
                <a:cs typeface="Calibri"/>
              </a:rPr>
              <a:t>дение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32580" y="5438629"/>
            <a:ext cx="603265" cy="395214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пробуж</a:t>
            </a:r>
            <a:r>
              <a:rPr sz="1112" spc="64" dirty="0">
                <a:solidFill>
                  <a:srgbClr val="323232"/>
                </a:solidFill>
                <a:cs typeface="Calibri"/>
              </a:rPr>
              <a:t>-</a:t>
            </a:r>
            <a:endParaRPr sz="1112">
              <a:solidFill>
                <a:prstClr val="black"/>
              </a:solidFill>
              <a:cs typeface="Calibri"/>
            </a:endParaRPr>
          </a:p>
          <a:p>
            <a:pPr marL="91764">
              <a:spcBef>
                <a:spcPts val="355"/>
              </a:spcBef>
            </a:pPr>
            <a:r>
              <a:rPr sz="1112" spc="86" dirty="0">
                <a:solidFill>
                  <a:srgbClr val="323232"/>
                </a:solidFill>
                <a:cs typeface="Calibri"/>
              </a:rPr>
              <a:t>дение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9276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03752" y="5457680"/>
            <a:ext cx="365434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спад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37118" y="5457680"/>
            <a:ext cx="51584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07" dirty="0">
                <a:solidFill>
                  <a:srgbClr val="323232"/>
                </a:solidFill>
                <a:cs typeface="Calibri"/>
              </a:rPr>
              <a:t>кризис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46782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61255" y="5457680"/>
            <a:ext cx="365434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спад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94622" y="5457680"/>
            <a:ext cx="51584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07" dirty="0">
                <a:solidFill>
                  <a:srgbClr val="323232"/>
                </a:solidFill>
                <a:cs typeface="Calibri"/>
              </a:rPr>
              <a:t>кризис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7" name="object 14"/>
          <p:cNvSpPr/>
          <p:nvPr/>
        </p:nvSpPr>
        <p:spPr>
          <a:xfrm>
            <a:off x="169368" y="940481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5"/>
          <p:cNvSpPr/>
          <p:nvPr/>
        </p:nvSpPr>
        <p:spPr>
          <a:xfrm>
            <a:off x="213073" y="97917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0307" y="89816"/>
            <a:ext cx="4802917" cy="71946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6775" y="13595"/>
            <a:ext cx="1905001" cy="9148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054" y="153649"/>
            <a:ext cx="711061" cy="663092"/>
          </a:xfrm>
          <a:prstGeom prst="rect">
            <a:avLst/>
          </a:prstGeom>
        </p:spPr>
      </p:pic>
      <p:sp>
        <p:nvSpPr>
          <p:cNvPr id="22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4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76" y="1483679"/>
            <a:ext cx="3103799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sz="3121" b="1" spc="385" dirty="0">
                <a:solidFill>
                  <a:srgbClr val="C00000"/>
                </a:solidFill>
              </a:rPr>
              <a:t>А</a:t>
            </a:r>
            <a:r>
              <a:rPr sz="3121" b="1" spc="174" dirty="0">
                <a:solidFill>
                  <a:srgbClr val="C00000"/>
                </a:solidFill>
              </a:rPr>
              <a:t>р</a:t>
            </a:r>
            <a:r>
              <a:rPr sz="3121" b="1" spc="201" dirty="0">
                <a:solidFill>
                  <a:srgbClr val="C00000"/>
                </a:solidFill>
              </a:rPr>
              <a:t>х</a:t>
            </a:r>
            <a:r>
              <a:rPr sz="3121" b="1" spc="158" dirty="0">
                <a:solidFill>
                  <a:srgbClr val="C00000"/>
                </a:solidFill>
              </a:rPr>
              <a:t>е</a:t>
            </a:r>
            <a:r>
              <a:rPr sz="3121" b="1" spc="445" dirty="0">
                <a:solidFill>
                  <a:srgbClr val="C00000"/>
                </a:solidFill>
              </a:rPr>
              <a:t>т</a:t>
            </a:r>
            <a:r>
              <a:rPr sz="3121" b="1" spc="81" dirty="0">
                <a:solidFill>
                  <a:srgbClr val="C00000"/>
                </a:solidFill>
              </a:rPr>
              <a:t>ип</a:t>
            </a:r>
            <a:r>
              <a:rPr sz="3121" b="1" spc="244" dirty="0">
                <a:solidFill>
                  <a:srgbClr val="C00000"/>
                </a:solidFill>
              </a:rPr>
              <a:t>ы</a:t>
            </a:r>
            <a:endParaRPr sz="3121" b="1" dirty="0">
              <a:solidFill>
                <a:srgbClr val="C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1381" y="4774977"/>
            <a:ext cx="171137" cy="632044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dirty="0">
                <a:solidFill>
                  <a:srgbClr val="323232"/>
                </a:solidFill>
                <a:cs typeface="Calibri"/>
              </a:rPr>
              <a:t>индивид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1381" y="4111320"/>
            <a:ext cx="171137" cy="514757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dirty="0">
                <a:solidFill>
                  <a:srgbClr val="323232"/>
                </a:solidFill>
                <a:cs typeface="Calibri"/>
              </a:rPr>
              <a:t>власть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2000" y="2162176"/>
            <a:ext cx="6191248" cy="3490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5712" y="4804028"/>
            <a:ext cx="71132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3" dirty="0">
                <a:solidFill>
                  <a:srgbClr val="323232"/>
                </a:solidFill>
                <a:cs typeface="Calibri"/>
              </a:rPr>
              <a:t>t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775077" y="5438629"/>
            <a:ext cx="603265" cy="395214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пробуж</a:t>
            </a:r>
            <a:r>
              <a:rPr sz="1112" spc="64" dirty="0">
                <a:solidFill>
                  <a:srgbClr val="323232"/>
                </a:solidFill>
                <a:cs typeface="Calibri"/>
              </a:rPr>
              <a:t>-</a:t>
            </a:r>
            <a:endParaRPr sz="1112">
              <a:solidFill>
                <a:prstClr val="black"/>
              </a:solidFill>
              <a:cs typeface="Calibri"/>
            </a:endParaRPr>
          </a:p>
          <a:p>
            <a:pPr marL="86878">
              <a:spcBef>
                <a:spcPts val="355"/>
              </a:spcBef>
            </a:pPr>
            <a:r>
              <a:rPr sz="1112" spc="86" dirty="0">
                <a:solidFill>
                  <a:srgbClr val="323232"/>
                </a:solidFill>
                <a:cs typeface="Calibri"/>
              </a:rPr>
              <a:t>дение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32580" y="5438629"/>
            <a:ext cx="603265" cy="395214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пробуж</a:t>
            </a:r>
            <a:r>
              <a:rPr sz="1112" spc="64" dirty="0">
                <a:solidFill>
                  <a:srgbClr val="323232"/>
                </a:solidFill>
                <a:cs typeface="Calibri"/>
              </a:rPr>
              <a:t>-</a:t>
            </a:r>
            <a:endParaRPr sz="1112">
              <a:solidFill>
                <a:prstClr val="black"/>
              </a:solidFill>
              <a:cs typeface="Calibri"/>
            </a:endParaRPr>
          </a:p>
          <a:p>
            <a:pPr marL="91764">
              <a:spcBef>
                <a:spcPts val="355"/>
              </a:spcBef>
            </a:pPr>
            <a:r>
              <a:rPr sz="1112" spc="86" dirty="0">
                <a:solidFill>
                  <a:srgbClr val="323232"/>
                </a:solidFill>
                <a:cs typeface="Calibri"/>
              </a:rPr>
              <a:t>дение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9276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603752" y="5457680"/>
            <a:ext cx="365434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спад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37118" y="5457680"/>
            <a:ext cx="51584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07" dirty="0">
                <a:solidFill>
                  <a:srgbClr val="323232"/>
                </a:solidFill>
                <a:cs typeface="Calibri"/>
              </a:rPr>
              <a:t>кризис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46782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61255" y="5457680"/>
            <a:ext cx="365434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спад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94622" y="5457680"/>
            <a:ext cx="51584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07" dirty="0">
                <a:solidFill>
                  <a:srgbClr val="323232"/>
                </a:solidFill>
                <a:cs typeface="Calibri"/>
              </a:rPr>
              <a:t>кризис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4413" y="5562456"/>
            <a:ext cx="147151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-73" dirty="0" smtClean="0">
                <a:solidFill>
                  <a:srgbClr val="323232"/>
                </a:solidFill>
                <a:cs typeface="Calibri"/>
              </a:rPr>
              <a:t>1</a:t>
            </a:r>
            <a:endParaRPr sz="1112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8" name="object 14"/>
          <p:cNvSpPr/>
          <p:nvPr/>
        </p:nvSpPr>
        <p:spPr>
          <a:xfrm>
            <a:off x="269237" y="1039775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/>
          <p:cNvSpPr/>
          <p:nvPr/>
        </p:nvSpPr>
        <p:spPr>
          <a:xfrm>
            <a:off x="312942" y="1078468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0176" y="189110"/>
            <a:ext cx="4802917" cy="7194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644" y="112889"/>
            <a:ext cx="1905001" cy="91486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923" y="252943"/>
            <a:ext cx="711061" cy="663092"/>
          </a:xfrm>
          <a:prstGeom prst="rect">
            <a:avLst/>
          </a:prstGeom>
        </p:spPr>
      </p:pic>
      <p:sp>
        <p:nvSpPr>
          <p:cNvPr id="23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5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6376" y="1483679"/>
            <a:ext cx="3393575" cy="494516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sz="3121" b="1" spc="385" dirty="0">
                <a:solidFill>
                  <a:srgbClr val="C00000"/>
                </a:solidFill>
                <a:latin typeface="+mn-lt"/>
              </a:rPr>
              <a:t>А</a:t>
            </a:r>
            <a:r>
              <a:rPr sz="3121" b="1" spc="174" dirty="0">
                <a:solidFill>
                  <a:srgbClr val="C00000"/>
                </a:solidFill>
                <a:latin typeface="+mn-lt"/>
              </a:rPr>
              <a:t>р</a:t>
            </a:r>
            <a:r>
              <a:rPr sz="3121" b="1" spc="201" dirty="0">
                <a:solidFill>
                  <a:srgbClr val="C00000"/>
                </a:solidFill>
                <a:latin typeface="+mn-lt"/>
              </a:rPr>
              <a:t>х</a:t>
            </a:r>
            <a:r>
              <a:rPr sz="3121" b="1" spc="158" dirty="0">
                <a:solidFill>
                  <a:srgbClr val="C00000"/>
                </a:solidFill>
                <a:latin typeface="+mn-lt"/>
              </a:rPr>
              <a:t>е</a:t>
            </a:r>
            <a:r>
              <a:rPr sz="3121" b="1" spc="445" dirty="0">
                <a:solidFill>
                  <a:srgbClr val="C00000"/>
                </a:solidFill>
                <a:latin typeface="+mn-lt"/>
              </a:rPr>
              <a:t>т</a:t>
            </a:r>
            <a:r>
              <a:rPr sz="3121" b="1" spc="81" dirty="0">
                <a:solidFill>
                  <a:srgbClr val="C00000"/>
                </a:solidFill>
                <a:latin typeface="+mn-lt"/>
              </a:rPr>
              <a:t>ип</a:t>
            </a:r>
            <a:r>
              <a:rPr sz="3121" b="1" spc="244" dirty="0">
                <a:solidFill>
                  <a:srgbClr val="C00000"/>
                </a:solidFill>
                <a:latin typeface="+mn-lt"/>
              </a:rPr>
              <a:t>ы</a:t>
            </a:r>
            <a:endParaRPr sz="3121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1381" y="4774977"/>
            <a:ext cx="171137" cy="632044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dirty="0">
                <a:solidFill>
                  <a:srgbClr val="323232"/>
                </a:solidFill>
                <a:cs typeface="Calibri"/>
              </a:rPr>
              <a:t>индивид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1381" y="4111320"/>
            <a:ext cx="171137" cy="514757"/>
          </a:xfrm>
          <a:prstGeom prst="rect">
            <a:avLst/>
          </a:prstGeom>
        </p:spPr>
        <p:txBody>
          <a:bodyPr vert="vert270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dirty="0">
                <a:solidFill>
                  <a:srgbClr val="323232"/>
                </a:solidFill>
                <a:cs typeface="Calibri"/>
              </a:rPr>
              <a:t>власть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2000" y="2162176"/>
            <a:ext cx="6191248" cy="3490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75712" y="4804028"/>
            <a:ext cx="71132" cy="183747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L="10860">
              <a:spcBef>
                <a:spcPts val="97"/>
              </a:spcBef>
            </a:pPr>
            <a:r>
              <a:rPr sz="1112" spc="13" dirty="0">
                <a:solidFill>
                  <a:srgbClr val="323232"/>
                </a:solidFill>
                <a:cs typeface="Calibri"/>
              </a:rPr>
              <a:t>t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62000" y="2162176"/>
            <a:ext cx="6191248" cy="3490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39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89448" y="2551361"/>
            <a:ext cx="2808901" cy="1223519"/>
          </a:xfrm>
          <a:prstGeom prst="rect">
            <a:avLst/>
          </a:prstGeom>
        </p:spPr>
        <p:txBody>
          <a:bodyPr vert="horz" wrap="square" lIns="0" tIns="12488" rIns="0" bIns="0" rtlCol="0">
            <a:spAutoFit/>
          </a:bodyPr>
          <a:lstStyle/>
          <a:p>
            <a:pPr marR="4344" algn="r">
              <a:spcBef>
                <a:spcPts val="97"/>
              </a:spcBef>
            </a:pPr>
            <a:r>
              <a:rPr sz="1112" spc="97" dirty="0">
                <a:solidFill>
                  <a:srgbClr val="323232"/>
                </a:solidFill>
                <a:cs typeface="Calibri"/>
              </a:rPr>
              <a:t>художник</a:t>
            </a:r>
            <a:endParaRPr sz="1112"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47"/>
              </a:spcBef>
            </a:pPr>
            <a:endParaRPr sz="1112" dirty="0">
              <a:solidFill>
                <a:prstClr val="black"/>
              </a:solidFill>
              <a:cs typeface="Calibri"/>
            </a:endParaRPr>
          </a:p>
          <a:p>
            <a:pPr marL="1486703"/>
            <a:r>
              <a:rPr sz="1112" spc="97" dirty="0">
                <a:solidFill>
                  <a:srgbClr val="323232"/>
                </a:solidFill>
                <a:cs typeface="Calibri"/>
              </a:rPr>
              <a:t>герой</a:t>
            </a:r>
            <a:endParaRPr sz="1112"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30"/>
              </a:spcBef>
            </a:pPr>
            <a:endParaRPr sz="1154" dirty="0">
              <a:solidFill>
                <a:prstClr val="black"/>
              </a:solidFill>
              <a:cs typeface="Calibri"/>
            </a:endParaRPr>
          </a:p>
          <a:p>
            <a:pPr marL="653758"/>
            <a:r>
              <a:rPr sz="1112" spc="107" dirty="0">
                <a:solidFill>
                  <a:srgbClr val="323232"/>
                </a:solidFill>
                <a:cs typeface="Calibri"/>
              </a:rPr>
              <a:t>странник</a:t>
            </a:r>
            <a:endParaRPr sz="1112" dirty="0">
              <a:solidFill>
                <a:prstClr val="black"/>
              </a:solidFill>
              <a:cs typeface="Calibri"/>
            </a:endParaRPr>
          </a:p>
          <a:p>
            <a:pPr>
              <a:spcBef>
                <a:spcPts val="30"/>
              </a:spcBef>
            </a:pPr>
            <a:endParaRPr sz="1154" dirty="0">
              <a:solidFill>
                <a:prstClr val="black"/>
              </a:solidFill>
              <a:cs typeface="Calibri"/>
            </a:endParaRPr>
          </a:p>
          <a:p>
            <a:pPr marL="10860">
              <a:spcBef>
                <a:spcPts val="4"/>
              </a:spcBef>
            </a:pPr>
            <a:r>
              <a:rPr sz="1112" spc="94" dirty="0">
                <a:solidFill>
                  <a:srgbClr val="323232"/>
                </a:solidFill>
                <a:cs typeface="Calibri"/>
              </a:rPr>
              <a:t>пророк</a:t>
            </a:r>
            <a:endParaRPr sz="1112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75077" y="5438629"/>
            <a:ext cx="603265" cy="395214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пробуж</a:t>
            </a:r>
            <a:r>
              <a:rPr sz="1112" spc="64" dirty="0">
                <a:solidFill>
                  <a:srgbClr val="323232"/>
                </a:solidFill>
                <a:cs typeface="Calibri"/>
              </a:rPr>
              <a:t>-</a:t>
            </a:r>
            <a:endParaRPr sz="1112">
              <a:solidFill>
                <a:prstClr val="black"/>
              </a:solidFill>
              <a:cs typeface="Calibri"/>
            </a:endParaRPr>
          </a:p>
          <a:p>
            <a:pPr marL="86878">
              <a:spcBef>
                <a:spcPts val="355"/>
              </a:spcBef>
            </a:pPr>
            <a:r>
              <a:rPr sz="1112" spc="86" dirty="0">
                <a:solidFill>
                  <a:srgbClr val="323232"/>
                </a:solidFill>
                <a:cs typeface="Calibri"/>
              </a:rPr>
              <a:t>дение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632580" y="5438629"/>
            <a:ext cx="603265" cy="395214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пробуж</a:t>
            </a:r>
            <a:r>
              <a:rPr sz="1112" spc="64" dirty="0">
                <a:solidFill>
                  <a:srgbClr val="323232"/>
                </a:solidFill>
                <a:cs typeface="Calibri"/>
              </a:rPr>
              <a:t>-</a:t>
            </a:r>
            <a:endParaRPr sz="1112">
              <a:solidFill>
                <a:prstClr val="black"/>
              </a:solidFill>
              <a:cs typeface="Calibri"/>
            </a:endParaRPr>
          </a:p>
          <a:p>
            <a:pPr marL="91764">
              <a:spcBef>
                <a:spcPts val="355"/>
              </a:spcBef>
            </a:pPr>
            <a:r>
              <a:rPr sz="1112" spc="86" dirty="0">
                <a:solidFill>
                  <a:srgbClr val="323232"/>
                </a:solidFill>
                <a:cs typeface="Calibri"/>
              </a:rPr>
              <a:t>дение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89276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03752" y="5457680"/>
            <a:ext cx="365434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спад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37118" y="5457680"/>
            <a:ext cx="51584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07" dirty="0">
                <a:solidFill>
                  <a:srgbClr val="323232"/>
                </a:solidFill>
                <a:cs typeface="Calibri"/>
              </a:rPr>
              <a:t>кризис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46782" y="5457680"/>
            <a:ext cx="560369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90" dirty="0">
                <a:solidFill>
                  <a:srgbClr val="323232"/>
                </a:solidFill>
                <a:cs typeface="Calibri"/>
              </a:rPr>
              <a:t>подъём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61255" y="5457680"/>
            <a:ext cx="365434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24" dirty="0">
                <a:solidFill>
                  <a:srgbClr val="323232"/>
                </a:solidFill>
                <a:cs typeface="Calibri"/>
              </a:rPr>
              <a:t>спад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094622" y="5457680"/>
            <a:ext cx="515843" cy="172782"/>
          </a:xfrm>
          <a:prstGeom prst="rect">
            <a:avLst/>
          </a:prstGeom>
        </p:spPr>
        <p:txBody>
          <a:bodyPr vert="horz" wrap="square" lIns="0" tIns="1629" rIns="0" bIns="0" rtlCol="0">
            <a:spAutoFit/>
          </a:bodyPr>
          <a:lstStyle/>
          <a:p>
            <a:pPr marL="10860">
              <a:spcBef>
                <a:spcPts val="13"/>
              </a:spcBef>
            </a:pPr>
            <a:r>
              <a:rPr sz="1112" spc="107" dirty="0">
                <a:solidFill>
                  <a:srgbClr val="323232"/>
                </a:solidFill>
                <a:cs typeface="Calibri"/>
              </a:rPr>
              <a:t>кризис</a:t>
            </a:r>
            <a:endParaRPr sz="1112">
              <a:solidFill>
                <a:prstClr val="black"/>
              </a:solidFill>
              <a:cs typeface="Calibri"/>
            </a:endParaRPr>
          </a:p>
        </p:txBody>
      </p:sp>
      <p:sp>
        <p:nvSpPr>
          <p:cNvPr id="19" name="object 14"/>
          <p:cNvSpPr/>
          <p:nvPr/>
        </p:nvSpPr>
        <p:spPr>
          <a:xfrm>
            <a:off x="169368" y="967878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5"/>
          <p:cNvSpPr/>
          <p:nvPr/>
        </p:nvSpPr>
        <p:spPr>
          <a:xfrm>
            <a:off x="213073" y="1006571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0307" y="117213"/>
            <a:ext cx="4802917" cy="7194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6775" y="40992"/>
            <a:ext cx="1905001" cy="91486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54" y="181046"/>
            <a:ext cx="711061" cy="663092"/>
          </a:xfrm>
          <a:prstGeom prst="rect">
            <a:avLst/>
          </a:prstGeom>
        </p:spPr>
      </p:pic>
      <p:sp>
        <p:nvSpPr>
          <p:cNvPr id="2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764" y="960112"/>
            <a:ext cx="7426023" cy="629809"/>
          </a:xfrm>
          <a:prstGeom prst="rect">
            <a:avLst/>
          </a:prstGeom>
        </p:spPr>
        <p:txBody>
          <a:bodyPr vert="horz" wrap="square" lIns="0" tIns="14118" rIns="0" bIns="0" rtlCol="0" anchor="ctr">
            <a:spAutoFit/>
          </a:bodyPr>
          <a:lstStyle/>
          <a:p>
            <a:pPr marL="10860">
              <a:lnSpc>
                <a:spcPct val="100000"/>
              </a:lnSpc>
              <a:spcBef>
                <a:spcPts val="111"/>
              </a:spcBef>
            </a:pPr>
            <a:r>
              <a:rPr sz="4000" b="1" spc="312" dirty="0">
                <a:solidFill>
                  <a:srgbClr val="C00000"/>
                </a:solidFill>
                <a:latin typeface="+mn-lt"/>
              </a:rPr>
              <a:t>Что </a:t>
            </a:r>
            <a:r>
              <a:rPr sz="4000" b="1" spc="209" dirty="0">
                <a:solidFill>
                  <a:srgbClr val="C00000"/>
                </a:solidFill>
                <a:latin typeface="+mn-lt"/>
              </a:rPr>
              <a:t>определяет</a:t>
            </a:r>
            <a:r>
              <a:rPr sz="4000" b="1" spc="-261" dirty="0">
                <a:solidFill>
                  <a:srgbClr val="C00000"/>
                </a:solidFill>
                <a:latin typeface="+mn-lt"/>
              </a:rPr>
              <a:t> </a:t>
            </a:r>
            <a:r>
              <a:rPr sz="4000" b="1" spc="180" dirty="0">
                <a:solidFill>
                  <a:srgbClr val="C00000"/>
                </a:solidFill>
                <a:latin typeface="+mn-lt"/>
              </a:rPr>
              <a:t>Поколение?</a:t>
            </a:r>
            <a:endParaRPr sz="4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552" y="1639524"/>
            <a:ext cx="8336605" cy="4358858"/>
          </a:xfrm>
          <a:prstGeom prst="rect">
            <a:avLst/>
          </a:prstGeom>
        </p:spPr>
        <p:txBody>
          <a:bodyPr vert="horz" wrap="square" lIns="0" tIns="11403" rIns="0" bIns="0" rtlCol="0">
            <a:spAutoFit/>
          </a:bodyPr>
          <a:lstStyle/>
          <a:p>
            <a:pPr marL="353216" indent="-342900">
              <a:spcBef>
                <a:spcPts val="90"/>
              </a:spcBef>
              <a:buClr>
                <a:srgbClr val="323232"/>
              </a:buClr>
              <a:buSzPct val="125714"/>
              <a:buFont typeface="Arial" panose="020B0604020202020204" pitchFamily="34" charset="0"/>
              <a:buChar char="•"/>
              <a:tabLst>
                <a:tab pos="210679" algn="l"/>
                <a:tab pos="211223" algn="l"/>
              </a:tabLst>
            </a:pPr>
            <a:r>
              <a:rPr sz="2800" spc="158" dirty="0">
                <a:solidFill>
                  <a:srgbClr val="656565"/>
                </a:solidFill>
                <a:cs typeface="Calibri"/>
              </a:rPr>
              <a:t>Общая </a:t>
            </a:r>
            <a:r>
              <a:rPr sz="2800" spc="145" dirty="0" err="1">
                <a:solidFill>
                  <a:srgbClr val="656565"/>
                </a:solidFill>
                <a:cs typeface="Calibri"/>
              </a:rPr>
              <a:t>историческая</a:t>
            </a:r>
            <a:r>
              <a:rPr sz="2800" spc="60" dirty="0">
                <a:solidFill>
                  <a:srgbClr val="656565"/>
                </a:solidFill>
                <a:cs typeface="Calibri"/>
              </a:rPr>
              <a:t> </a:t>
            </a:r>
            <a:r>
              <a:rPr sz="2800" spc="137" dirty="0" err="1" smtClean="0">
                <a:solidFill>
                  <a:srgbClr val="656565"/>
                </a:solidFill>
                <a:cs typeface="Calibri"/>
              </a:rPr>
              <a:t>эпоха</a:t>
            </a:r>
            <a:endParaRPr lang="ru-RU" sz="2800" spc="137" dirty="0" smtClean="0">
              <a:solidFill>
                <a:srgbClr val="656565"/>
              </a:solidFill>
              <a:cs typeface="Calibri"/>
            </a:endParaRPr>
          </a:p>
          <a:p>
            <a:pPr marL="353216" indent="-342900">
              <a:spcBef>
                <a:spcPts val="90"/>
              </a:spcBef>
              <a:buClr>
                <a:srgbClr val="323232"/>
              </a:buClr>
              <a:buSzPct val="125714"/>
              <a:buFont typeface="Arial" panose="020B0604020202020204" pitchFamily="34" charset="0"/>
              <a:buChar char="•"/>
              <a:tabLst>
                <a:tab pos="210679" algn="l"/>
                <a:tab pos="211223" algn="l"/>
              </a:tabLst>
            </a:pPr>
            <a:r>
              <a:rPr sz="2800" spc="133" dirty="0" err="1" smtClean="0">
                <a:solidFill>
                  <a:srgbClr val="656565"/>
                </a:solidFill>
                <a:cs typeface="Calibri"/>
              </a:rPr>
              <a:t>Общие</a:t>
            </a:r>
            <a:r>
              <a:rPr sz="2800" spc="133" dirty="0" smtClean="0">
                <a:solidFill>
                  <a:srgbClr val="656565"/>
                </a:solidFill>
                <a:cs typeface="Calibri"/>
              </a:rPr>
              <a:t> </a:t>
            </a:r>
            <a:r>
              <a:rPr lang="ru-RU" sz="2800" spc="133" dirty="0">
                <a:solidFill>
                  <a:srgbClr val="656565"/>
                </a:solidFill>
                <a:cs typeface="Calibri"/>
              </a:rPr>
              <a:t>ценности, </a:t>
            </a:r>
            <a:r>
              <a:rPr sz="2800" spc="115" dirty="0" err="1">
                <a:solidFill>
                  <a:srgbClr val="656565"/>
                </a:solidFill>
                <a:cs typeface="Calibri"/>
              </a:rPr>
              <a:t>убеждения</a:t>
            </a:r>
            <a:r>
              <a:rPr sz="2800" spc="115" dirty="0">
                <a:solidFill>
                  <a:srgbClr val="656565"/>
                </a:solidFill>
                <a:cs typeface="Calibri"/>
              </a:rPr>
              <a:t> </a:t>
            </a:r>
            <a:r>
              <a:rPr sz="2800" spc="81" dirty="0">
                <a:solidFill>
                  <a:srgbClr val="656565"/>
                </a:solidFill>
                <a:cs typeface="Calibri"/>
              </a:rPr>
              <a:t>и </a:t>
            </a:r>
            <a:r>
              <a:rPr sz="2800" spc="103" dirty="0" err="1">
                <a:solidFill>
                  <a:srgbClr val="656565"/>
                </a:solidFill>
                <a:cs typeface="Calibri"/>
              </a:rPr>
              <a:t>модели</a:t>
            </a:r>
            <a:r>
              <a:rPr sz="2800" spc="120" dirty="0">
                <a:solidFill>
                  <a:srgbClr val="656565"/>
                </a:solidFill>
                <a:cs typeface="Calibri"/>
              </a:rPr>
              <a:t> </a:t>
            </a:r>
            <a:r>
              <a:rPr sz="2800" spc="111" dirty="0" err="1" smtClean="0">
                <a:solidFill>
                  <a:srgbClr val="656565"/>
                </a:solidFill>
                <a:cs typeface="Calibri"/>
              </a:rPr>
              <a:t>поведения</a:t>
            </a:r>
            <a:endParaRPr lang="ru-RU" sz="2800" spc="111" dirty="0">
              <a:solidFill>
                <a:srgbClr val="656565"/>
              </a:solidFill>
              <a:cs typeface="Calibri"/>
            </a:endParaRPr>
          </a:p>
          <a:p>
            <a:pPr marL="353216" indent="-342900">
              <a:spcBef>
                <a:spcPts val="90"/>
              </a:spcBef>
              <a:buClr>
                <a:srgbClr val="323232"/>
              </a:buClr>
              <a:buSzPct val="125714"/>
              <a:buFont typeface="Arial" panose="020B0604020202020204" pitchFamily="34" charset="0"/>
              <a:buChar char="•"/>
              <a:tabLst>
                <a:tab pos="210679" algn="l"/>
                <a:tab pos="211223" algn="l"/>
              </a:tabLst>
            </a:pPr>
            <a:r>
              <a:rPr lang="ru-RU" sz="2800" spc="111" dirty="0" smtClean="0">
                <a:solidFill>
                  <a:srgbClr val="C00000"/>
                </a:solidFill>
                <a:cs typeface="Calibri"/>
              </a:rPr>
              <a:t>Ценности формируются на основе:</a:t>
            </a:r>
            <a:br>
              <a:rPr lang="ru-RU" sz="2800" spc="111" dirty="0" smtClean="0">
                <a:solidFill>
                  <a:srgbClr val="C00000"/>
                </a:solidFill>
                <a:cs typeface="Calibri"/>
              </a:rPr>
            </a:br>
            <a:r>
              <a:rPr lang="ru-RU" sz="2800" spc="111" dirty="0" smtClean="0">
                <a:solidFill>
                  <a:srgbClr val="C00000"/>
                </a:solidFill>
                <a:cs typeface="Calibri"/>
              </a:rPr>
              <a:t>- больших исторических событий,</a:t>
            </a:r>
            <a:br>
              <a:rPr lang="ru-RU" sz="2800" spc="111" dirty="0" smtClean="0">
                <a:solidFill>
                  <a:srgbClr val="C00000"/>
                </a:solidFill>
                <a:cs typeface="Calibri"/>
              </a:rPr>
            </a:br>
            <a:r>
              <a:rPr lang="ru-RU" sz="2800" spc="111" dirty="0" smtClean="0">
                <a:solidFill>
                  <a:srgbClr val="C00000"/>
                </a:solidFill>
                <a:cs typeface="Calibri"/>
              </a:rPr>
              <a:t>- требований общества «Хороший это –», </a:t>
            </a:r>
            <a:br>
              <a:rPr lang="ru-RU" sz="2800" spc="111" dirty="0" smtClean="0">
                <a:solidFill>
                  <a:srgbClr val="C00000"/>
                </a:solidFill>
                <a:cs typeface="Calibri"/>
              </a:rPr>
            </a:br>
            <a:r>
              <a:rPr lang="ru-RU" sz="2800" spc="111" dirty="0" smtClean="0">
                <a:solidFill>
                  <a:srgbClr val="C00000"/>
                </a:solidFill>
                <a:cs typeface="Calibri"/>
              </a:rPr>
              <a:t>- плакаты, эмблемы, лозунги</a:t>
            </a:r>
            <a:br>
              <a:rPr lang="ru-RU" sz="2800" spc="111" dirty="0" smtClean="0">
                <a:solidFill>
                  <a:srgbClr val="C00000"/>
                </a:solidFill>
                <a:cs typeface="Calibri"/>
              </a:rPr>
            </a:br>
            <a:r>
              <a:rPr lang="ru-RU" sz="2800" spc="111" dirty="0" smtClean="0">
                <a:solidFill>
                  <a:srgbClr val="C00000"/>
                </a:solidFill>
                <a:cs typeface="Calibri"/>
              </a:rPr>
              <a:t>- дефицит</a:t>
            </a:r>
            <a:endParaRPr lang="ru-RU" sz="2800" spc="111" dirty="0" smtClean="0">
              <a:solidFill>
                <a:srgbClr val="C00000"/>
              </a:solidFill>
              <a:cs typeface="Calibri"/>
            </a:endParaRPr>
          </a:p>
          <a:p>
            <a:pPr marL="353216" indent="-342900">
              <a:spcBef>
                <a:spcPts val="90"/>
              </a:spcBef>
              <a:buClr>
                <a:srgbClr val="323232"/>
              </a:buClr>
              <a:buSzPct val="125714"/>
              <a:buFont typeface="Arial" panose="020B0604020202020204" pitchFamily="34" charset="0"/>
              <a:buChar char="•"/>
              <a:tabLst>
                <a:tab pos="210679" algn="l"/>
                <a:tab pos="211223" algn="l"/>
              </a:tabLst>
            </a:pPr>
            <a:r>
              <a:rPr sz="2800" spc="154" dirty="0" err="1" smtClean="0">
                <a:solidFill>
                  <a:srgbClr val="656565"/>
                </a:solidFill>
                <a:cs typeface="Calibri"/>
              </a:rPr>
              <a:t>Представители</a:t>
            </a:r>
            <a:r>
              <a:rPr sz="2800" spc="154" dirty="0" smtClean="0">
                <a:solidFill>
                  <a:srgbClr val="656565"/>
                </a:solidFill>
                <a:cs typeface="Calibri"/>
              </a:rPr>
              <a:t> </a:t>
            </a:r>
            <a:r>
              <a:rPr sz="2800" spc="115" dirty="0">
                <a:solidFill>
                  <a:srgbClr val="656565"/>
                </a:solidFill>
                <a:cs typeface="Calibri"/>
              </a:rPr>
              <a:t>Поколения </a:t>
            </a:r>
            <a:r>
              <a:rPr sz="2800" spc="162" dirty="0">
                <a:solidFill>
                  <a:srgbClr val="656565"/>
                </a:solidFill>
                <a:cs typeface="Calibri"/>
              </a:rPr>
              <a:t>разделяют</a:t>
            </a:r>
            <a:r>
              <a:rPr sz="2800" spc="103" dirty="0">
                <a:solidFill>
                  <a:srgbClr val="656565"/>
                </a:solidFill>
                <a:cs typeface="Calibri"/>
              </a:rPr>
              <a:t> </a:t>
            </a:r>
            <a:r>
              <a:rPr sz="2800" spc="154" dirty="0">
                <a:solidFill>
                  <a:srgbClr val="656565"/>
                </a:solidFill>
                <a:cs typeface="Calibri"/>
              </a:rPr>
              <a:t>чувство  </a:t>
            </a:r>
            <a:r>
              <a:rPr sz="2800" spc="128" dirty="0">
                <a:solidFill>
                  <a:srgbClr val="656565"/>
                </a:solidFill>
                <a:cs typeface="Calibri"/>
              </a:rPr>
              <a:t>принадлежности </a:t>
            </a:r>
            <a:r>
              <a:rPr sz="2800" spc="154" dirty="0">
                <a:solidFill>
                  <a:srgbClr val="656565"/>
                </a:solidFill>
                <a:cs typeface="Calibri"/>
              </a:rPr>
              <a:t>к </a:t>
            </a:r>
            <a:r>
              <a:rPr sz="2800" spc="103" dirty="0">
                <a:solidFill>
                  <a:srgbClr val="656565"/>
                </a:solidFill>
                <a:cs typeface="Calibri"/>
              </a:rPr>
              <a:t>данному</a:t>
            </a:r>
            <a:r>
              <a:rPr sz="2800" spc="47" dirty="0">
                <a:solidFill>
                  <a:srgbClr val="656565"/>
                </a:solidFill>
                <a:cs typeface="Calibri"/>
              </a:rPr>
              <a:t> </a:t>
            </a:r>
            <a:r>
              <a:rPr sz="2800" spc="111" dirty="0">
                <a:solidFill>
                  <a:srgbClr val="656565"/>
                </a:solidFill>
                <a:cs typeface="Calibri"/>
              </a:rPr>
              <a:t>поколению</a:t>
            </a:r>
            <a:endParaRPr sz="28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5" name="object 14"/>
          <p:cNvSpPr/>
          <p:nvPr/>
        </p:nvSpPr>
        <p:spPr>
          <a:xfrm>
            <a:off x="212105" y="930336"/>
            <a:ext cx="8370916" cy="116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5"/>
          <p:cNvSpPr/>
          <p:nvPr/>
        </p:nvSpPr>
        <p:spPr>
          <a:xfrm>
            <a:off x="255810" y="96902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93044" y="79671"/>
            <a:ext cx="4802917" cy="719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50"/>
            <a:ext cx="1905001" cy="914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791" y="143504"/>
            <a:ext cx="711061" cy="663092"/>
          </a:xfrm>
          <a:prstGeom prst="rect">
            <a:avLst/>
          </a:prstGeom>
        </p:spPr>
      </p:pic>
      <p:sp>
        <p:nvSpPr>
          <p:cNvPr id="11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8"/>
          <p:cNvSpPr txBox="1"/>
          <p:nvPr/>
        </p:nvSpPr>
        <p:spPr>
          <a:xfrm>
            <a:off x="5940152" y="6438071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3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7504" y="105255"/>
            <a:ext cx="3771481" cy="497376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 spc="145" dirty="0">
                <a:solidFill>
                  <a:srgbClr val="C00000"/>
                </a:solidFill>
                <a:latin typeface="+mn-lt"/>
                <a:ea typeface="+mn-ea"/>
                <a:cs typeface="Calibri"/>
              </a:rPr>
              <a:t>Теория поколений </a:t>
            </a:r>
          </a:p>
        </p:txBody>
      </p:sp>
      <p:pic>
        <p:nvPicPr>
          <p:cNvPr id="10" name="Picture 2" descr="Флаг СШ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464" y="87453"/>
            <a:ext cx="1011988" cy="5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157471" y="662938"/>
            <a:ext cx="8863624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>
              <a:buSzPct val="45000"/>
            </a:pPr>
            <a:r>
              <a:rPr lang="en-US" altLang="ru-RU" sz="2000" b="1" spc="145" dirty="0" err="1">
                <a:solidFill>
                  <a:srgbClr val="656565"/>
                </a:solidFill>
                <a:latin typeface="+mn-lt"/>
                <a:cs typeface="Calibri"/>
              </a:rPr>
              <a:t>Поколение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–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это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группа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людей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,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рожденных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в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определенный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</a:t>
            </a:r>
            <a:r>
              <a:rPr lang="ru-RU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исторический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период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,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испытавших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влияние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одних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и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тех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же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событий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и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особенностей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воспитания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, с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похожими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 </a:t>
            </a:r>
            <a:r>
              <a:rPr lang="en-US" altLang="ru-RU" sz="2000" spc="145" dirty="0" err="1">
                <a:solidFill>
                  <a:srgbClr val="656565"/>
                </a:solidFill>
                <a:latin typeface="+mn-lt"/>
                <a:cs typeface="Calibri"/>
              </a:rPr>
              <a:t>ценностями</a:t>
            </a:r>
            <a:r>
              <a:rPr lang="en-US" altLang="ru-RU" sz="2000" spc="145" dirty="0">
                <a:solidFill>
                  <a:srgbClr val="656565"/>
                </a:solidFill>
                <a:latin typeface="+mn-lt"/>
                <a:cs typeface="Calibri"/>
              </a:rPr>
              <a:t>.</a:t>
            </a:r>
            <a:endParaRPr lang="ru-RU" altLang="ru-RU" sz="2000" spc="145" dirty="0">
              <a:solidFill>
                <a:srgbClr val="656565"/>
              </a:solidFill>
              <a:latin typeface="+mn-lt"/>
              <a:cs typeface="Calibri"/>
            </a:endParaRPr>
          </a:p>
          <a:p>
            <a:pPr>
              <a:buSzPct val="45000"/>
            </a:pPr>
            <a:endParaRPr lang="ru-RU" altLang="ru-RU" spc="145" dirty="0">
              <a:solidFill>
                <a:srgbClr val="656565"/>
              </a:solidFill>
              <a:latin typeface="+mn-lt"/>
              <a:cs typeface="Calibri"/>
            </a:endParaRPr>
          </a:p>
          <a:p>
            <a:pPr>
              <a:buSzPct val="45000"/>
            </a:pPr>
            <a:endParaRPr lang="ru-RU" altLang="ru-RU" spc="145" dirty="0">
              <a:solidFill>
                <a:srgbClr val="656565"/>
              </a:solidFill>
              <a:latin typeface="+mn-lt"/>
              <a:cs typeface="Calibri"/>
            </a:endParaRPr>
          </a:p>
          <a:p>
            <a:pPr>
              <a:buSzPct val="45000"/>
            </a:pPr>
            <a:endParaRPr lang="ru-RU" altLang="ru-RU" spc="145" dirty="0">
              <a:solidFill>
                <a:srgbClr val="656565"/>
              </a:solidFill>
              <a:latin typeface="+mn-lt"/>
              <a:cs typeface="Calibri"/>
            </a:endParaRPr>
          </a:p>
          <a:p>
            <a:pPr>
              <a:buSzPct val="45000"/>
            </a:pPr>
            <a:endParaRPr lang="ru-RU" altLang="ru-RU" spc="145" dirty="0">
              <a:solidFill>
                <a:srgbClr val="656565"/>
              </a:solidFill>
              <a:latin typeface="+mn-lt"/>
              <a:cs typeface="Calibri"/>
            </a:endParaRPr>
          </a:p>
          <a:p>
            <a:pPr>
              <a:buSzPct val="45000"/>
            </a:pPr>
            <a:endParaRPr lang="ru-RU" altLang="ru-RU" spc="145" dirty="0">
              <a:solidFill>
                <a:srgbClr val="656565"/>
              </a:solidFill>
              <a:latin typeface="+mn-lt"/>
              <a:cs typeface="Calibri"/>
            </a:endParaRPr>
          </a:p>
          <a:p>
            <a:pPr>
              <a:buSzPct val="45000"/>
            </a:pPr>
            <a:endParaRPr lang="ru-RU" altLang="ru-RU" spc="145" dirty="0">
              <a:solidFill>
                <a:srgbClr val="656565"/>
              </a:solidFill>
              <a:latin typeface="+mn-lt"/>
              <a:cs typeface="Calibri"/>
            </a:endParaRPr>
          </a:p>
          <a:p>
            <a:pPr>
              <a:buSzPct val="45000"/>
            </a:pPr>
            <a:endParaRPr lang="ru-RU" altLang="ru-RU" spc="145" dirty="0">
              <a:solidFill>
                <a:srgbClr val="656565"/>
              </a:solidFill>
              <a:latin typeface="+mn-lt"/>
              <a:cs typeface="Calibri"/>
            </a:endParaRPr>
          </a:p>
          <a:p>
            <a:pPr>
              <a:buSzPct val="45000"/>
            </a:pPr>
            <a:endParaRPr lang="ru-RU" altLang="ru-RU" spc="145" dirty="0">
              <a:solidFill>
                <a:srgbClr val="656565"/>
              </a:solidFill>
              <a:latin typeface="+mn-lt"/>
              <a:cs typeface="Calibri"/>
            </a:endParaRPr>
          </a:p>
          <a:p>
            <a:pPr>
              <a:buSzPct val="45000"/>
            </a:pPr>
            <a:endParaRPr lang="ru-RU" altLang="ru-RU" spc="145" dirty="0">
              <a:solidFill>
                <a:srgbClr val="656565"/>
              </a:solidFill>
              <a:latin typeface="+mn-lt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7471" y="1572612"/>
            <a:ext cx="868052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ru-RU" sz="2000" b="1" spc="145" dirty="0">
                <a:solidFill>
                  <a:srgbClr val="656565"/>
                </a:solidFill>
                <a:cs typeface="Calibri"/>
              </a:rPr>
              <a:t>У поколения общее: </a:t>
            </a:r>
          </a:p>
          <a:p>
            <a:pPr marL="342900" indent="-342900">
              <a:buAutoNum type="arabicParenR"/>
            </a:pPr>
            <a:r>
              <a:rPr kumimoji="1" lang="ru-RU" sz="2000" spc="145" dirty="0">
                <a:solidFill>
                  <a:srgbClr val="656565"/>
                </a:solidFill>
                <a:cs typeface="Calibri"/>
              </a:rPr>
              <a:t>место в истории</a:t>
            </a:r>
          </a:p>
          <a:p>
            <a:r>
              <a:rPr kumimoji="1" lang="ru-RU" sz="2000" spc="145" dirty="0">
                <a:solidFill>
                  <a:srgbClr val="656565"/>
                </a:solidFill>
                <a:cs typeface="Calibri"/>
              </a:rPr>
              <a:t>базовые отношения к: 2) семье 3) риску 4) культуре 5) ценностям</a:t>
            </a:r>
          </a:p>
          <a:p>
            <a:r>
              <a:rPr kumimoji="1" lang="ru-RU" sz="2000" spc="145" dirty="0">
                <a:solidFill>
                  <a:srgbClr val="656565"/>
                </a:solidFill>
                <a:cs typeface="Calibri"/>
              </a:rPr>
              <a:t>6) гражданской активности</a:t>
            </a:r>
          </a:p>
          <a:p>
            <a:r>
              <a:rPr kumimoji="1" lang="ru-RU" altLang="ru-RU" sz="2000" b="1" i="1" spc="145" dirty="0">
                <a:solidFill>
                  <a:srgbClr val="C00000"/>
                </a:solidFill>
                <a:cs typeface="Calibri"/>
              </a:rPr>
              <a:t>«Поколение подобно каравану, несущему путника, который при этом считает, что он абсолютно свободен» (</a:t>
            </a:r>
            <a:r>
              <a:rPr kumimoji="1" lang="ru-RU" sz="2000" b="1" i="1" spc="145" dirty="0" err="1">
                <a:solidFill>
                  <a:srgbClr val="C00000"/>
                </a:solidFill>
                <a:cs typeface="Calibri"/>
              </a:rPr>
              <a:t>Ортега</a:t>
            </a:r>
            <a:r>
              <a:rPr kumimoji="1" lang="ru-RU" sz="2000" b="1" i="1" spc="145" dirty="0">
                <a:solidFill>
                  <a:srgbClr val="C00000"/>
                </a:solidFill>
                <a:cs typeface="Calibri"/>
              </a:rPr>
              <a:t>-и-</a:t>
            </a:r>
            <a:r>
              <a:rPr kumimoji="1" lang="ru-RU" sz="2000" b="1" i="1" spc="145" dirty="0" err="1">
                <a:solidFill>
                  <a:srgbClr val="C00000"/>
                </a:solidFill>
                <a:cs typeface="Calibri"/>
              </a:rPr>
              <a:t>Гассет</a:t>
            </a:r>
            <a:r>
              <a:rPr kumimoji="1" lang="ru-RU" sz="2000" b="1" i="1" spc="145" dirty="0">
                <a:solidFill>
                  <a:srgbClr val="C00000"/>
                </a:solidFill>
                <a:cs typeface="Calibri"/>
              </a:rPr>
              <a:t>)   </a:t>
            </a:r>
            <a:endParaRPr kumimoji="1" lang="ru-RU" altLang="ru-RU" sz="2000" b="1" i="1" spc="145" dirty="0">
              <a:solidFill>
                <a:srgbClr val="C00000"/>
              </a:solidFill>
              <a:cs typeface="Calibri"/>
            </a:endParaRPr>
          </a:p>
          <a:p>
            <a:pPr algn="just"/>
            <a:r>
              <a:rPr kumimoji="1" lang="ru-RU" sz="2000" spc="145" dirty="0">
                <a:solidFill>
                  <a:srgbClr val="656565"/>
                </a:solidFill>
                <a:cs typeface="Calibri"/>
              </a:rPr>
              <a:t>Каждое поколение обладает теми ценностями, которые помогают ему выжить. </a:t>
            </a:r>
          </a:p>
          <a:p>
            <a:pPr algn="just"/>
            <a:r>
              <a:rPr kumimoji="1" lang="ru-RU" sz="2000" spc="145" dirty="0">
                <a:solidFill>
                  <a:srgbClr val="656565"/>
                </a:solidFill>
                <a:cs typeface="Calibri"/>
              </a:rPr>
              <a:t>Убеждения и ценности зависят от экономических стадий развития общества. </a:t>
            </a:r>
          </a:p>
          <a:p>
            <a:endParaRPr kumimoji="1" lang="ru-RU" dirty="0">
              <a:solidFill>
                <a:srgbClr val="00206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endParaRPr kumimoji="1" lang="ru-RU" dirty="0">
              <a:solidFill>
                <a:srgbClr val="00206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4143" y="4611231"/>
            <a:ext cx="85553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ru-RU" altLang="ru-RU" sz="2000" b="1" i="1" spc="145" dirty="0" smtClean="0">
                <a:solidFill>
                  <a:srgbClr val="C00000"/>
                </a:solidFill>
                <a:cs typeface="Calibri"/>
              </a:rPr>
              <a:t>«Ценности </a:t>
            </a:r>
            <a:r>
              <a:rPr kumimoji="1" lang="ru-RU" altLang="ru-RU" sz="2000" b="1" i="1" spc="145" dirty="0">
                <a:solidFill>
                  <a:srgbClr val="C00000"/>
                </a:solidFill>
                <a:cs typeface="Calibri"/>
              </a:rPr>
              <a:t>– это категорическое требование к окружающему </a:t>
            </a:r>
            <a:r>
              <a:rPr kumimoji="1" lang="ru-RU" altLang="ru-RU" sz="2000" b="1" i="1" spc="145" dirty="0" smtClean="0">
                <a:solidFill>
                  <a:srgbClr val="C00000"/>
                </a:solidFill>
                <a:cs typeface="Calibri"/>
              </a:rPr>
              <a:t>миру» </a:t>
            </a:r>
            <a:r>
              <a:rPr kumimoji="1" lang="ru-RU" altLang="ru-RU" sz="2000" b="1" i="1" spc="145" dirty="0">
                <a:solidFill>
                  <a:srgbClr val="C00000"/>
                </a:solidFill>
                <a:cs typeface="Calibri"/>
              </a:rPr>
              <a:t>(С.И. </a:t>
            </a:r>
            <a:r>
              <a:rPr kumimoji="1" lang="ru-RU" altLang="ru-RU" sz="2000" b="1" i="1" spc="145" dirty="0" err="1">
                <a:solidFill>
                  <a:srgbClr val="C00000"/>
                </a:solidFill>
                <a:cs typeface="Calibri"/>
              </a:rPr>
              <a:t>Макшанов</a:t>
            </a:r>
            <a:r>
              <a:rPr kumimoji="1" lang="ru-RU" altLang="ru-RU" sz="2000" b="1" i="1" spc="145" dirty="0">
                <a:solidFill>
                  <a:srgbClr val="C00000"/>
                </a:solidFill>
                <a:cs typeface="Calibri"/>
              </a:rPr>
              <a:t>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1" lang="ru-RU" altLang="ru-RU" sz="2000" spc="145" dirty="0">
                <a:solidFill>
                  <a:srgbClr val="656565"/>
                </a:solidFill>
                <a:cs typeface="Calibri"/>
              </a:rPr>
              <a:t>универсальные (общечеловеческие, мало зависящие от времени или культуры);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1" lang="ru-RU" altLang="ru-RU" sz="2000" spc="145" dirty="0">
                <a:solidFill>
                  <a:srgbClr val="656565"/>
                </a:solidFill>
                <a:cs typeface="Calibri"/>
              </a:rPr>
              <a:t> групповые (разделяются большими общностями или группами людей);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kumimoji="1" lang="ru-RU" altLang="ru-RU" sz="2000" spc="145" dirty="0">
                <a:solidFill>
                  <a:srgbClr val="656565"/>
                </a:solidFill>
                <a:cs typeface="Calibri"/>
              </a:rPr>
              <a:t> личностные (ценности конкретного человека).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0"/>
            <a:ext cx="4604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45000"/>
            </a:pPr>
            <a:r>
              <a:rPr lang="ru-RU" b="1" i="1" spc="145" dirty="0">
                <a:cs typeface="Calibri"/>
              </a:rPr>
              <a:t>Анализ зажиточного и </a:t>
            </a:r>
          </a:p>
          <a:p>
            <a:pPr algn="r">
              <a:buSzPct val="45000"/>
            </a:pPr>
            <a:r>
              <a:rPr lang="ru-RU" b="1" i="1" spc="145" dirty="0">
                <a:cs typeface="Calibri"/>
              </a:rPr>
              <a:t>образованного среднего класса</a:t>
            </a:r>
          </a:p>
        </p:txBody>
      </p:sp>
    </p:spTree>
    <p:extLst>
      <p:ext uri="{BB962C8B-B14F-4D97-AF65-F5344CB8AC3E}">
        <p14:creationId xmlns:p14="http://schemas.microsoft.com/office/powerpoint/2010/main" val="3081442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26911" y="1252427"/>
            <a:ext cx="7368861" cy="25113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 sz="3200" b="1" dirty="0">
              <a:solidFill>
                <a:srgbClr val="002060"/>
              </a:solidFill>
              <a:latin typeface="+mn-lt"/>
              <a:cs typeface="Times New Roman" pitchFamily="18"/>
            </a:endParaRPr>
          </a:p>
        </p:txBody>
      </p:sp>
      <p:pic>
        <p:nvPicPr>
          <p:cNvPr id="10" name="Picture 2" descr="Флаг СШ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30" y="1284241"/>
            <a:ext cx="1011988" cy="5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139948" y="1969531"/>
            <a:ext cx="8863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948" y="2786225"/>
            <a:ext cx="8680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ru-RU" dirty="0">
              <a:solidFill>
                <a:srgbClr val="00206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endParaRPr kumimoji="1" lang="ru-RU" dirty="0">
              <a:solidFill>
                <a:srgbClr val="00206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997838"/>
            <a:ext cx="88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just"/>
            <a:endParaRPr lang="ru-RU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518807"/>
              </p:ext>
            </p:extLst>
          </p:nvPr>
        </p:nvGraphicFramePr>
        <p:xfrm>
          <a:off x="-31681" y="0"/>
          <a:ext cx="9165576" cy="594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2778"/>
                <a:gridCol w="7072798"/>
              </a:tblGrid>
              <a:tr h="72757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Периоды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Характеристика</a:t>
                      </a:r>
                    </a:p>
                  </a:txBody>
                  <a:tcPr/>
                </a:tc>
              </a:tr>
              <a:tr h="1071727">
                <a:tc>
                  <a:txBody>
                    <a:bodyPr/>
                    <a:lstStyle/>
                    <a:p>
                      <a:r>
                        <a:rPr lang="ru-RU" dirty="0" smtClean="0"/>
                        <a:t>Подъём</a:t>
                      </a:r>
                    </a:p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Пророки, </a:t>
                      </a:r>
                    </a:p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Идеалисты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Институты усиливаются, а индивидуализм слаб. Общество консолидировано, отдельные </a:t>
                      </a:r>
                      <a:r>
                        <a:rPr lang="ru-RU" dirty="0" err="1" smtClean="0"/>
                        <a:t>невовлеченные</a:t>
                      </a:r>
                      <a:r>
                        <a:rPr lang="ru-RU" baseline="0" dirty="0" smtClean="0"/>
                        <a:t> индивидуумы с</a:t>
                      </a:r>
                      <a:r>
                        <a:rPr lang="ru-RU" dirty="0" smtClean="0"/>
                        <a:t>традают от необходимости следовать правилам, общим для всех.</a:t>
                      </a:r>
                    </a:p>
                  </a:txBody>
                  <a:tcPr/>
                </a:tc>
              </a:tr>
              <a:tr h="168501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Процветание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(пробуждение)</a:t>
                      </a:r>
                    </a:p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Странники, Реакционеры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Институты  так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сильны,</a:t>
                      </a:r>
                      <a:r>
                        <a:rPr lang="ru-RU" baseline="0" dirty="0" smtClean="0"/>
                        <a:t> что подавляют</a:t>
                      </a:r>
                      <a:r>
                        <a:rPr lang="ru-RU" dirty="0" smtClean="0"/>
                        <a:t> Проявления личности, но при этом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подвергаются нападкам во имя личной и духовной автономии. Людей утомляет дисциплина, и они хотят вернуть себе свободу и индивидуальность. Молодежь воспринимает Подъём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как на эпоху культурной и духовной бедности.</a:t>
                      </a:r>
                      <a:endParaRPr lang="ru-RU" dirty="0"/>
                    </a:p>
                  </a:txBody>
                  <a:tcPr/>
                </a:tc>
              </a:tr>
              <a:tr h="1071727">
                <a:tc>
                  <a:txBody>
                    <a:bodyPr/>
                    <a:lstStyle/>
                    <a:p>
                      <a:r>
                        <a:rPr lang="ru-RU" dirty="0" smtClean="0"/>
                        <a:t>Спад</a:t>
                      </a:r>
                    </a:p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Герои</a:t>
                      </a:r>
                      <a:endParaRPr lang="ru-RU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Противоположно Подъёму: институты ослабевают и лишены доверия, тогда как индивидуализм процветает. Общество разобщено и хочет наслаждаться жизнью.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</a:tr>
              <a:tr h="1393245">
                <a:tc>
                  <a:txBody>
                    <a:bodyPr/>
                    <a:lstStyle/>
                    <a:p>
                      <a:r>
                        <a:rPr lang="ru-RU" dirty="0" smtClean="0"/>
                        <a:t>Кризис.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Художники,</a:t>
                      </a:r>
                    </a:p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Приспособленцы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Институты разрушены и созданы вновь для выживания нации. Власти приходят в себя, культура меняет направление и служит нуждам общества, и у людей постепенно начинают осознавать себя в качестве членов некой общности, отказываясь от личного.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55635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26911" y="1252427"/>
            <a:ext cx="7368861" cy="25113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ru-RU" sz="3200" b="1" dirty="0">
              <a:solidFill>
                <a:srgbClr val="002060"/>
              </a:solidFill>
              <a:latin typeface="+mn-lt"/>
              <a:cs typeface="Times New Roman" pitchFamily="18"/>
            </a:endParaRPr>
          </a:p>
        </p:txBody>
      </p:sp>
      <p:pic>
        <p:nvPicPr>
          <p:cNvPr id="10" name="Picture 2" descr="Флаг СШ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30" y="1284241"/>
            <a:ext cx="1011988" cy="5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3"/>
          <p:cNvSpPr>
            <a:spLocks noChangeArrowheads="1"/>
          </p:cNvSpPr>
          <p:nvPr/>
        </p:nvSpPr>
        <p:spPr bwMode="auto">
          <a:xfrm>
            <a:off x="139948" y="1969531"/>
            <a:ext cx="88636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rebuchet MS" panose="020B0603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9948" y="2786225"/>
            <a:ext cx="86805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kumimoji="1" lang="ru-RU" dirty="0">
              <a:solidFill>
                <a:srgbClr val="00206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  <a:p>
            <a:endParaRPr kumimoji="1" lang="ru-RU" dirty="0">
              <a:solidFill>
                <a:srgbClr val="00206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997838"/>
            <a:ext cx="88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just"/>
            <a:endParaRPr lang="ru-RU" dirty="0" smtClean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549266"/>
              </p:ext>
            </p:extLst>
          </p:nvPr>
        </p:nvGraphicFramePr>
        <p:xfrm>
          <a:off x="81111" y="137590"/>
          <a:ext cx="8955288" cy="5864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2577"/>
                <a:gridCol w="7272711"/>
              </a:tblGrid>
              <a:tr h="3460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Поколение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Характеристика</a:t>
                      </a:r>
                    </a:p>
                  </a:txBody>
                  <a:tcPr/>
                </a:tc>
              </a:tr>
              <a:tr h="138438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Пророки,</a:t>
                      </a:r>
                      <a:r>
                        <a:rPr lang="ru-RU" baseline="0" dirty="0" smtClean="0">
                          <a:solidFill>
                            <a:srgbClr val="C00000"/>
                          </a:solidFill>
                        </a:rPr>
                        <a:t> Идеалисты</a:t>
                      </a:r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Подъём (весна)</a:t>
                      </a:r>
                    </a:p>
                    <a:p>
                      <a:endParaRPr lang="ru-RU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 smtClean="0"/>
                        <a:t>Дети</a:t>
                      </a:r>
                      <a:r>
                        <a:rPr lang="ru-RU" baseline="0" dirty="0" smtClean="0"/>
                        <a:t> –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постКризисно</a:t>
                      </a:r>
                      <a:r>
                        <a:rPr lang="ru-RU" dirty="0" smtClean="0"/>
                        <a:t> опекаемы и избалованы, </a:t>
                      </a:r>
                    </a:p>
                    <a:p>
                      <a:pPr marL="0" indent="0">
                        <a:buNone/>
                      </a:pPr>
                      <a:r>
                        <a:rPr lang="ru-RU" dirty="0" smtClean="0"/>
                        <a:t>Молодость – эксцентричные</a:t>
                      </a:r>
                      <a:r>
                        <a:rPr lang="ru-RU" baseline="0" dirty="0" smtClean="0"/>
                        <a:t> предвестники Процветания</a:t>
                      </a:r>
                      <a:endParaRPr lang="ru-RU" dirty="0" smtClean="0"/>
                    </a:p>
                    <a:p>
                      <a:pPr marL="0" indent="0">
                        <a:buNone/>
                      </a:pPr>
                      <a:r>
                        <a:rPr lang="ru-RU" dirty="0" smtClean="0"/>
                        <a:t>Зрелость – зациклены на морали и принципах вовремя Спада,</a:t>
                      </a:r>
                    </a:p>
                    <a:p>
                      <a:pPr marL="0" indent="0">
                        <a:buNone/>
                      </a:pPr>
                      <a:r>
                        <a:rPr lang="ru-RU" dirty="0" smtClean="0"/>
                        <a:t>Старость - на правах старейшин, руководят очередным Кризисом</a:t>
                      </a:r>
                      <a:endParaRPr lang="ru-RU" dirty="0"/>
                    </a:p>
                  </a:txBody>
                  <a:tcPr/>
                </a:tc>
              </a:tr>
              <a:tr h="11248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Странники,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Реакционеры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Процветание</a:t>
                      </a: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(лето)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ru-RU" dirty="0" smtClean="0"/>
                        <a:t>Дети</a:t>
                      </a:r>
                      <a:r>
                        <a:rPr lang="ru-RU" baseline="0" dirty="0" smtClean="0"/>
                        <a:t> – </a:t>
                      </a:r>
                      <a:r>
                        <a:rPr lang="ru-RU" dirty="0" smtClean="0"/>
                        <a:t>беспечны в период Процветания</a:t>
                      </a:r>
                    </a:p>
                    <a:p>
                      <a:pPr marL="0" indent="0">
                        <a:buNone/>
                      </a:pPr>
                      <a:r>
                        <a:rPr lang="ru-RU" dirty="0" smtClean="0"/>
                        <a:t>Молодость – неприкаянные,  равнодушные во время Спада.</a:t>
                      </a:r>
                    </a:p>
                    <a:p>
                      <a:pPr marL="0" indent="0">
                        <a:buNone/>
                      </a:pPr>
                      <a:r>
                        <a:rPr lang="ru-RU" dirty="0" smtClean="0"/>
                        <a:t>Зрелость – прагматичны, лидеры в Кризисе</a:t>
                      </a:r>
                    </a:p>
                    <a:p>
                      <a:pPr marL="0" indent="0">
                        <a:buNone/>
                      </a:pPr>
                      <a:r>
                        <a:rPr lang="ru-RU" dirty="0" smtClean="0"/>
                        <a:t>Старость –  с большим запасом жизненных сил радуются Подъему</a:t>
                      </a:r>
                      <a:endParaRPr lang="ru-RU" dirty="0"/>
                    </a:p>
                  </a:txBody>
                  <a:tcPr/>
                </a:tc>
              </a:tr>
              <a:tr h="138438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Герои</a:t>
                      </a:r>
                    </a:p>
                    <a:p>
                      <a:r>
                        <a:rPr lang="ru-RU" dirty="0" smtClean="0"/>
                        <a:t>Спад</a:t>
                      </a:r>
                    </a:p>
                    <a:p>
                      <a:r>
                        <a:rPr lang="ru-RU" dirty="0" smtClean="0"/>
                        <a:t>(осень)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Дети –</a:t>
                      </a:r>
                      <a:r>
                        <a:rPr lang="ru-RU" baseline="0" dirty="0" smtClean="0"/>
                        <a:t> самостоятельны в эпоху Спада, привыкли реализовывать возможности</a:t>
                      </a:r>
                    </a:p>
                    <a:p>
                      <a:r>
                        <a:rPr lang="ru-RU" dirty="0" smtClean="0"/>
                        <a:t>Молодость</a:t>
                      </a:r>
                      <a:r>
                        <a:rPr lang="ru-RU" baseline="0" dirty="0" smtClean="0"/>
                        <a:t> -</a:t>
                      </a:r>
                      <a:r>
                        <a:rPr lang="ru-RU" dirty="0" smtClean="0"/>
                        <a:t> оптимисты, ориентированы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на интересы группы в Кризисе</a:t>
                      </a:r>
                    </a:p>
                    <a:p>
                      <a:r>
                        <a:rPr lang="ru-RU" dirty="0" smtClean="0"/>
                        <a:t>Зрелость –  энергичны и чрезвычайно уверены в себе на Подъеме</a:t>
                      </a:r>
                    </a:p>
                    <a:p>
                      <a:r>
                        <a:rPr lang="ru-RU" dirty="0" smtClean="0"/>
                        <a:t>Старость</a:t>
                      </a:r>
                      <a:r>
                        <a:rPr lang="ru-RU" baseline="0" dirty="0" smtClean="0"/>
                        <a:t> – </a:t>
                      </a:r>
                      <a:r>
                        <a:rPr lang="ru-RU" dirty="0" smtClean="0"/>
                        <a:t> политически-сильные пожилые люди к Процветанию</a:t>
                      </a:r>
                    </a:p>
                  </a:txBody>
                  <a:tcPr/>
                </a:tc>
              </a:tr>
              <a:tr h="1384388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Художники, Приспособленцы</a:t>
                      </a:r>
                    </a:p>
                    <a:p>
                      <a:r>
                        <a:rPr lang="ru-RU" dirty="0" smtClean="0"/>
                        <a:t>Кризис.(зима)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Дети -  чрезмерно оберегаемы взрослыми, напуганными Кризисом</a:t>
                      </a:r>
                    </a:p>
                    <a:p>
                      <a:r>
                        <a:rPr lang="ru-RU" dirty="0" smtClean="0"/>
                        <a:t>Молодость - социализированные приспособленцы во время Подъема</a:t>
                      </a:r>
                    </a:p>
                    <a:p>
                      <a:r>
                        <a:rPr lang="ru-RU" dirty="0" smtClean="0"/>
                        <a:t>Зрелость – лидеры, активны во время Процветания</a:t>
                      </a:r>
                    </a:p>
                    <a:p>
                      <a:r>
                        <a:rPr lang="ru-RU" dirty="0" smtClean="0"/>
                        <a:t>Старость - рассудительные зануды во</a:t>
                      </a:r>
                      <a:r>
                        <a:rPr lang="ru-RU" baseline="0" dirty="0" smtClean="0"/>
                        <a:t> время </a:t>
                      </a:r>
                      <a:r>
                        <a:rPr lang="ru-RU" dirty="0" smtClean="0"/>
                        <a:t>Спада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4108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168027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Теория поколений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0205" y="1760752"/>
            <a:ext cx="7776864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«</a:t>
            </a:r>
            <a:r>
              <a:rPr lang="ru-RU" altLang="ru-RU" sz="2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весна» </a:t>
            </a:r>
            <a:r>
              <a:rPr lang="ru-RU" altLang="ru-RU" sz="24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[Пророки, Идеалисты</a:t>
            </a:r>
            <a:r>
              <a:rPr lang="ru-RU" altLang="ru-RU" sz="2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] </a:t>
            </a:r>
            <a:r>
              <a:rPr lang="ru-RU" altLang="ru-RU" sz="2400" dirty="0">
                <a:latin typeface="+mj-lt"/>
                <a:cs typeface="Arial" panose="020B0604020202020204" pitchFamily="34" charset="0"/>
              </a:rPr>
              <a:t>– революционеры, оптимисты, создающие </a:t>
            </a:r>
            <a:r>
              <a:rPr lang="ru-RU" altLang="ru-RU" sz="2400" dirty="0" smtClean="0">
                <a:latin typeface="+mj-lt"/>
                <a:cs typeface="Arial" panose="020B0604020202020204" pitchFamily="34" charset="0"/>
              </a:rPr>
              <a:t>новое светлое </a:t>
            </a:r>
            <a:r>
              <a:rPr lang="ru-RU" altLang="ru-RU" sz="2400" dirty="0">
                <a:latin typeface="+mj-lt"/>
                <a:cs typeface="Arial" panose="020B0604020202020204" pitchFamily="34" charset="0"/>
              </a:rPr>
              <a:t>будущее</a:t>
            </a:r>
            <a:r>
              <a:rPr lang="ru-RU" altLang="ru-RU" sz="2400" dirty="0" smtClean="0">
                <a:latin typeface="+mj-lt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80000"/>
              </a:lnSpc>
            </a:pPr>
            <a:endParaRPr lang="ru-RU" altLang="ru-RU" sz="24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«</a:t>
            </a:r>
            <a:r>
              <a:rPr lang="ru-RU" altLang="ru-RU" sz="2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лето» </a:t>
            </a:r>
            <a:r>
              <a:rPr lang="ru-RU" altLang="ru-RU" sz="24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[Странники, Реакционеры] </a:t>
            </a:r>
            <a:r>
              <a:rPr lang="ru-RU" altLang="ru-RU" sz="2400" dirty="0">
                <a:latin typeface="+mj-lt"/>
                <a:cs typeface="Arial" panose="020B0604020202020204" pitchFamily="34" charset="0"/>
              </a:rPr>
              <a:t>–  непостоянные, циничные, </a:t>
            </a:r>
            <a:r>
              <a:rPr lang="ru-RU" altLang="ru-RU" sz="2400" dirty="0" err="1">
                <a:latin typeface="+mj-lt"/>
                <a:cs typeface="Arial" panose="020B0604020202020204" pitchFamily="34" charset="0"/>
              </a:rPr>
              <a:t>разочарованныев</a:t>
            </a:r>
            <a:r>
              <a:rPr lang="ru-RU" altLang="ru-RU" sz="2400" dirty="0">
                <a:latin typeface="+mj-lt"/>
                <a:cs typeface="Arial" panose="020B0604020202020204" pitchFamily="34" charset="0"/>
              </a:rPr>
              <a:t> реалиях выстроенной системы, отвергающие моральные </a:t>
            </a:r>
            <a:r>
              <a:rPr lang="ru-RU" altLang="ru-RU" sz="2400" dirty="0" smtClean="0">
                <a:latin typeface="+mj-lt"/>
                <a:cs typeface="Arial" panose="020B0604020202020204" pitchFamily="34" charset="0"/>
              </a:rPr>
              <a:t>ценности</a:t>
            </a:r>
            <a:r>
              <a:rPr lang="ru-RU" altLang="ru-RU" sz="2800" dirty="0" smtClean="0">
                <a:latin typeface="+mj-lt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80000"/>
              </a:lnSpc>
            </a:pPr>
            <a:endParaRPr lang="ru-RU" altLang="ru-RU" sz="2800" dirty="0" smtClean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800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«осень» [Герои] </a:t>
            </a:r>
            <a:r>
              <a:rPr lang="ru-RU" altLang="ru-RU" sz="2400" dirty="0">
                <a:latin typeface="+mj-lt"/>
                <a:cs typeface="Arial" panose="020B0604020202020204" pitchFamily="34" charset="0"/>
              </a:rPr>
              <a:t>– деятельные, уверенные в себе борцы, не столько создающие новые ценности, сколько отстаивающие существующие</a:t>
            </a:r>
            <a:r>
              <a:rPr lang="ru-RU" altLang="ru-RU" sz="2400" dirty="0" smtClean="0">
                <a:latin typeface="+mj-lt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80000"/>
              </a:lnSpc>
            </a:pPr>
            <a:endParaRPr lang="ru-RU" altLang="ru-RU" sz="24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«зима» [Художники, Приспособленцы] </a:t>
            </a:r>
            <a:r>
              <a:rPr lang="ru-RU" altLang="ru-RU" sz="2400" dirty="0">
                <a:latin typeface="+mj-lt"/>
                <a:cs typeface="Arial" panose="020B0604020202020204" pitchFamily="34" charset="0"/>
              </a:rPr>
              <a:t>– неуверенные, одинокие, лишенные внутреннего «стержня», предпочитающие приспосабливаются к существующей </a:t>
            </a:r>
            <a:r>
              <a:rPr lang="ru-RU" altLang="ru-RU" sz="2400" dirty="0" smtClean="0">
                <a:latin typeface="+mj-lt"/>
                <a:cs typeface="Arial" panose="020B0604020202020204" pitchFamily="34" charset="0"/>
              </a:rPr>
              <a:t>системе.</a:t>
            </a:r>
            <a:endParaRPr lang="ru-RU" altLang="ru-RU" sz="24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31840" y="6364788"/>
            <a:ext cx="5699334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800" b="1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ru-RU" altLang="ru-RU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2" descr="Флаг США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27" y="1355253"/>
            <a:ext cx="1011988" cy="5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14"/>
          <p:cNvSpPr/>
          <p:nvPr/>
        </p:nvSpPr>
        <p:spPr>
          <a:xfrm>
            <a:off x="255347" y="1214653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299052" y="1253346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36286" y="363988"/>
            <a:ext cx="4802917" cy="7194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2754" y="287767"/>
            <a:ext cx="1905001" cy="9148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5033" y="427821"/>
            <a:ext cx="711061" cy="663092"/>
          </a:xfrm>
          <a:prstGeom prst="rect">
            <a:avLst/>
          </a:prstGeom>
        </p:spPr>
      </p:pic>
      <p:sp>
        <p:nvSpPr>
          <p:cNvPr id="17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20983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-177143" y="1064634"/>
            <a:ext cx="9144000" cy="574675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Теория поколений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13" name="Picture 2" descr="Флаг США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10608"/>
            <a:ext cx="1011988" cy="5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64" y="2016956"/>
            <a:ext cx="8496392" cy="3932324"/>
          </a:xfrm>
          <a:prstGeom prst="rect">
            <a:avLst/>
          </a:prstGeom>
        </p:spPr>
      </p:pic>
      <p:sp>
        <p:nvSpPr>
          <p:cNvPr id="9" name="object 14"/>
          <p:cNvSpPr/>
          <p:nvPr/>
        </p:nvSpPr>
        <p:spPr>
          <a:xfrm>
            <a:off x="284113" y="926886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327818" y="96557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65052" y="76221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0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3799" y="140054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79512" y="188640"/>
            <a:ext cx="8779308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В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заимодействие поколений</a:t>
            </a:r>
            <a:endParaRPr lang="ru-RU" sz="32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Times New Roman" pitchFamily="18"/>
            </a:endParaRPr>
          </a:p>
        </p:txBody>
      </p:sp>
      <p:sp>
        <p:nvSpPr>
          <p:cNvPr id="7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9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  <p:pic>
        <p:nvPicPr>
          <p:cNvPr id="4" name="y2mate.com - Интервью с миллениалом Поколение Z Русский перевод_v144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7" y="1124744"/>
            <a:ext cx="8272918" cy="465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2258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ПОЧЕМУ</a:t>
            </a:r>
            <a:r>
              <a:rPr lang="ru-RU" sz="3600" b="1" dirty="0" smtClean="0">
                <a:solidFill>
                  <a:srgbClr val="FF0000"/>
                </a:solidFill>
                <a:latin typeface="+mn-lt"/>
                <a:cs typeface="Times New Roman" pitchFamily="18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ЛЮДИ ЧЕГО-ТО НЕ ДЕЛАЮТ?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sp>
        <p:nvSpPr>
          <p:cNvPr id="10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5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89769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Теория поколений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9" name="Содержимое 10" descr="williamstrau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1332656" y="2097140"/>
            <a:ext cx="4064001" cy="1136650"/>
          </a:xfrm>
          <a:prstGeom prst="rect">
            <a:avLst/>
          </a:prstGeom>
        </p:spPr>
      </p:pic>
      <p:pic>
        <p:nvPicPr>
          <p:cNvPr id="10" name="Изображение 11" descr="neil-how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77" y="2099822"/>
            <a:ext cx="1011109" cy="11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14" name="Picture 2" descr="Флаг СШ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09" y="2518808"/>
            <a:ext cx="1365732" cy="71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64062" y="2566670"/>
            <a:ext cx="6254519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800" dirty="0" smtClean="0">
                <a:cs typeface="Arial" panose="020B0604020202020204" pitchFamily="34" charset="0"/>
              </a:rPr>
              <a:t>             1991 – В. </a:t>
            </a:r>
            <a:r>
              <a:rPr lang="ru-RU" altLang="ru-RU" sz="2800" dirty="0">
                <a:cs typeface="Arial" panose="020B0604020202020204" pitchFamily="34" charset="0"/>
              </a:rPr>
              <a:t>Штраус и </a:t>
            </a:r>
            <a:r>
              <a:rPr lang="ru-RU" altLang="ru-RU" sz="2800" dirty="0" err="1" smtClean="0">
                <a:cs typeface="Arial" panose="020B0604020202020204" pitchFamily="34" charset="0"/>
              </a:rPr>
              <a:t>Н.Хоув</a:t>
            </a:r>
            <a:endParaRPr lang="ru-RU" altLang="ru-RU" sz="2800" dirty="0" smtClean="0"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244872" y="3233790"/>
            <a:ext cx="174842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У.Штраус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7760" y="5292386"/>
            <a:ext cx="194421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Е.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Шамис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Изображение 12" descr="Shamis_cr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77" y="3916055"/>
            <a:ext cx="923417" cy="1378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Флаг России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010" y="3985958"/>
            <a:ext cx="1380171" cy="9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79912" y="3954277"/>
            <a:ext cx="496855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ru-RU" sz="2800" dirty="0" smtClean="0">
                <a:cs typeface="Arial" panose="020B0604020202020204" pitchFamily="34" charset="0"/>
              </a:rPr>
              <a:t>2003-2004</a:t>
            </a:r>
            <a:r>
              <a:rPr lang="ru-RU" altLang="ru-RU" sz="2800" dirty="0" smtClean="0">
                <a:cs typeface="Arial" panose="020B0604020202020204" pitchFamily="34" charset="0"/>
              </a:rPr>
              <a:t> – адаптация для России командой </a:t>
            </a:r>
            <a:r>
              <a:rPr lang="ru-RU" altLang="ru-RU" sz="2800" dirty="0">
                <a:cs typeface="Arial" panose="020B0604020202020204" pitchFamily="34" charset="0"/>
              </a:rPr>
              <a:t>проекта </a:t>
            </a:r>
            <a:r>
              <a:rPr lang="en-US" altLang="ru-RU" sz="2800" dirty="0" err="1" smtClean="0">
                <a:cs typeface="Arial" panose="020B0604020202020204" pitchFamily="34" charset="0"/>
              </a:rPr>
              <a:t>Rugenerations</a:t>
            </a:r>
            <a:r>
              <a:rPr lang="ru-RU" altLang="ru-RU" sz="2800" dirty="0" smtClean="0">
                <a:cs typeface="Arial" panose="020B0604020202020204" pitchFamily="34" charset="0"/>
              </a:rPr>
              <a:t> под </a:t>
            </a:r>
            <a:r>
              <a:rPr lang="ru-RU" altLang="ru-RU" sz="2800" dirty="0">
                <a:cs typeface="Arial" panose="020B0604020202020204" pitchFamily="34" charset="0"/>
              </a:rPr>
              <a:t>руководством Евгении </a:t>
            </a:r>
            <a:r>
              <a:rPr lang="ru-RU" altLang="ru-RU" sz="2800" dirty="0" err="1">
                <a:cs typeface="Arial" panose="020B0604020202020204" pitchFamily="34" charset="0"/>
              </a:rPr>
              <a:t>Шамис</a:t>
            </a:r>
            <a:r>
              <a:rPr lang="ru-RU" altLang="ru-RU" sz="28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48276" y="3240758"/>
            <a:ext cx="1944217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Н. </a:t>
            </a:r>
            <a:r>
              <a:rPr lang="ru-RU" sz="16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Хоув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object 14"/>
          <p:cNvSpPr/>
          <p:nvPr/>
        </p:nvSpPr>
        <p:spPr>
          <a:xfrm>
            <a:off x="212105" y="930475"/>
            <a:ext cx="8370916" cy="1163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5"/>
          <p:cNvSpPr/>
          <p:nvPr/>
        </p:nvSpPr>
        <p:spPr>
          <a:xfrm>
            <a:off x="255810" y="969168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93044" y="79810"/>
            <a:ext cx="4802917" cy="71946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589"/>
            <a:ext cx="1905001" cy="91486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1791" y="143643"/>
            <a:ext cx="711061" cy="663092"/>
          </a:xfrm>
          <a:prstGeom prst="rect">
            <a:avLst/>
          </a:prstGeom>
        </p:spPr>
      </p:pic>
      <p:sp>
        <p:nvSpPr>
          <p:cNvPr id="23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5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0555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5496" y="1298113"/>
            <a:ext cx="745232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Теория поколений, специфика СНГ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083195"/>
            <a:ext cx="8911004" cy="384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Флаг России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07482"/>
            <a:ext cx="1045995" cy="6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14"/>
          <p:cNvSpPr/>
          <p:nvPr/>
        </p:nvSpPr>
        <p:spPr>
          <a:xfrm>
            <a:off x="212105" y="926886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255810" y="96557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93044" y="76221"/>
            <a:ext cx="4802917" cy="7194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0"/>
            <a:ext cx="1905001" cy="914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791" y="140054"/>
            <a:ext cx="711061" cy="663092"/>
          </a:xfrm>
          <a:prstGeom prst="rect">
            <a:avLst/>
          </a:prstGeom>
        </p:spPr>
      </p:pic>
      <p:sp>
        <p:nvSpPr>
          <p:cNvPr id="20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2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4857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5496" y="1298113"/>
            <a:ext cx="745232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Теория поколений, специфика СНГ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9" name="Picture 2" descr="Флаг России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07482"/>
            <a:ext cx="1045995" cy="69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ject 14"/>
          <p:cNvSpPr/>
          <p:nvPr/>
        </p:nvSpPr>
        <p:spPr>
          <a:xfrm>
            <a:off x="212105" y="926886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255810" y="96557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3044" y="76221"/>
            <a:ext cx="4802917" cy="7194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0"/>
            <a:ext cx="1905001" cy="914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791" y="140054"/>
            <a:ext cx="711061" cy="663092"/>
          </a:xfrm>
          <a:prstGeom prst="rect">
            <a:avLst/>
          </a:prstGeom>
        </p:spPr>
      </p:pic>
      <p:sp>
        <p:nvSpPr>
          <p:cNvPr id="20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2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05" y="1926675"/>
            <a:ext cx="8919590" cy="442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584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87921" y="1220391"/>
            <a:ext cx="8856476" cy="1044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Поколение победителей и молчаливое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поколение:</a:t>
            </a:r>
            <a:b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Работа-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это жизнь</a:t>
            </a:r>
            <a:b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\</a:t>
            </a:r>
            <a:endParaRPr lang="ru-RU" sz="28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08451"/>
            <a:ext cx="8928992" cy="3926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880436"/>
              </p:ext>
            </p:extLst>
          </p:nvPr>
        </p:nvGraphicFramePr>
        <p:xfrm>
          <a:off x="338054" y="2175187"/>
          <a:ext cx="4191181" cy="3990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181"/>
              </a:tblGrid>
              <a:tr h="41913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Победители</a:t>
                      </a:r>
                      <a:endParaRPr lang="ru-RU" sz="2000" dirty="0"/>
                    </a:p>
                  </a:txBody>
                  <a:tcPr/>
                </a:tc>
              </a:tr>
              <a:tr h="430424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Трудолюбие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677071"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</a:t>
                      </a: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тветственность, 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/>
                </a:tc>
              </a:tr>
              <a:tr h="76412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Почти религиозная вера в светлое будущее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570343"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Приверженность идеологии, семья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12901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dirty="0" smtClean="0"/>
                        <a:t>Низкая</a:t>
                      </a:r>
                      <a:r>
                        <a:rPr lang="ru-RU" sz="1800" baseline="0" dirty="0" smtClean="0"/>
                        <a:t> образованность, при большом стремлении к знаниям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417783"/>
              </p:ext>
            </p:extLst>
          </p:nvPr>
        </p:nvGraphicFramePr>
        <p:xfrm>
          <a:off x="4716159" y="2175186"/>
          <a:ext cx="3888289" cy="3990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289"/>
              </a:tblGrid>
              <a:tr h="58221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Молчаливое поколение</a:t>
                      </a:r>
                      <a:endParaRPr lang="ru-RU" sz="2000" dirty="0"/>
                    </a:p>
                  </a:txBody>
                  <a:tcPr/>
                </a:tc>
              </a:tr>
              <a:tr h="44472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Преданность, 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4472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Соблюдение правил, 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4472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Неоспоримость решения сверху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45665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Честь, 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58221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Терпение, жертвенность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1034839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Экономность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object 14"/>
          <p:cNvSpPr/>
          <p:nvPr/>
        </p:nvSpPr>
        <p:spPr>
          <a:xfrm>
            <a:off x="140097" y="1085193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183802" y="1123886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1036" y="234528"/>
            <a:ext cx="4802917" cy="719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158307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9783" y="298361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b="1" spc="30" dirty="0">
                <a:latin typeface="Calibri"/>
                <a:cs typeface="Calibri"/>
              </a:rPr>
              <a:t>t.a.costerina@gmail.com</a:t>
            </a:r>
            <a:endParaRPr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b="1" dirty="0">
                <a:cs typeface="Calibri"/>
              </a:rPr>
              <a:t>https://hr37.ru</a:t>
            </a:r>
            <a:r>
              <a:rPr lang="ru-RU" b="1" dirty="0">
                <a:latin typeface="Calibri"/>
                <a:cs typeface="Calibri"/>
              </a:rPr>
              <a:t>  </a:t>
            </a:r>
            <a:endParaRPr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4070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11439" y="1073560"/>
            <a:ext cx="9144000" cy="971754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ПОКОЛЕНИЕ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БЕБИ-БУМЕРОВ:  Живу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, чтобы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работать</a:t>
            </a:r>
            <a:endParaRPr lang="ru-RU" sz="20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53" y="1467356"/>
            <a:ext cx="8998052" cy="5129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969598"/>
              </p:ext>
            </p:extLst>
          </p:nvPr>
        </p:nvGraphicFramePr>
        <p:xfrm>
          <a:off x="306264" y="1548027"/>
          <a:ext cx="4017922" cy="4591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7922"/>
              </a:tblGrid>
              <a:tr h="52495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Характеристика</a:t>
                      </a:r>
                      <a:endParaRPr lang="ru-RU" sz="1800" dirty="0"/>
                    </a:p>
                  </a:txBody>
                  <a:tcPr/>
                </a:tc>
              </a:tr>
              <a:tr h="436443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Оптимизм, командный дух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332956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dirty="0" err="1" smtClean="0"/>
                        <a:t>Трудоголики</a:t>
                      </a:r>
                      <a:endParaRPr lang="ru-RU" sz="1800" dirty="0"/>
                    </a:p>
                  </a:txBody>
                  <a:tcPr/>
                </a:tc>
              </a:tr>
              <a:tr h="621517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Заинтересованность в личном росте, признании</a:t>
                      </a:r>
                      <a:endParaRPr lang="ru-RU" sz="18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52495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dirty="0" smtClean="0"/>
                        <a:t>Культ</a:t>
                      </a:r>
                      <a:r>
                        <a:rPr lang="ru-RU" sz="1800" baseline="0" dirty="0" smtClean="0"/>
                        <a:t> молодости, здоровья</a:t>
                      </a:r>
                      <a:endParaRPr lang="ru-RU" sz="1800" dirty="0"/>
                    </a:p>
                  </a:txBody>
                  <a:tcPr/>
                </a:tc>
              </a:tr>
              <a:tr h="332956"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Преданность, вовлеченность</a:t>
                      </a:r>
                      <a:endParaRPr lang="ru-RU" sz="1800" dirty="0"/>
                    </a:p>
                  </a:txBody>
                  <a:tcPr/>
                </a:tc>
              </a:tr>
              <a:tr h="55492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800" dirty="0" smtClean="0"/>
                        <a:t>Не</a:t>
                      </a:r>
                      <a:r>
                        <a:rPr lang="ru-RU" sz="1800" baseline="0" dirty="0" smtClean="0"/>
                        <a:t> видят смысла в обратной связи, не умеют и не любят ее давать</a:t>
                      </a:r>
                      <a:endParaRPr lang="ru-RU" sz="1800" dirty="0"/>
                    </a:p>
                  </a:txBody>
                  <a:tcPr/>
                </a:tc>
              </a:tr>
              <a:tr h="389938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Уважение к </a:t>
                      </a:r>
                      <a:r>
                        <a:rPr lang="ru-RU" sz="1800" baseline="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должности</a:t>
                      </a:r>
                      <a:r>
                        <a:rPr lang="ru-RU" sz="180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 и статусу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524952"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</a:pPr>
                      <a:r>
                        <a:rPr lang="ru-RU" altLang="ru-RU" sz="1800" dirty="0" smtClean="0"/>
                        <a:t>Подчеркивание гендерной принадлежности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0955267"/>
              </p:ext>
            </p:extLst>
          </p:nvPr>
        </p:nvGraphicFramePr>
        <p:xfrm>
          <a:off x="4442956" y="1475407"/>
          <a:ext cx="4419377" cy="4961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377"/>
              </a:tblGrid>
              <a:tr h="516434">
                <a:tc>
                  <a:txBody>
                    <a:bodyPr/>
                    <a:lstStyle/>
                    <a:p>
                      <a:pPr algn="ctr"/>
                      <a:r>
                        <a:rPr lang="ru-RU" sz="1750" dirty="0" smtClean="0"/>
                        <a:t>Инструменты управления</a:t>
                      </a:r>
                      <a:endParaRPr lang="ru-RU" sz="1750" dirty="0"/>
                    </a:p>
                  </a:txBody>
                  <a:tcPr/>
                </a:tc>
              </a:tr>
              <a:tr h="353328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75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«Белая» заработная плата; стабильные условия</a:t>
                      </a:r>
                    </a:p>
                  </a:txBody>
                  <a:tcPr/>
                </a:tc>
              </a:tr>
              <a:tr h="391405">
                <a:tc>
                  <a:txBody>
                    <a:bodyPr/>
                    <a:lstStyle/>
                    <a:p>
                      <a:r>
                        <a:rPr lang="ru-RU" sz="175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Наличие социальных пакетов и гарантий</a:t>
                      </a:r>
                      <a:endParaRPr lang="ru-RU" sz="1750" dirty="0"/>
                    </a:p>
                  </a:txBody>
                  <a:tcPr/>
                </a:tc>
              </a:tr>
              <a:tr h="367436"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75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Наставничество;</a:t>
                      </a:r>
                      <a:endParaRPr lang="ru-RU" sz="175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749484"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Участие в социальных проектах компании,</a:t>
                      </a:r>
                      <a:r>
                        <a:rPr lang="ru-RU" sz="1750" baseline="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 организация праздников, подарков, благотворительность</a:t>
                      </a:r>
                      <a:endParaRPr lang="ru-RU" sz="1750" dirty="0"/>
                    </a:p>
                  </a:txBody>
                  <a:tcPr/>
                </a:tc>
              </a:tr>
              <a:tr h="599587"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/>
                        <a:buNone/>
                        <a:tabLst/>
                        <a:defRPr/>
                      </a:pPr>
                      <a:r>
                        <a:rPr lang="ru-RU" sz="175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Фитнес, абонементы в бассейн, </a:t>
                      </a:r>
                      <a:endParaRPr lang="ru-RU" sz="175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ru-RU" sz="175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спортивные  мероприятия; </a:t>
                      </a:r>
                      <a:endParaRPr lang="ru-RU" sz="1750" dirty="0" smtClean="0"/>
                    </a:p>
                  </a:txBody>
                  <a:tcPr/>
                </a:tc>
              </a:tr>
              <a:tr h="749484"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50" dirty="0" smtClean="0">
                          <a:solidFill>
                            <a:srgbClr val="666666"/>
                          </a:solidFill>
                          <a:latin typeface="+mn-lt"/>
                          <a:ea typeface="Calibri"/>
                          <a:cs typeface="Arial"/>
                        </a:rPr>
                        <a:t>Вознаграждение в виде статусных вещей (специальные парковочные места, удобные кресла и т. п.)</a:t>
                      </a:r>
                    </a:p>
                  </a:txBody>
                  <a:tcPr/>
                </a:tc>
              </a:tr>
              <a:tr h="516434">
                <a:tc>
                  <a:txBody>
                    <a:bodyPr/>
                    <a:lstStyle/>
                    <a:p>
                      <a:pPr lvl="0"/>
                      <a:r>
                        <a:rPr lang="ru-RU" sz="1750" b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Время</a:t>
                      </a:r>
                      <a:r>
                        <a:rPr lang="ru-RU" sz="1750" b="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и возможности для </a:t>
                      </a:r>
                      <a:r>
                        <a:rPr lang="ru-RU" sz="1750" b="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1750" b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амообучения</a:t>
                      </a:r>
                      <a:endParaRPr lang="ru-RU" sz="175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object 14"/>
          <p:cNvSpPr/>
          <p:nvPr/>
        </p:nvSpPr>
        <p:spPr>
          <a:xfrm>
            <a:off x="212105" y="1050023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55810" y="1088716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3044" y="199358"/>
            <a:ext cx="4802917" cy="719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23137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791" y="263191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2393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6573" y="1193460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строить отношения с руководителем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b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бэби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32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бумером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31840" y="6364788"/>
            <a:ext cx="5699334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en-US" altLang="ru-RU" sz="2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altLang="ru-RU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5276" y="2217562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Уважение статуса.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Предложения и действия </a:t>
            </a:r>
            <a:r>
              <a:rPr lang="ru-RU" altLang="ru-RU" sz="2200" dirty="0"/>
              <a:t>надо сопоставлять не только </a:t>
            </a:r>
            <a:r>
              <a:rPr lang="ru-RU" altLang="ru-RU" sz="2200" dirty="0" smtClean="0"/>
              <a:t>с мнением, </a:t>
            </a:r>
            <a:r>
              <a:rPr lang="ru-RU" altLang="ru-RU" sz="2200" dirty="0"/>
              <a:t>но и с интересами </a:t>
            </a:r>
            <a:r>
              <a:rPr lang="ru-RU" altLang="ru-RU" sz="2200" dirty="0" smtClean="0"/>
              <a:t>всей </a:t>
            </a:r>
            <a:r>
              <a:rPr lang="ru-RU" altLang="ru-RU" sz="2200" dirty="0"/>
              <a:t>компании, </a:t>
            </a:r>
            <a:r>
              <a:rPr lang="ru-RU" altLang="ru-RU" sz="2200" dirty="0" smtClean="0"/>
              <a:t>организации.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Показывайте развитие </a:t>
            </a:r>
            <a:r>
              <a:rPr lang="ru-RU" altLang="ru-RU" sz="2200" dirty="0"/>
              <a:t>ситуации и результаты во временной перспективе на больший период </a:t>
            </a:r>
            <a:r>
              <a:rPr lang="ru-RU" altLang="ru-RU" sz="2200" dirty="0" smtClean="0"/>
              <a:t>(5-10 </a:t>
            </a:r>
            <a:r>
              <a:rPr lang="ru-RU" altLang="ru-RU" sz="2200" dirty="0"/>
              <a:t>лет</a:t>
            </a:r>
            <a:r>
              <a:rPr lang="ru-RU" altLang="ru-RU" sz="2200" dirty="0" smtClean="0"/>
              <a:t>).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Старайтесь </a:t>
            </a:r>
            <a:r>
              <a:rPr lang="ru-RU" altLang="ru-RU" sz="2200" dirty="0"/>
              <a:t>быть с ними в одной </a:t>
            </a:r>
            <a:r>
              <a:rPr lang="ru-RU" altLang="ru-RU" sz="2200" dirty="0" smtClean="0"/>
              <a:t>команде.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/>
              <a:t>Ставьте амбициозные большие цели и для себя и </a:t>
            </a:r>
            <a:r>
              <a:rPr lang="ru-RU" altLang="ru-RU" sz="2200" dirty="0" smtClean="0"/>
              <a:t>подразделений.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/>
              <a:t>Если вам нужна помощь, совет, консультация – приходите «советоваться</a:t>
            </a:r>
            <a:r>
              <a:rPr lang="ru-RU" altLang="ru-RU" sz="2200" dirty="0" smtClean="0"/>
              <a:t>».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/>
              <a:t>Всегда приходите на встречу </a:t>
            </a:r>
            <a:r>
              <a:rPr lang="ru-RU" altLang="ru-RU" sz="2200" dirty="0" smtClean="0"/>
              <a:t>подготовленным.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/>
              <a:t>Не употребляйте слово «проблема». 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/>
              <a:t>Употребляйте эпитеты «модно, современно». </a:t>
            </a:r>
          </a:p>
        </p:txBody>
      </p:sp>
      <p:sp>
        <p:nvSpPr>
          <p:cNvPr id="9" name="object 14"/>
          <p:cNvSpPr/>
          <p:nvPr/>
        </p:nvSpPr>
        <p:spPr>
          <a:xfrm>
            <a:off x="245240" y="1109130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88945" y="1147823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6179" y="258465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2647" y="182244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926" y="322298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1388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17516" y="1015183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ПОКОЛЕНИЕ Х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:  Р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аботаю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, чтобы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жить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96" y="1659866"/>
            <a:ext cx="9107704" cy="4712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603487"/>
              </p:ext>
            </p:extLst>
          </p:nvPr>
        </p:nvGraphicFramePr>
        <p:xfrm>
          <a:off x="117516" y="1556792"/>
          <a:ext cx="4264959" cy="4608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4959"/>
              </a:tblGrid>
              <a:tr h="59291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/>
                        <a:t>Характеристика</a:t>
                      </a:r>
                      <a:endParaRPr lang="ru-RU" sz="1500" dirty="0"/>
                    </a:p>
                  </a:txBody>
                  <a:tcPr/>
                </a:tc>
              </a:tr>
              <a:tr h="602329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Профессионалы, фундаментальное образование, добросовестность, ответственность</a:t>
                      </a:r>
                      <a:endParaRPr lang="ru-RU" sz="1500" dirty="0"/>
                    </a:p>
                  </a:txBody>
                  <a:tcPr/>
                </a:tc>
              </a:tr>
              <a:tr h="361397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500" dirty="0" smtClean="0"/>
                        <a:t>Развитие по вертикали,</a:t>
                      </a:r>
                      <a:r>
                        <a:rPr lang="ru-RU" sz="1500" baseline="0" dirty="0" smtClean="0"/>
                        <a:t> часто вглубь</a:t>
                      </a:r>
                      <a:endParaRPr lang="ru-RU" sz="1500" dirty="0"/>
                    </a:p>
                  </a:txBody>
                  <a:tcPr/>
                </a:tc>
              </a:tr>
              <a:tr h="44307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500" dirty="0" smtClean="0"/>
                        <a:t>Сами ставят цель и сами достигают</a:t>
                      </a:r>
                      <a:endParaRPr lang="ru-RU" sz="1500" dirty="0"/>
                    </a:p>
                  </a:txBody>
                  <a:tcPr/>
                </a:tc>
              </a:tr>
              <a:tr h="60232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500" dirty="0" err="1" smtClean="0"/>
                        <a:t>Самомотивируются</a:t>
                      </a:r>
                      <a:r>
                        <a:rPr lang="ru-RU" sz="1500" dirty="0" smtClean="0"/>
                        <a:t>, не любят промежуточный контроль</a:t>
                      </a:r>
                      <a:endParaRPr lang="ru-RU" sz="1500" dirty="0"/>
                    </a:p>
                  </a:txBody>
                  <a:tcPr/>
                </a:tc>
              </a:tr>
              <a:tr h="361397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500" dirty="0" smtClean="0"/>
                        <a:t>Не нуждаются</a:t>
                      </a:r>
                      <a:r>
                        <a:rPr lang="ru-RU" sz="1500" baseline="0" dirty="0" smtClean="0"/>
                        <a:t>  в обратной связи</a:t>
                      </a:r>
                      <a:endParaRPr lang="ru-RU" sz="1500" dirty="0"/>
                    </a:p>
                  </a:txBody>
                  <a:tcPr/>
                </a:tc>
              </a:tr>
              <a:tr h="60232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500" b="0" i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Ценят возможность подчеркнуть свою индивидуальность и </a:t>
                      </a:r>
                      <a:r>
                        <a:rPr lang="ru-RU" sz="1500" b="0" i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уникальность, </a:t>
                      </a:r>
                      <a:r>
                        <a:rPr lang="ru-RU" sz="1500" b="0" i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выпендриться</a:t>
                      </a:r>
                      <a:endParaRPr lang="ru-RU" sz="1500" dirty="0"/>
                    </a:p>
                  </a:txBody>
                  <a:tcPr/>
                </a:tc>
              </a:tr>
              <a:tr h="440417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500" dirty="0" smtClean="0"/>
                        <a:t>Обучение = профессионализм</a:t>
                      </a:r>
                    </a:p>
                  </a:txBody>
                  <a:tcPr/>
                </a:tc>
              </a:tr>
              <a:tr h="602329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500" b="0" i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Здоровье расценивают как работоспособность, при заболеваниях снимают симптомы</a:t>
                      </a:r>
                      <a:endParaRPr lang="ru-RU" sz="15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02048"/>
              </p:ext>
            </p:extLst>
          </p:nvPr>
        </p:nvGraphicFramePr>
        <p:xfrm>
          <a:off x="4499992" y="1556792"/>
          <a:ext cx="4458828" cy="4734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8828"/>
              </a:tblGrid>
              <a:tr h="57117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Инструменты управления</a:t>
                      </a:r>
                      <a:endParaRPr lang="ru-RU" sz="1800" dirty="0"/>
                    </a:p>
                  </a:txBody>
                  <a:tcPr/>
                </a:tc>
              </a:tr>
              <a:tr h="374826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Свобода действий</a:t>
                      </a:r>
                      <a:endParaRPr lang="ru-RU" sz="1800" dirty="0"/>
                    </a:p>
                  </a:txBody>
                  <a:tcPr/>
                </a:tc>
              </a:tr>
              <a:tr h="432893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Четкая зона ответственности</a:t>
                      </a:r>
                      <a:endParaRPr lang="ru-RU" sz="1800" dirty="0"/>
                    </a:p>
                  </a:txBody>
                  <a:tcPr/>
                </a:tc>
              </a:tr>
              <a:tr h="406384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Многозадачность</a:t>
                      </a:r>
                      <a:endParaRPr lang="ru-RU" sz="1800" dirty="0"/>
                    </a:p>
                  </a:txBody>
                  <a:tcPr/>
                </a:tc>
              </a:tr>
              <a:tr h="828926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Обратная связь = критика, только по  запросу. </a:t>
                      </a:r>
                      <a:br>
                        <a:rPr lang="ru-RU" sz="1800" dirty="0" smtClean="0"/>
                      </a:br>
                      <a:r>
                        <a:rPr lang="ru-RU" sz="1800" dirty="0" smtClean="0"/>
                        <a:t>Есть</a:t>
                      </a:r>
                      <a:r>
                        <a:rPr lang="ru-RU" sz="1800" baseline="0" dirty="0" smtClean="0"/>
                        <a:t> проблема – приходи, поговорим.</a:t>
                      </a:r>
                      <a:endParaRPr lang="ru-RU" sz="1800" dirty="0"/>
                    </a:p>
                  </a:txBody>
                  <a:tcPr/>
                </a:tc>
              </a:tr>
              <a:tr h="663142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Личное отношение и персональное признание</a:t>
                      </a:r>
                    </a:p>
                  </a:txBody>
                  <a:tcPr/>
                </a:tc>
              </a:tr>
              <a:tr h="457506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Возможность</a:t>
                      </a:r>
                      <a:r>
                        <a:rPr lang="ru-RU" sz="1800" baseline="0" dirty="0" smtClean="0"/>
                        <a:t> учиться</a:t>
                      </a:r>
                      <a:endParaRPr lang="ru-RU" sz="1800" dirty="0"/>
                    </a:p>
                  </a:txBody>
                  <a:tcPr/>
                </a:tc>
              </a:tr>
              <a:tr h="873662">
                <a:tc>
                  <a:txBody>
                    <a:bodyPr/>
                    <a:lstStyle/>
                    <a:p>
                      <a:pPr lvl="0"/>
                      <a:r>
                        <a:rPr lang="ru-RU" sz="1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Проектные задачи, </a:t>
                      </a:r>
                    </a:p>
                    <a:p>
                      <a:pPr lvl="0"/>
                      <a:r>
                        <a:rPr lang="ru-RU" sz="1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декомпозиция масштабной задачи на малые, </a:t>
                      </a:r>
                      <a:r>
                        <a:rPr lang="ru-RU" sz="1800" b="1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индивидуальные</a:t>
                      </a:r>
                      <a:r>
                        <a:rPr lang="ru-RU" sz="18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задачи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object 14"/>
          <p:cNvSpPr/>
          <p:nvPr/>
        </p:nvSpPr>
        <p:spPr>
          <a:xfrm>
            <a:off x="212105" y="926886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55810" y="96557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3044" y="76221"/>
            <a:ext cx="4802917" cy="719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0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791" y="140054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9793" y="1089162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строить отношения с </a:t>
            </a: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Х-руководителем?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31840" y="6364788"/>
            <a:ext cx="5699334" cy="79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en-US" altLang="ru-RU" sz="2800" b="1" dirty="0">
              <a:solidFill>
                <a:srgbClr val="002060"/>
              </a:solidFill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ru-RU" altLang="ru-RU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206" y="1589314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Они любят учиться и учить. Демонстрируйте запрос на обучение. 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Запрашивайте экспертную оценку, учитывая обязательность критики.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Фокусируйте внимание на том, чем предложение способствует достижению конкретного результата.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Они долго шли к нынешнему положению. Уважительность. На равных только в обсуждении идеи.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Проговаривайте смыслы, ожидания. Конкретный вопрос - четкий ответ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Имейте собственное </a:t>
            </a:r>
            <a:r>
              <a:rPr lang="ru-RU" altLang="ru-RU" sz="2200" dirty="0" smtClean="0"/>
              <a:t>видение проблем. </a:t>
            </a:r>
            <a:endParaRPr lang="ru-RU" altLang="ru-RU" sz="2200" dirty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Не замалчивайте, своевременно давайте знать о сложностях выполнения </a:t>
            </a:r>
            <a:r>
              <a:rPr lang="ru-RU" altLang="ru-RU" sz="2200" dirty="0"/>
              <a:t>задачи. </a:t>
            </a:r>
            <a:endParaRPr lang="ru-RU" altLang="ru-RU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Если </a:t>
            </a:r>
            <a:r>
              <a:rPr lang="ru-RU" altLang="ru-RU" sz="2200" dirty="0"/>
              <a:t>возможно, дайте несколько вариантов решения.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altLang="ru-RU" sz="2200" dirty="0" smtClean="0"/>
              <a:t>Если необходима обратная связь, ее надо запросить</a:t>
            </a:r>
            <a:r>
              <a:rPr lang="ru-RU" altLang="ru-RU" sz="2200" dirty="0" smtClean="0"/>
              <a:t>.</a:t>
            </a:r>
            <a:endParaRPr lang="ru-RU" altLang="ru-RU" sz="2200" dirty="0"/>
          </a:p>
        </p:txBody>
      </p:sp>
      <p:sp>
        <p:nvSpPr>
          <p:cNvPr id="9" name="object 14"/>
          <p:cNvSpPr/>
          <p:nvPr/>
        </p:nvSpPr>
        <p:spPr>
          <a:xfrm>
            <a:off x="267902" y="998970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311607" y="1037663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8841" y="148305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5309" y="72084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588" y="212138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4467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13" y="1268760"/>
            <a:ext cx="8858897" cy="4767201"/>
          </a:xfrm>
          <a:prstGeom prst="rect">
            <a:avLst/>
          </a:prstGeom>
        </p:spPr>
      </p:pic>
      <p:sp>
        <p:nvSpPr>
          <p:cNvPr id="6" name="object 14"/>
          <p:cNvSpPr/>
          <p:nvPr/>
        </p:nvSpPr>
        <p:spPr>
          <a:xfrm>
            <a:off x="150573" y="982255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194278" y="1020948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31512" y="131590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7980" y="55369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0259" y="195423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74289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318258"/>
            <a:ext cx="7977047" cy="4717703"/>
          </a:xfrm>
          <a:prstGeom prst="rect">
            <a:avLst/>
          </a:prstGeom>
        </p:spPr>
      </p:pic>
      <p:sp>
        <p:nvSpPr>
          <p:cNvPr id="6" name="object 14"/>
          <p:cNvSpPr/>
          <p:nvPr/>
        </p:nvSpPr>
        <p:spPr>
          <a:xfrm>
            <a:off x="128712" y="898168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172417" y="936861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9651" y="47503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119" y="-28718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8398" y="111336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12000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ПОЧЕМУ</a:t>
            </a:r>
            <a:r>
              <a:rPr lang="ru-RU" sz="3600" b="1" dirty="0" smtClean="0">
                <a:solidFill>
                  <a:srgbClr val="FF0000"/>
                </a:solidFill>
                <a:latin typeface="+mn-lt"/>
                <a:cs typeface="Times New Roman" pitchFamily="18"/>
              </a:rPr>
              <a:t>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ЛЮДИ ЧЕГО-ТО НЕ ДЕЛАЮТ?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70080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Надо его </a:t>
            </a:r>
            <a:r>
              <a:rPr lang="ru-RU" sz="4000" dirty="0" err="1" smtClean="0"/>
              <a:t>замотивировать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sp>
        <p:nvSpPr>
          <p:cNvPr id="10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5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938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86406"/>
            <a:ext cx="8568952" cy="4576293"/>
          </a:xfrm>
          <a:prstGeom prst="rect">
            <a:avLst/>
          </a:prstGeom>
        </p:spPr>
      </p:pic>
      <p:sp>
        <p:nvSpPr>
          <p:cNvPr id="6" name="object 14"/>
          <p:cNvSpPr/>
          <p:nvPr/>
        </p:nvSpPr>
        <p:spPr>
          <a:xfrm>
            <a:off x="140097" y="1036006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183802" y="107469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1036" y="185341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109120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9783" y="249174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3449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86" y="1268760"/>
            <a:ext cx="8568952" cy="4793994"/>
          </a:xfrm>
          <a:prstGeom prst="rect">
            <a:avLst/>
          </a:prstGeom>
        </p:spPr>
      </p:pic>
      <p:sp>
        <p:nvSpPr>
          <p:cNvPr id="6" name="object 14"/>
          <p:cNvSpPr/>
          <p:nvPr/>
        </p:nvSpPr>
        <p:spPr>
          <a:xfrm>
            <a:off x="212105" y="926886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96557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93044" y="76221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0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791" y="140054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532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311918"/>
            <a:ext cx="8856984" cy="4577374"/>
          </a:xfrm>
          <a:prstGeom prst="rect">
            <a:avLst/>
          </a:prstGeom>
        </p:spPr>
      </p:pic>
      <p:sp>
        <p:nvSpPr>
          <p:cNvPr id="6" name="object 14"/>
          <p:cNvSpPr/>
          <p:nvPr/>
        </p:nvSpPr>
        <p:spPr>
          <a:xfrm>
            <a:off x="212105" y="1018436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105712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93044" y="167771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91550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791" y="231604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1646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96752"/>
            <a:ext cx="8679028" cy="4767201"/>
          </a:xfrm>
          <a:prstGeom prst="rect">
            <a:avLst/>
          </a:prstGeom>
        </p:spPr>
      </p:pic>
      <p:sp>
        <p:nvSpPr>
          <p:cNvPr id="6" name="object 14"/>
          <p:cNvSpPr/>
          <p:nvPr/>
        </p:nvSpPr>
        <p:spPr>
          <a:xfrm>
            <a:off x="212105" y="1108567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1147260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93044" y="257902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81681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791" y="321735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05753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426909"/>
            <a:ext cx="8856984" cy="4587332"/>
          </a:xfrm>
          <a:prstGeom prst="rect">
            <a:avLst/>
          </a:prstGeom>
        </p:spPr>
      </p:pic>
      <p:sp>
        <p:nvSpPr>
          <p:cNvPr id="6" name="object 14"/>
          <p:cNvSpPr/>
          <p:nvPr/>
        </p:nvSpPr>
        <p:spPr>
          <a:xfrm>
            <a:off x="140097" y="933869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183802" y="972562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1036" y="83204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6983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09783" y="147037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0490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038229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ПОКОЛЕНИЕ </a:t>
            </a:r>
            <a:r>
              <a:rPr lang="en-US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Y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: Р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абота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ради </a:t>
            </a: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удовольствий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8712968" cy="470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401238"/>
              </p:ext>
            </p:extLst>
          </p:nvPr>
        </p:nvGraphicFramePr>
        <p:xfrm>
          <a:off x="354636" y="1628077"/>
          <a:ext cx="4001340" cy="46418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1340"/>
              </a:tblGrid>
              <a:tr h="51501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Характеристика</a:t>
                      </a:r>
                      <a:endParaRPr lang="ru-RU" sz="2000" dirty="0"/>
                    </a:p>
                  </a:txBody>
                  <a:tcPr/>
                </a:tc>
              </a:tr>
              <a:tr h="53642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Готовность  к изменениям, </a:t>
                      </a:r>
                      <a:r>
                        <a:rPr lang="ru-RU" sz="1400" b="0" i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верят, что нет ничего невозможного</a:t>
                      </a:r>
                      <a:endParaRPr lang="ru-RU" sz="1400" dirty="0"/>
                    </a:p>
                  </a:txBody>
                  <a:tcPr/>
                </a:tc>
              </a:tr>
              <a:tr h="32185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Амбициозны и самоуверенны</a:t>
                      </a:r>
                      <a:endParaRPr lang="ru-RU" sz="1400" dirty="0"/>
                    </a:p>
                  </a:txBody>
                  <a:tcPr/>
                </a:tc>
              </a:tr>
              <a:tr h="53642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Инфантильны, </a:t>
                      </a:r>
                      <a:r>
                        <a:rPr lang="ru-RU" sz="1400" b="0" i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делают многое для удовольствия, играючи</a:t>
                      </a:r>
                      <a:endParaRPr lang="ru-RU" sz="1400" dirty="0"/>
                    </a:p>
                  </a:txBody>
                  <a:tcPr/>
                </a:tc>
              </a:tr>
              <a:tr h="32185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Хотят оставить свой след в истории</a:t>
                      </a:r>
                      <a:endParaRPr lang="ru-RU" sz="1400" dirty="0"/>
                    </a:p>
                  </a:txBody>
                  <a:tcPr/>
                </a:tc>
              </a:tr>
              <a:tr h="53642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Важен</a:t>
                      </a:r>
                      <a:r>
                        <a:rPr lang="ru-RU" sz="14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б</a:t>
                      </a: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аланс между личной жизнью и трудовой деятельностью</a:t>
                      </a:r>
                      <a:endParaRPr lang="ru-RU" sz="1400" dirty="0"/>
                    </a:p>
                  </a:txBody>
                  <a:tcPr/>
                </a:tc>
              </a:tr>
              <a:tr h="32185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Любят получать и готовы давать обратную связь</a:t>
                      </a:r>
                      <a:endParaRPr lang="ru-RU" sz="1400" dirty="0"/>
                    </a:p>
                  </a:txBody>
                  <a:tcPr/>
                </a:tc>
              </a:tr>
              <a:tr h="53642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Поручение</a:t>
                      </a:r>
                      <a:r>
                        <a:rPr lang="ru-RU" sz="1400" baseline="0" dirty="0" smtClean="0"/>
                        <a:t> дополнительной работы считают нарушением договоренности</a:t>
                      </a:r>
                      <a:endParaRPr lang="ru-RU" sz="1400" dirty="0"/>
                    </a:p>
                  </a:txBody>
                  <a:tcPr/>
                </a:tc>
              </a:tr>
              <a:tr h="49742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err="1" smtClean="0"/>
                        <a:t>Аналитичны</a:t>
                      </a:r>
                      <a:r>
                        <a:rPr lang="ru-RU" sz="1400" dirty="0" smtClean="0"/>
                        <a:t>, хорошо работают с информацией,</a:t>
                      </a:r>
                      <a:endParaRPr lang="ru-RU" sz="1400" dirty="0"/>
                    </a:p>
                  </a:txBody>
                  <a:tcPr/>
                </a:tc>
              </a:tr>
              <a:tr h="515016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dirty="0" smtClean="0"/>
                        <a:t>Развитие =</a:t>
                      </a:r>
                      <a:r>
                        <a:rPr lang="ru-RU" sz="1400" baseline="0" dirty="0" smtClean="0"/>
                        <a:t> опыт успешных, </a:t>
                      </a:r>
                      <a:r>
                        <a:rPr lang="ru-RU" sz="1400" b="0" i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развиваются по горизонтали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343994"/>
              </p:ext>
            </p:extLst>
          </p:nvPr>
        </p:nvGraphicFramePr>
        <p:xfrm>
          <a:off x="4459092" y="1639062"/>
          <a:ext cx="4407024" cy="4687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7024"/>
              </a:tblGrid>
              <a:tr h="551640">
                <a:tc>
                  <a:txBody>
                    <a:bodyPr/>
                    <a:lstStyle/>
                    <a:p>
                      <a:pPr algn="ctr"/>
                      <a:r>
                        <a:rPr lang="ru-RU" sz="2000" noProof="0" dirty="0" smtClean="0"/>
                        <a:t>Инструменты управления</a:t>
                      </a:r>
                      <a:endParaRPr lang="ru-RU" sz="2000" noProof="0" dirty="0"/>
                    </a:p>
                  </a:txBody>
                  <a:tcPr/>
                </a:tc>
              </a:tr>
              <a:tr h="5718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Озвучивать «великие» цели,  Создавать ощущение причастности к сообществам</a:t>
                      </a:r>
                      <a:endParaRPr lang="ru-RU" sz="1400" dirty="0"/>
                    </a:p>
                  </a:txBody>
                  <a:tcPr/>
                </a:tc>
              </a:tr>
              <a:tr h="990701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Возможность горизонтального перемещения (смена сферы деятельности), если невозможен быстрый карьерный рост</a:t>
                      </a:r>
                      <a:endParaRPr lang="ru-RU" sz="1400" dirty="0"/>
                    </a:p>
                  </a:txBody>
                  <a:tcPr/>
                </a:tc>
              </a:tr>
              <a:tr h="36898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Свобода действий,</a:t>
                      </a:r>
                      <a:r>
                        <a:rPr lang="ru-RU" sz="1400" baseline="0" dirty="0" smtClean="0"/>
                        <a:t> интересные задачи, вызов</a:t>
                      </a:r>
                      <a:endParaRPr lang="ru-RU" sz="1400" dirty="0"/>
                    </a:p>
                  </a:txBody>
                  <a:tcPr/>
                </a:tc>
              </a:tr>
              <a:tr h="3431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Короткие задачи, их</a:t>
                      </a:r>
                      <a:r>
                        <a:rPr lang="ru-RU" sz="1400" baseline="0" dirty="0" smtClean="0"/>
                        <a:t> конкретика и детализация</a:t>
                      </a:r>
                      <a:endParaRPr lang="ru-RU" sz="1400" dirty="0"/>
                    </a:p>
                  </a:txBody>
                  <a:tcPr/>
                </a:tc>
              </a:tr>
              <a:tr h="3431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Незамедлительность вознаграждения</a:t>
                      </a:r>
                      <a:endParaRPr lang="ru-RU" sz="1400" dirty="0"/>
                    </a:p>
                  </a:txBody>
                  <a:tcPr/>
                </a:tc>
              </a:tr>
              <a:tr h="67174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Баланс между личной жизнью и трудовой деятельностью (гибкий график, неполный рабочий день);</a:t>
                      </a:r>
                    </a:p>
                  </a:txBody>
                  <a:tcPr/>
                </a:tc>
              </a:tr>
              <a:tr h="343105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Обратная</a:t>
                      </a:r>
                      <a:r>
                        <a:rPr lang="ru-RU" sz="1400" baseline="0" dirty="0" smtClean="0"/>
                        <a:t> связь – баланс +/-</a:t>
                      </a:r>
                      <a:endParaRPr lang="ru-RU" sz="1400" dirty="0"/>
                    </a:p>
                  </a:txBody>
                  <a:tcPr/>
                </a:tc>
              </a:tr>
              <a:tr h="44348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Не запрещать использование </a:t>
                      </a:r>
                      <a:r>
                        <a:rPr lang="ru-RU" sz="1400" dirty="0" err="1" smtClean="0"/>
                        <a:t>гаджетов</a:t>
                      </a:r>
                      <a:r>
                        <a:rPr lang="ru-RU" sz="1400" dirty="0" smtClean="0"/>
                        <a:t> на работе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object 14"/>
          <p:cNvSpPr/>
          <p:nvPr/>
        </p:nvSpPr>
        <p:spPr>
          <a:xfrm>
            <a:off x="310931" y="993133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354636" y="1031826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1870" y="142468"/>
            <a:ext cx="4802917" cy="7194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8338" y="66247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0617" y="206301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412776"/>
            <a:ext cx="9144000" cy="504056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 dirty="0" smtClean="0">
                <a:solidFill>
                  <a:srgbClr val="C00000"/>
                </a:solidFill>
                <a:cs typeface="Times New Roman" pitchFamily="18"/>
              </a:rPr>
              <a:t>ТЕСТ –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Как мы чувствуем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Y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?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43608" y="2276872"/>
          <a:ext cx="6768752" cy="302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/>
              </a:tblGrid>
              <a:tr h="50405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Работники</a:t>
                      </a:r>
                      <a:r>
                        <a:rPr lang="ru-RU" sz="2000" baseline="0" dirty="0" smtClean="0"/>
                        <a:t> поколения </a:t>
                      </a:r>
                      <a:r>
                        <a:rPr lang="en-US" sz="2000" baseline="0" dirty="0" smtClean="0"/>
                        <a:t>Y </a:t>
                      </a:r>
                      <a:r>
                        <a:rPr lang="ru-RU" sz="2000" baseline="0" dirty="0" smtClean="0"/>
                        <a:t>более эффективны, если…</a:t>
                      </a:r>
                      <a:endParaRPr lang="ru-RU" sz="2000" dirty="0"/>
                    </a:p>
                  </a:txBody>
                  <a:tcPr/>
                </a:tc>
              </a:tr>
              <a:tr h="8917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… работают на многозадачных проектах, потому что им нравится</a:t>
                      </a:r>
                      <a:r>
                        <a:rPr lang="ru-RU" sz="2000" baseline="0" dirty="0" smtClean="0"/>
                        <a:t> переключаться с одного на другое</a:t>
                      </a:r>
                      <a:endParaRPr lang="ru-RU" sz="2000" dirty="0"/>
                    </a:p>
                  </a:txBody>
                  <a:tcPr/>
                </a:tc>
              </a:tr>
              <a:tr h="81424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…</a:t>
                      </a:r>
                      <a:r>
                        <a:rPr lang="ru-RU" sz="2000" baseline="0" dirty="0" smtClean="0"/>
                        <a:t> участвуют в долгосрочных проектах, потому что им свойственно увлекаться</a:t>
                      </a:r>
                      <a:endParaRPr lang="ru-RU" sz="2000" dirty="0"/>
                    </a:p>
                  </a:txBody>
                  <a:tcPr/>
                </a:tc>
              </a:tr>
              <a:tr h="81424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… им поручают краткосрочные задания, которые они выполняют</a:t>
                      </a:r>
                      <a:r>
                        <a:rPr lang="ru-RU" sz="2000" baseline="0" dirty="0" smtClean="0"/>
                        <a:t> с полной отдачей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bject 14"/>
          <p:cNvSpPr/>
          <p:nvPr/>
        </p:nvSpPr>
        <p:spPr>
          <a:xfrm>
            <a:off x="212105" y="952157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990850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3044" y="101492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5271"/>
            <a:ext cx="1905001" cy="914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791" y="165325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412776"/>
            <a:ext cx="9144000" cy="504056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 dirty="0" smtClean="0">
                <a:solidFill>
                  <a:srgbClr val="C00000"/>
                </a:solidFill>
                <a:cs typeface="Times New Roman" pitchFamily="18"/>
              </a:rPr>
              <a:t>ТЕСТ –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Как мы чувствуем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Y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?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43608" y="2276872"/>
          <a:ext cx="6768752" cy="302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/>
              </a:tblGrid>
              <a:tr h="50405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Работники</a:t>
                      </a:r>
                      <a:r>
                        <a:rPr lang="ru-RU" sz="2000" baseline="0" dirty="0" smtClean="0"/>
                        <a:t> поколения </a:t>
                      </a:r>
                      <a:r>
                        <a:rPr lang="en-US" sz="2000" baseline="0" dirty="0" smtClean="0"/>
                        <a:t>Y </a:t>
                      </a:r>
                      <a:r>
                        <a:rPr lang="ru-RU" sz="2000" baseline="0" dirty="0" smtClean="0"/>
                        <a:t>более эффективны, если…</a:t>
                      </a:r>
                      <a:endParaRPr lang="ru-RU" sz="2000" dirty="0"/>
                    </a:p>
                  </a:txBody>
                  <a:tcPr/>
                </a:tc>
              </a:tr>
              <a:tr h="891791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… работают на многозадачных проектах, потому что им нравится</a:t>
                      </a:r>
                      <a:r>
                        <a:rPr lang="ru-RU" sz="2000" baseline="0" dirty="0" smtClean="0"/>
                        <a:t> переключаться с одного на другое</a:t>
                      </a:r>
                      <a:endParaRPr lang="ru-RU" sz="2000" dirty="0"/>
                    </a:p>
                  </a:txBody>
                  <a:tcPr/>
                </a:tc>
              </a:tr>
              <a:tr h="81424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…</a:t>
                      </a:r>
                      <a:r>
                        <a:rPr lang="ru-RU" sz="2000" baseline="0" dirty="0" smtClean="0"/>
                        <a:t> участвуют в долгосрочных проектах, потому что им свойственно увлекаться</a:t>
                      </a:r>
                      <a:endParaRPr lang="ru-RU" sz="2000" dirty="0"/>
                    </a:p>
                  </a:txBody>
                  <a:tcPr/>
                </a:tc>
              </a:tr>
              <a:tr h="814244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… им поручают краткосрочные задания, которые они выполняют</a:t>
                      </a:r>
                      <a:r>
                        <a:rPr lang="ru-RU" sz="2000" b="1" baseline="0" dirty="0" smtClean="0"/>
                        <a:t> с полной отдачей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bject 14"/>
          <p:cNvSpPr/>
          <p:nvPr/>
        </p:nvSpPr>
        <p:spPr>
          <a:xfrm>
            <a:off x="212105" y="926886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96557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3044" y="76221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0"/>
            <a:ext cx="1905001" cy="914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791" y="140054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412776"/>
            <a:ext cx="9144000" cy="504056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 dirty="0" smtClean="0">
                <a:solidFill>
                  <a:srgbClr val="C00000"/>
                </a:solidFill>
                <a:cs typeface="Times New Roman" pitchFamily="18"/>
              </a:rPr>
              <a:t>ТЕСТ –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Как мы чувствуем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Y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?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43608" y="2276872"/>
          <a:ext cx="6768752" cy="321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/>
              </a:tblGrid>
              <a:tr h="50405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Работать</a:t>
                      </a:r>
                      <a:r>
                        <a:rPr lang="ru-RU" sz="2000" baseline="0" dirty="0" smtClean="0"/>
                        <a:t> сверхурочно, получать небольшую зарплату младшего сотрудника, работать  не «на себя», а «на начальника» , как к этому относятся поколение </a:t>
                      </a:r>
                      <a:r>
                        <a:rPr lang="en-US" sz="2000" baseline="0" dirty="0" smtClean="0"/>
                        <a:t>Y</a:t>
                      </a:r>
                      <a:endParaRPr lang="ru-RU" sz="2000" dirty="0"/>
                    </a:p>
                  </a:txBody>
                  <a:tcPr/>
                </a:tc>
              </a:tr>
              <a:tr h="57833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Не</a:t>
                      </a:r>
                      <a:r>
                        <a:rPr lang="ru-RU" sz="2000" baseline="0" dirty="0" smtClean="0"/>
                        <a:t>выносимо! На интервью мне обещали другое!</a:t>
                      </a:r>
                      <a:endParaRPr lang="ru-RU" sz="2000" dirty="0"/>
                    </a:p>
                  </a:txBody>
                  <a:tcPr/>
                </a:tc>
              </a:tr>
              <a:tr h="81424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Все в жизни</a:t>
                      </a:r>
                      <a:r>
                        <a:rPr lang="ru-RU" sz="2000" baseline="0" dirty="0" smtClean="0"/>
                        <a:t> имеет оборотную сторону, но я могу потерпеть, если работа мне интересна</a:t>
                      </a:r>
                    </a:p>
                  </a:txBody>
                  <a:tcPr/>
                </a:tc>
              </a:tr>
              <a:tr h="81424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Это необходимый этап в</a:t>
                      </a:r>
                      <a:r>
                        <a:rPr lang="ru-RU" sz="2000" baseline="0" dirty="0" smtClean="0"/>
                        <a:t> моей карьере. Через пару лет дела пойдут в гору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bject 14"/>
          <p:cNvSpPr/>
          <p:nvPr/>
        </p:nvSpPr>
        <p:spPr>
          <a:xfrm>
            <a:off x="212105" y="945870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984563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3044" y="95205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984"/>
            <a:ext cx="1905001" cy="914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791" y="159038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412776"/>
            <a:ext cx="9144000" cy="504056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ТЕСТ – Как мы чувствуем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Y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?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61350"/>
              </p:ext>
            </p:extLst>
          </p:nvPr>
        </p:nvGraphicFramePr>
        <p:xfrm>
          <a:off x="1043608" y="2276872"/>
          <a:ext cx="6768752" cy="3212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/>
              </a:tblGrid>
              <a:tr h="50405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Работать</a:t>
                      </a:r>
                      <a:r>
                        <a:rPr lang="ru-RU" sz="2000" baseline="0" dirty="0" smtClean="0"/>
                        <a:t> сверхурочно, получать небольшую зарплату младшего сотрудника, работать  не «на себя», а «на начальника» , как к этому относятся поколение </a:t>
                      </a:r>
                      <a:r>
                        <a:rPr lang="en-US" sz="2000" baseline="0" dirty="0" smtClean="0"/>
                        <a:t>Y</a:t>
                      </a:r>
                      <a:endParaRPr lang="ru-RU" sz="2000" dirty="0"/>
                    </a:p>
                  </a:txBody>
                  <a:tcPr/>
                </a:tc>
              </a:tr>
              <a:tr h="57833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Не</a:t>
                      </a:r>
                      <a:r>
                        <a:rPr lang="ru-RU" sz="2000" baseline="0" dirty="0" smtClean="0"/>
                        <a:t>выносимо! На интервью мне обещали другое!</a:t>
                      </a:r>
                      <a:endParaRPr lang="ru-RU" sz="2000" dirty="0"/>
                    </a:p>
                  </a:txBody>
                  <a:tcPr/>
                </a:tc>
              </a:tr>
              <a:tr h="814244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Все в жизни</a:t>
                      </a:r>
                      <a:r>
                        <a:rPr lang="ru-RU" sz="2000" b="1" baseline="0" dirty="0" smtClean="0"/>
                        <a:t> имеет оборотную сторону, но я могу потерпеть, если работа мне интересна</a:t>
                      </a:r>
                    </a:p>
                  </a:txBody>
                  <a:tcPr/>
                </a:tc>
              </a:tr>
              <a:tr h="814244">
                <a:tc>
                  <a:txBody>
                    <a:bodyPr/>
                    <a:lstStyle/>
                    <a:p>
                      <a:r>
                        <a:rPr lang="ru-RU" sz="2000" b="0" dirty="0" smtClean="0"/>
                        <a:t>Это необходимый этап в</a:t>
                      </a:r>
                      <a:r>
                        <a:rPr lang="ru-RU" sz="2000" b="0" baseline="0" dirty="0" smtClean="0"/>
                        <a:t> моей карьере. Через пару лет дела пойдут в гору</a:t>
                      </a:r>
                      <a:endParaRPr lang="ru-RU" sz="20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bject 14"/>
          <p:cNvSpPr/>
          <p:nvPr/>
        </p:nvSpPr>
        <p:spPr>
          <a:xfrm>
            <a:off x="212105" y="1064753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1103446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3044" y="214088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37867"/>
            <a:ext cx="1905001" cy="914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791" y="277921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ПОЧЕМУ ЛЮДИ ЧЕГО-ТО НЕ ДЕЛАЮТ?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70080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Надо его </a:t>
            </a:r>
            <a:r>
              <a:rPr lang="ru-RU" sz="4000" dirty="0" err="1" smtClean="0"/>
              <a:t>замотивировать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990" y="2536457"/>
            <a:ext cx="5067880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1277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412776"/>
            <a:ext cx="9144000" cy="504056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 dirty="0" smtClean="0">
                <a:solidFill>
                  <a:srgbClr val="C00000"/>
                </a:solidFill>
                <a:cs typeface="Times New Roman" pitchFamily="18"/>
              </a:rPr>
              <a:t>ТЕСТ –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Как мы чувствуем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Y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?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810300"/>
              </p:ext>
            </p:extLst>
          </p:nvPr>
        </p:nvGraphicFramePr>
        <p:xfrm>
          <a:off x="1043608" y="2276872"/>
          <a:ext cx="6768752" cy="2758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/>
              </a:tblGrid>
              <a:tr h="50405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Менеджеру необходимо скорректировать работу сотрудника из</a:t>
                      </a:r>
                      <a:r>
                        <a:rPr lang="ru-RU" sz="2000" baseline="0" dirty="0" smtClean="0"/>
                        <a:t> поколения </a:t>
                      </a:r>
                      <a:r>
                        <a:rPr lang="en-US" sz="2000" baseline="0" dirty="0" smtClean="0"/>
                        <a:t>Y</a:t>
                      </a:r>
                      <a:r>
                        <a:rPr lang="ru-RU" sz="2000" baseline="0" dirty="0" smtClean="0"/>
                        <a:t>.  Для этого он ...</a:t>
                      </a:r>
                      <a:endParaRPr lang="ru-RU" sz="2000" dirty="0"/>
                    </a:p>
                  </a:txBody>
                  <a:tcPr/>
                </a:tc>
              </a:tr>
              <a:tr h="57833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Испробовал все возможное</a:t>
                      </a:r>
                      <a:r>
                        <a:rPr lang="ru-RU" sz="2000" baseline="0" dirty="0" smtClean="0"/>
                        <a:t> – бесполезно, люди этого поколения не поддаются воздействию</a:t>
                      </a:r>
                      <a:endParaRPr lang="ru-RU" sz="2000" dirty="0"/>
                    </a:p>
                  </a:txBody>
                  <a:tcPr/>
                </a:tc>
              </a:tr>
              <a:tr h="542136">
                <a:tc>
                  <a:txBody>
                    <a:bodyPr/>
                    <a:lstStyle/>
                    <a:p>
                      <a:r>
                        <a:rPr lang="ru-RU" sz="2000" baseline="0" dirty="0" smtClean="0"/>
                        <a:t>Убедил авторитетом и </a:t>
                      </a:r>
                      <a:r>
                        <a:rPr lang="ru-RU" sz="2000" baseline="0" dirty="0" smtClean="0"/>
                        <a:t>лидерством</a:t>
                      </a:r>
                      <a:endParaRPr lang="ru-RU" sz="2000" baseline="0" dirty="0" smtClean="0"/>
                    </a:p>
                  </a:txBody>
                  <a:tcPr/>
                </a:tc>
              </a:tr>
              <a:tr h="814244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Завоевал признание среди коллег из поколения </a:t>
                      </a:r>
                      <a:r>
                        <a:rPr lang="en-US" sz="2000" dirty="0" smtClean="0"/>
                        <a:t>Y</a:t>
                      </a:r>
                      <a:r>
                        <a:rPr lang="ru-RU" sz="2000" dirty="0" smtClean="0"/>
                        <a:t> и стал для них примером для подражания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bject 14"/>
          <p:cNvSpPr/>
          <p:nvPr/>
        </p:nvSpPr>
        <p:spPr>
          <a:xfrm>
            <a:off x="212105" y="948233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986926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3044" y="97568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1347"/>
            <a:ext cx="1905001" cy="914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791" y="161401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412776"/>
            <a:ext cx="9144000" cy="504056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200" b="1" dirty="0" smtClean="0">
                <a:solidFill>
                  <a:srgbClr val="C00000"/>
                </a:solidFill>
                <a:cs typeface="Times New Roman" pitchFamily="18"/>
              </a:rPr>
              <a:t>ТЕСТ –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Как мы чувствуем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Y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?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1043608" y="2276872"/>
          <a:ext cx="6768752" cy="2758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8752"/>
              </a:tblGrid>
              <a:tr h="50405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Менеджеру необходимо скорректировать работу сотрудника из</a:t>
                      </a:r>
                      <a:r>
                        <a:rPr lang="ru-RU" sz="2000" baseline="0" dirty="0" smtClean="0"/>
                        <a:t> поколения </a:t>
                      </a:r>
                      <a:r>
                        <a:rPr lang="en-US" sz="2000" baseline="0" dirty="0" smtClean="0"/>
                        <a:t>Y</a:t>
                      </a:r>
                      <a:r>
                        <a:rPr lang="ru-RU" sz="2000" baseline="0" dirty="0" smtClean="0"/>
                        <a:t>.  Для этого он ...</a:t>
                      </a:r>
                      <a:endParaRPr lang="ru-RU" sz="2000" dirty="0"/>
                    </a:p>
                  </a:txBody>
                  <a:tcPr/>
                </a:tc>
              </a:tr>
              <a:tr h="578336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Испробовал все возможное</a:t>
                      </a:r>
                      <a:r>
                        <a:rPr lang="ru-RU" sz="2000" baseline="0" dirty="0" smtClean="0"/>
                        <a:t> – бесполезно, люди этого поколения не поддаются воздействию</a:t>
                      </a:r>
                      <a:endParaRPr lang="ru-RU" sz="2000" dirty="0"/>
                    </a:p>
                  </a:txBody>
                  <a:tcPr/>
                </a:tc>
              </a:tr>
              <a:tr h="542136">
                <a:tc>
                  <a:txBody>
                    <a:bodyPr/>
                    <a:lstStyle/>
                    <a:p>
                      <a:r>
                        <a:rPr lang="ru-RU" sz="2000" baseline="0" dirty="0" smtClean="0"/>
                        <a:t>Убедил авторитетом и лидерство</a:t>
                      </a:r>
                    </a:p>
                  </a:txBody>
                  <a:tcPr/>
                </a:tc>
              </a:tr>
              <a:tr h="814244">
                <a:tc>
                  <a:txBody>
                    <a:bodyPr/>
                    <a:lstStyle/>
                    <a:p>
                      <a:r>
                        <a:rPr lang="ru-RU" sz="2000" b="1" dirty="0" smtClean="0"/>
                        <a:t>Завоевал признание среди коллег из поколения </a:t>
                      </a:r>
                      <a:r>
                        <a:rPr lang="en-US" sz="2000" b="1" dirty="0" smtClean="0"/>
                        <a:t>Y</a:t>
                      </a:r>
                      <a:r>
                        <a:rPr lang="ru-RU" sz="2000" b="1" dirty="0" smtClean="0"/>
                        <a:t> и стал для них примером для подражания</a:t>
                      </a:r>
                      <a:endParaRPr lang="ru-RU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bject 14"/>
          <p:cNvSpPr/>
          <p:nvPr/>
        </p:nvSpPr>
        <p:spPr>
          <a:xfrm>
            <a:off x="212105" y="949100"/>
            <a:ext cx="8370916" cy="116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987793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93044" y="98435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2214"/>
            <a:ext cx="1905001" cy="914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791" y="162268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133447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ПОКОЛЕНИЕ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Z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: Работа от скуки, не мешает жить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2574"/>
            <a:ext cx="8928992" cy="439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65139"/>
              </p:ext>
            </p:extLst>
          </p:nvPr>
        </p:nvGraphicFramePr>
        <p:xfrm>
          <a:off x="107504" y="1727097"/>
          <a:ext cx="4464496" cy="4657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4496"/>
              </a:tblGrid>
              <a:tr h="54970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Характеристика</a:t>
                      </a:r>
                      <a:endParaRPr lang="ru-RU" sz="1600" dirty="0"/>
                    </a:p>
                  </a:txBody>
                  <a:tcPr/>
                </a:tc>
              </a:tr>
              <a:tr h="417774">
                <a:tc>
                  <a:txBody>
                    <a:bodyPr/>
                    <a:lstStyle/>
                    <a:p>
                      <a:pPr lvl="0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Отличное владение компьютерной техникой</a:t>
                      </a:r>
                    </a:p>
                  </a:txBody>
                  <a:tcPr/>
                </a:tc>
              </a:tr>
              <a:tr h="35181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Простое отношение к ошибкам, неуспеху</a:t>
                      </a:r>
                    </a:p>
                  </a:txBody>
                  <a:tcPr/>
                </a:tc>
              </a:tr>
              <a:tr h="502593">
                <a:tc>
                  <a:txBody>
                    <a:bodyPr/>
                    <a:lstStyle/>
                    <a:p>
                      <a:pPr lvl="0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Быстрое освоение новых программных продуктов</a:t>
                      </a:r>
                    </a:p>
                  </a:txBody>
                  <a:tcPr/>
                </a:tc>
              </a:tr>
              <a:tr h="558437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Навыки работы с большими объемами информации, многозадачность</a:t>
                      </a:r>
                      <a:endParaRPr lang="ru-RU" sz="1600" dirty="0"/>
                    </a:p>
                  </a:txBody>
                  <a:tcPr/>
                </a:tc>
              </a:tr>
              <a:tr h="3350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Виртуальная коммуникация</a:t>
                      </a:r>
                      <a:endParaRPr lang="ru-RU" sz="1600" dirty="0"/>
                    </a:p>
                  </a:txBody>
                  <a:tcPr/>
                </a:tc>
              </a:tr>
              <a:tr h="55843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Индивидуалисты, неумение работать в команде, сложности онлайн-</a:t>
                      </a:r>
                      <a:r>
                        <a:rPr lang="ru-RU" sz="16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коммуникации</a:t>
                      </a:r>
                      <a:endParaRPr lang="ru-RU" sz="1600" dirty="0"/>
                    </a:p>
                  </a:txBody>
                  <a:tcPr/>
                </a:tc>
              </a:tr>
              <a:tr h="364347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Сложности с удержанием</a:t>
                      </a:r>
                      <a:r>
                        <a:rPr lang="ru-RU" sz="1600" baseline="0" dirty="0" smtClean="0"/>
                        <a:t> внимания</a:t>
                      </a:r>
                      <a:endParaRPr lang="ru-RU" sz="1600" dirty="0"/>
                    </a:p>
                  </a:txBody>
                  <a:tcPr/>
                </a:tc>
              </a:tr>
              <a:tr h="351810">
                <a:tc>
                  <a:txBody>
                    <a:bodyPr/>
                    <a:lstStyle/>
                    <a:p>
                      <a:pPr lvl="0"/>
                      <a:r>
                        <a:rPr lang="ru-RU" sz="16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Гиперактивность</a:t>
                      </a:r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самостоятельность</a:t>
                      </a:r>
                    </a:p>
                  </a:txBody>
                  <a:tcPr/>
                </a:tc>
              </a:tr>
              <a:tr h="549703">
                <a:tc>
                  <a:txBody>
                    <a:bodyPr/>
                    <a:lstStyle/>
                    <a:p>
                      <a:pPr lvl="0"/>
                      <a:r>
                        <a:rPr lang="ru-RU" sz="16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Потребность в новизне, «клиповое мышление»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907873"/>
              </p:ext>
            </p:extLst>
          </p:nvPr>
        </p:nvGraphicFramePr>
        <p:xfrm>
          <a:off x="4788024" y="1727098"/>
          <a:ext cx="4032448" cy="4577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/>
              </a:tblGrid>
              <a:tr h="522350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Инструменты управления</a:t>
                      </a:r>
                      <a:endParaRPr lang="ru-RU" sz="2000" dirty="0"/>
                    </a:p>
                  </a:txBody>
                  <a:tcPr/>
                </a:tc>
              </a:tr>
              <a:tr h="681965">
                <a:tc>
                  <a:txBody>
                    <a:bodyPr/>
                    <a:lstStyle/>
                    <a:p>
                      <a:pPr lvl="0"/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Индивидуальный подход </a:t>
                      </a:r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руководителя, нужна «мама»</a:t>
                      </a:r>
                      <a:endParaRPr lang="ru-RU" sz="2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05090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Неавторитарный</a:t>
                      </a:r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стиль управления</a:t>
                      </a:r>
                      <a:endParaRPr lang="ru-RU" sz="2000" dirty="0"/>
                    </a:p>
                  </a:txBody>
                  <a:tcPr/>
                </a:tc>
              </a:tr>
              <a:tr h="68196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Свобода в выборе инструментов и средств </a:t>
                      </a:r>
                      <a:endParaRPr lang="ru-RU" sz="2000" dirty="0"/>
                    </a:p>
                  </a:txBody>
                  <a:tcPr/>
                </a:tc>
              </a:tr>
              <a:tr h="42640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Новейшие технологии</a:t>
                      </a:r>
                      <a:endParaRPr lang="ru-RU" sz="2000" dirty="0"/>
                    </a:p>
                  </a:txBody>
                  <a:tcPr/>
                </a:tc>
              </a:tr>
              <a:tr h="522350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Удаленка</a:t>
                      </a:r>
                      <a:endParaRPr lang="ru-RU" sz="2000" dirty="0"/>
                    </a:p>
                  </a:txBody>
                  <a:tcPr/>
                </a:tc>
              </a:tr>
              <a:tr h="1299548">
                <a:tc>
                  <a:txBody>
                    <a:bodyPr/>
                    <a:lstStyle/>
                    <a:p>
                      <a:r>
                        <a:rPr lang="ru-RU" sz="20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Геймификация</a:t>
                      </a:r>
                      <a:r>
                        <a:rPr lang="ru-RU" sz="2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рабочих процессов и рабочего пространства</a:t>
                      </a:r>
                      <a:endParaRPr lang="ru-RU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object 14"/>
          <p:cNvSpPr/>
          <p:nvPr/>
        </p:nvSpPr>
        <p:spPr>
          <a:xfrm>
            <a:off x="284113" y="1017069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327818" y="1055762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65052" y="166404"/>
            <a:ext cx="4802917" cy="7194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90183"/>
            <a:ext cx="1905001" cy="9148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799" y="230237"/>
            <a:ext cx="711061" cy="663092"/>
          </a:xfrm>
          <a:prstGeom prst="rect">
            <a:avLst/>
          </a:prstGeom>
        </p:spPr>
      </p:pic>
      <p:sp>
        <p:nvSpPr>
          <p:cNvPr id="17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852" y="1340768"/>
            <a:ext cx="5843644" cy="4915690"/>
          </a:xfrm>
          <a:prstGeom prst="rect">
            <a:avLst/>
          </a:prstGeom>
        </p:spPr>
      </p:pic>
      <p:sp>
        <p:nvSpPr>
          <p:cNvPr id="8" name="object 14"/>
          <p:cNvSpPr/>
          <p:nvPr/>
        </p:nvSpPr>
        <p:spPr>
          <a:xfrm>
            <a:off x="212105" y="926886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96557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93044" y="76221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0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791" y="140054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972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3630" y="1485104"/>
            <a:ext cx="8199929" cy="719760"/>
          </a:xfrm>
        </p:spPr>
        <p:txBody>
          <a:bodyPr/>
          <a:lstStyle/>
          <a:p>
            <a:pPr algn="l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Почему Х не хотят и не пытаются понять </a:t>
            </a:r>
            <a:r>
              <a:rPr lang="en-US" sz="3200" b="1" dirty="0" smtClean="0">
                <a:solidFill>
                  <a:srgbClr val="C00000"/>
                </a:solidFill>
              </a:rPr>
              <a:t>Y</a:t>
            </a:r>
            <a:r>
              <a:rPr lang="ru-RU" sz="3200" b="1" dirty="0" smtClean="0">
                <a:solidFill>
                  <a:srgbClr val="C00000"/>
                </a:solidFill>
              </a:rPr>
              <a:t>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object 14"/>
          <p:cNvSpPr/>
          <p:nvPr/>
        </p:nvSpPr>
        <p:spPr>
          <a:xfrm>
            <a:off x="212105" y="926886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255810" y="96557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3044" y="76221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0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791" y="140054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13381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3630" y="1485104"/>
            <a:ext cx="8199929" cy="719760"/>
          </a:xfrm>
        </p:spPr>
        <p:txBody>
          <a:bodyPr/>
          <a:lstStyle/>
          <a:p>
            <a:pPr algn="l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Почему Х не хотят и не пытаются понять </a:t>
            </a:r>
            <a:r>
              <a:rPr lang="en-US" sz="3200" b="1" dirty="0" smtClean="0">
                <a:solidFill>
                  <a:srgbClr val="C00000"/>
                </a:solidFill>
              </a:rPr>
              <a:t>Y</a:t>
            </a:r>
            <a:r>
              <a:rPr lang="ru-RU" sz="3200" b="1" dirty="0" smtClean="0">
                <a:solidFill>
                  <a:srgbClr val="C00000"/>
                </a:solidFill>
              </a:rPr>
              <a:t>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35096" y="2860272"/>
            <a:ext cx="7697983" cy="79208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Обесценивание – первая реакция </a:t>
            </a:r>
            <a:r>
              <a:rPr lang="en-US" dirty="0" smtClean="0">
                <a:solidFill>
                  <a:schemeClr val="tx1"/>
                </a:solidFill>
              </a:rPr>
              <a:t>X.</a:t>
            </a:r>
          </a:p>
        </p:txBody>
      </p:sp>
      <p:sp>
        <p:nvSpPr>
          <p:cNvPr id="9" name="object 14"/>
          <p:cNvSpPr/>
          <p:nvPr/>
        </p:nvSpPr>
        <p:spPr>
          <a:xfrm>
            <a:off x="215188" y="985057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58893" y="1023750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6127" y="134392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595" y="58171"/>
            <a:ext cx="1905001" cy="914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74" y="198225"/>
            <a:ext cx="711061" cy="663092"/>
          </a:xfrm>
          <a:prstGeom prst="rect">
            <a:avLst/>
          </a:prstGeom>
        </p:spPr>
      </p:pic>
      <p:sp>
        <p:nvSpPr>
          <p:cNvPr id="15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23013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3630" y="1485104"/>
            <a:ext cx="8199929" cy="719760"/>
          </a:xfrm>
        </p:spPr>
        <p:txBody>
          <a:bodyPr/>
          <a:lstStyle/>
          <a:p>
            <a:pPr algn="l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Почему Х не хотят и не пытаются понять </a:t>
            </a:r>
            <a:r>
              <a:rPr lang="en-US" sz="3200" b="1" dirty="0" smtClean="0">
                <a:solidFill>
                  <a:srgbClr val="C00000"/>
                </a:solidFill>
              </a:rPr>
              <a:t>Y</a:t>
            </a:r>
            <a:r>
              <a:rPr lang="ru-RU" sz="3200" b="1" dirty="0" smtClean="0">
                <a:solidFill>
                  <a:srgbClr val="C00000"/>
                </a:solidFill>
              </a:rPr>
              <a:t>?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135096" y="2860272"/>
            <a:ext cx="7697983" cy="79208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Обесценивание – первая реакция </a:t>
            </a:r>
            <a:r>
              <a:rPr lang="en-US" dirty="0" smtClean="0">
                <a:solidFill>
                  <a:schemeClr val="tx1"/>
                </a:solidFill>
              </a:rPr>
              <a:t>X.</a:t>
            </a:r>
          </a:p>
        </p:txBody>
      </p:sp>
      <p:sp>
        <p:nvSpPr>
          <p:cNvPr id="9" name="Подзаголовок 3"/>
          <p:cNvSpPr txBox="1">
            <a:spLocks/>
          </p:cNvSpPr>
          <p:nvPr/>
        </p:nvSpPr>
        <p:spPr>
          <a:xfrm>
            <a:off x="207838" y="4350993"/>
            <a:ext cx="8727848" cy="802385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32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0" lvl="0" indent="0" algn="ctr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tabLst/>
              <a:defRPr lang="ru-RU" sz="3200" b="0" i="0" u="none" strike="noStrike" kern="1200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457200" lvl="1" indent="0" algn="ctr" rtl="0" hangingPunct="1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None/>
              <a:defRPr lang="ru-RU" sz="2400" b="0" i="0" u="none" strike="noStrike" kern="1200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914400" lvl="2" indent="0" algn="ctr" rtl="0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None/>
              <a:defRPr lang="ru-RU" sz="2000" b="0" i="0" u="none" strike="noStrike" kern="1200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371600" lvl="3" indent="0" algn="ctr" rtl="0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None/>
              <a:defRPr lang="ru-RU" sz="2000" b="0" i="0" u="none" strike="noStrike" kern="1200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1828800" lvl="4" indent="0" algn="ctr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None/>
              <a:defRPr lang="ru-RU" sz="2000" b="0" i="0" u="none" strike="noStrike" kern="1200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286000" lvl="5" indent="0" algn="ctr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None/>
              <a:defRPr lang="ru-RU" sz="2000" b="0" i="0" u="none" strike="noStrike" kern="1200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2743200" lvl="6" indent="0" algn="ctr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None/>
              <a:defRPr lang="ru-RU" sz="2000" b="0" i="0" u="none" strike="noStrike" kern="1200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200400" lvl="7" indent="0" algn="ctr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None/>
              <a:defRPr lang="ru-RU" sz="2000" b="0" i="0" u="none" strike="noStrike" kern="1200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657600" lvl="8" indent="0" algn="ctr" rtl="0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None/>
              <a:defRPr lang="ru-RU" sz="2000" b="0" i="0" u="none" strike="noStrike" kern="1200" spc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r>
              <a:rPr lang="ru-RU" dirty="0" smtClean="0">
                <a:solidFill>
                  <a:schemeClr val="tx1"/>
                </a:solidFill>
              </a:rPr>
              <a:t>Обида и разочарование – как первая реакция Y.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object 14"/>
          <p:cNvSpPr/>
          <p:nvPr/>
        </p:nvSpPr>
        <p:spPr>
          <a:xfrm>
            <a:off x="215188" y="926886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/>
          <p:cNvSpPr/>
          <p:nvPr/>
        </p:nvSpPr>
        <p:spPr>
          <a:xfrm>
            <a:off x="258893" y="965579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96127" y="76221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595" y="0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4874" y="140054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8857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5" name="Picture 2" descr="http://telegraf.com.ua/files/2016/08/podborka-prikolnyx-kartinok-38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82" y="2486940"/>
            <a:ext cx="4638424" cy="314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366924"/>
            <a:ext cx="9143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Успешная коммуникация</a:t>
            </a:r>
          </a:p>
          <a:p>
            <a:pPr algn="r"/>
            <a:r>
              <a:rPr lang="ru-RU" sz="4800" b="1" dirty="0">
                <a:solidFill>
                  <a:srgbClr val="C00000"/>
                </a:solidFill>
              </a:rPr>
              <a:t> – </a:t>
            </a:r>
            <a:r>
              <a:rPr lang="ru-RU" sz="4800" b="1" dirty="0"/>
              <a:t>«Принцип </a:t>
            </a:r>
            <a:r>
              <a:rPr lang="ru-RU" sz="4800" b="1" dirty="0">
                <a:solidFill>
                  <a:srgbClr val="C00000"/>
                </a:solidFill>
              </a:rPr>
              <a:t>3П</a:t>
            </a:r>
            <a:r>
              <a:rPr lang="ru-RU" sz="4800" b="1" dirty="0"/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71102" y="2702594"/>
            <a:ext cx="4248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endParaRPr lang="ru-RU" sz="4400" b="1" dirty="0" smtClean="0">
              <a:solidFill>
                <a:srgbClr val="002060"/>
              </a:solidFill>
            </a:endParaRPr>
          </a:p>
        </p:txBody>
      </p:sp>
      <p:sp>
        <p:nvSpPr>
          <p:cNvPr id="15" name="object 14"/>
          <p:cNvSpPr/>
          <p:nvPr/>
        </p:nvSpPr>
        <p:spPr>
          <a:xfrm>
            <a:off x="214445" y="979661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258150" y="101835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95384" y="128996"/>
            <a:ext cx="4802917" cy="7194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1852" y="52775"/>
            <a:ext cx="1905001" cy="91486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4131" y="192829"/>
            <a:ext cx="711061" cy="663092"/>
          </a:xfrm>
          <a:prstGeom prst="rect">
            <a:avLst/>
          </a:prstGeom>
        </p:spPr>
      </p:pic>
      <p:sp>
        <p:nvSpPr>
          <p:cNvPr id="20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22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482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5" name="Picture 2" descr="http://telegraf.com.ua/files/2016/08/podborka-prikolnyx-kartinok-38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82" y="2486940"/>
            <a:ext cx="4638424" cy="314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366924"/>
            <a:ext cx="9143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Успешная коммуникация</a:t>
            </a:r>
          </a:p>
          <a:p>
            <a:pPr algn="r"/>
            <a:r>
              <a:rPr lang="ru-RU" sz="4800" b="1" dirty="0">
                <a:solidFill>
                  <a:srgbClr val="002060"/>
                </a:solidFill>
              </a:rPr>
              <a:t> </a:t>
            </a:r>
            <a:r>
              <a:rPr lang="ru-RU" sz="4800" b="1" dirty="0"/>
              <a:t>– «Принцип </a:t>
            </a:r>
            <a:r>
              <a:rPr lang="ru-RU" sz="4800" b="1" dirty="0">
                <a:solidFill>
                  <a:srgbClr val="FF0000"/>
                </a:solidFill>
              </a:rPr>
              <a:t>3П</a:t>
            </a:r>
            <a:r>
              <a:rPr lang="ru-RU" sz="48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71102" y="2702594"/>
            <a:ext cx="4248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r>
              <a:rPr lang="ru-RU" sz="4400" b="1" dirty="0" smtClean="0"/>
              <a:t>онимать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endParaRPr lang="ru-RU" sz="4400" b="1" dirty="0" smtClean="0">
              <a:solidFill>
                <a:srgbClr val="002060"/>
              </a:solidFill>
            </a:endParaRPr>
          </a:p>
        </p:txBody>
      </p:sp>
      <p:sp>
        <p:nvSpPr>
          <p:cNvPr id="9" name="object 14"/>
          <p:cNvSpPr/>
          <p:nvPr/>
        </p:nvSpPr>
        <p:spPr>
          <a:xfrm>
            <a:off x="142074" y="1002359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185779" y="1041052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23013" y="151694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481" y="75473"/>
            <a:ext cx="1905001" cy="914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215527"/>
            <a:ext cx="711061" cy="663092"/>
          </a:xfrm>
          <a:prstGeom prst="rect">
            <a:avLst/>
          </a:prstGeom>
        </p:spPr>
      </p:pic>
      <p:sp>
        <p:nvSpPr>
          <p:cNvPr id="15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529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5" name="Picture 2" descr="http://telegraf.com.ua/files/2016/08/podborka-prikolnyx-kartinok-38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82" y="2486940"/>
            <a:ext cx="4638424" cy="314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366924"/>
            <a:ext cx="9143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Успешная коммуникация</a:t>
            </a:r>
          </a:p>
          <a:p>
            <a:pPr algn="r"/>
            <a:r>
              <a:rPr lang="ru-RU" sz="4800" b="1" dirty="0">
                <a:solidFill>
                  <a:srgbClr val="002060"/>
                </a:solidFill>
              </a:rPr>
              <a:t> </a:t>
            </a:r>
            <a:r>
              <a:rPr lang="ru-RU" sz="4800" b="1" dirty="0"/>
              <a:t>– «Принцип </a:t>
            </a:r>
            <a:r>
              <a:rPr lang="ru-RU" sz="4800" b="1" dirty="0">
                <a:solidFill>
                  <a:srgbClr val="FF0000"/>
                </a:solidFill>
              </a:rPr>
              <a:t>3П</a:t>
            </a:r>
            <a:r>
              <a:rPr lang="ru-RU" sz="4800" b="1" dirty="0"/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71102" y="2702594"/>
            <a:ext cx="4248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r>
              <a:rPr lang="ru-RU" sz="4400" b="1" dirty="0" smtClean="0"/>
              <a:t>онимать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r>
              <a:rPr lang="ru-RU" sz="4400" b="1" dirty="0" smtClean="0"/>
              <a:t>ринимать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endParaRPr lang="ru-RU" sz="4400" b="1" dirty="0" smtClean="0">
              <a:solidFill>
                <a:srgbClr val="002060"/>
              </a:solidFill>
            </a:endParaRPr>
          </a:p>
        </p:txBody>
      </p:sp>
      <p:sp>
        <p:nvSpPr>
          <p:cNvPr id="9" name="object 14"/>
          <p:cNvSpPr/>
          <p:nvPr/>
        </p:nvSpPr>
        <p:spPr>
          <a:xfrm>
            <a:off x="214445" y="979661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58150" y="101835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95384" y="128996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1852" y="52775"/>
            <a:ext cx="1905001" cy="914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4131" y="192829"/>
            <a:ext cx="711061" cy="663092"/>
          </a:xfrm>
          <a:prstGeom prst="rect">
            <a:avLst/>
          </a:prstGeom>
        </p:spPr>
      </p:pic>
      <p:sp>
        <p:nvSpPr>
          <p:cNvPr id="15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53940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ПОЧЕМУ ЛЮДИ ЧЕГО-ТО НЕ ДЕЛАЮТ?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70080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Надо его </a:t>
            </a:r>
            <a:r>
              <a:rPr lang="ru-RU" sz="4000" dirty="0" err="1" smtClean="0"/>
              <a:t>замотивировать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990" y="2536457"/>
            <a:ext cx="5067880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547664" y="3401705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rgbClr val="C00000"/>
                </a:solidFill>
              </a:rPr>
              <a:t>4 Н</a:t>
            </a:r>
            <a:endParaRPr lang="ru-RU" sz="8000" dirty="0" smtClean="0"/>
          </a:p>
        </p:txBody>
      </p:sp>
      <p:sp>
        <p:nvSpPr>
          <p:cNvPr id="10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15409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5" name="Picture 2" descr="http://telegraf.com.ua/files/2016/08/podborka-prikolnyx-kartinok-38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82" y="2486940"/>
            <a:ext cx="4638424" cy="314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366924"/>
            <a:ext cx="9143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Успешная коммуникация</a:t>
            </a:r>
          </a:p>
          <a:p>
            <a:pPr algn="r"/>
            <a:r>
              <a:rPr lang="ru-RU" sz="4800" b="1" dirty="0"/>
              <a:t> – «Принцип </a:t>
            </a:r>
            <a:r>
              <a:rPr lang="ru-RU" sz="4800" b="1" dirty="0">
                <a:solidFill>
                  <a:srgbClr val="FF0000"/>
                </a:solidFill>
              </a:rPr>
              <a:t>3П</a:t>
            </a:r>
            <a:r>
              <a:rPr lang="ru-RU" sz="4800" b="1" dirty="0"/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71102" y="2702594"/>
            <a:ext cx="42484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r>
              <a:rPr lang="ru-RU" sz="4400" b="1" dirty="0" smtClean="0"/>
              <a:t>онимать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r>
              <a:rPr lang="ru-RU" sz="4400" b="1" dirty="0" smtClean="0"/>
              <a:t>ринимать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r>
              <a:rPr lang="ru-RU" sz="4400" b="1" dirty="0" smtClean="0"/>
              <a:t>редупреждать</a:t>
            </a:r>
          </a:p>
        </p:txBody>
      </p:sp>
      <p:sp>
        <p:nvSpPr>
          <p:cNvPr id="9" name="object 14"/>
          <p:cNvSpPr/>
          <p:nvPr/>
        </p:nvSpPr>
        <p:spPr>
          <a:xfrm>
            <a:off x="212105" y="1030371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55810" y="106906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93044" y="179706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03485"/>
            <a:ext cx="1905001" cy="914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1791" y="243539"/>
            <a:ext cx="711061" cy="663092"/>
          </a:xfrm>
          <a:prstGeom prst="rect">
            <a:avLst/>
          </a:prstGeom>
        </p:spPr>
      </p:pic>
      <p:sp>
        <p:nvSpPr>
          <p:cNvPr id="15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57529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5" name="Picture 2" descr="http://telegraf.com.ua/files/2016/08/podborka-prikolnyx-kartinok-38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82" y="2486940"/>
            <a:ext cx="4638424" cy="314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366924"/>
            <a:ext cx="9143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C00000"/>
                </a:solidFill>
              </a:rPr>
              <a:t>Успешная коммуникация</a:t>
            </a:r>
          </a:p>
          <a:p>
            <a:pPr algn="r"/>
            <a:r>
              <a:rPr lang="ru-RU" sz="4800" b="1" dirty="0"/>
              <a:t> – «Принцип </a:t>
            </a:r>
            <a:r>
              <a:rPr lang="ru-RU" sz="4800" b="1" dirty="0">
                <a:solidFill>
                  <a:srgbClr val="FF0000"/>
                </a:solidFill>
              </a:rPr>
              <a:t>3П</a:t>
            </a:r>
            <a:r>
              <a:rPr lang="ru-RU" sz="48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71102" y="2702594"/>
            <a:ext cx="424847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r>
              <a:rPr lang="ru-RU" sz="4400" b="1" dirty="0" smtClean="0"/>
              <a:t>онимать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r>
              <a:rPr lang="ru-RU" sz="4400" b="1" dirty="0" smtClean="0"/>
              <a:t>ринимать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П</a:t>
            </a:r>
            <a:r>
              <a:rPr lang="ru-RU" sz="4400" b="1" dirty="0" smtClean="0"/>
              <a:t>редупреждать</a:t>
            </a:r>
          </a:p>
          <a:p>
            <a:r>
              <a:rPr lang="ru-RU" sz="4400" b="1" dirty="0"/>
              <a:t>Учитывать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УНИКАЛЬНОСТЬ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9" name="object 14"/>
          <p:cNvSpPr/>
          <p:nvPr/>
        </p:nvSpPr>
        <p:spPr>
          <a:xfrm>
            <a:off x="393184" y="958995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436889" y="997688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74123" y="108330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591" y="32109"/>
            <a:ext cx="1905001" cy="914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2870" y="172163"/>
            <a:ext cx="711061" cy="663092"/>
          </a:xfrm>
          <a:prstGeom prst="rect">
            <a:avLst/>
          </a:prstGeom>
        </p:spPr>
      </p:pic>
      <p:sp>
        <p:nvSpPr>
          <p:cNvPr id="15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854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32309" y="1138633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Тренды работы «на молодежь»</a:t>
            </a:r>
            <a:endParaRPr lang="ru-RU" sz="36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7504" y="1866304"/>
            <a:ext cx="9036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800" dirty="0" smtClean="0"/>
              <a:t>Стратегия развития</a:t>
            </a:r>
          </a:p>
          <a:p>
            <a:pPr marL="457200" indent="-457200">
              <a:buAutoNum type="arabicPeriod"/>
            </a:pPr>
            <a:r>
              <a:rPr lang="ru-RU" sz="2800" dirty="0" smtClean="0"/>
              <a:t>Внутренняя мобильность, проектирование карьеры</a:t>
            </a:r>
          </a:p>
          <a:p>
            <a:pPr marL="457200" indent="-457200">
              <a:buFontTx/>
              <a:buAutoNum type="arabicPeriod"/>
            </a:pPr>
            <a:r>
              <a:rPr lang="ru-RU" sz="2800" dirty="0" smtClean="0"/>
              <a:t>Управление </a:t>
            </a:r>
            <a:r>
              <a:rPr lang="ru-RU" sz="2800" dirty="0"/>
              <a:t>талантами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HR BP – </a:t>
            </a:r>
            <a:r>
              <a:rPr lang="en-US" sz="2800" dirty="0" err="1" smtClean="0"/>
              <a:t>hr</a:t>
            </a:r>
            <a:r>
              <a:rPr lang="ru-RU" sz="2800" dirty="0" smtClean="0"/>
              <a:t>-бизнес-партнерство</a:t>
            </a:r>
          </a:p>
          <a:p>
            <a:pPr marL="457200" indent="-457200">
              <a:buAutoNum type="arabicPeriod"/>
            </a:pPr>
            <a:r>
              <a:rPr lang="en-US" sz="2800" dirty="0" smtClean="0"/>
              <a:t>HR-</a:t>
            </a:r>
            <a:r>
              <a:rPr lang="ru-RU" sz="2800" dirty="0" err="1" smtClean="0"/>
              <a:t>брендирование</a:t>
            </a:r>
            <a:r>
              <a:rPr lang="ru-RU" sz="2800" dirty="0" smtClean="0"/>
              <a:t> Компании</a:t>
            </a:r>
          </a:p>
          <a:p>
            <a:pPr marL="457200" indent="-457200">
              <a:buAutoNum type="arabicPeriod"/>
            </a:pPr>
            <a:r>
              <a:rPr lang="ru-RU" sz="2800" dirty="0" smtClean="0"/>
              <a:t>Проектное построение деятельности</a:t>
            </a:r>
          </a:p>
          <a:p>
            <a:pPr marL="457200" indent="-457200">
              <a:buAutoNum type="arabicPeriod"/>
            </a:pPr>
            <a:r>
              <a:rPr lang="ru-RU" sz="2800" dirty="0" err="1" smtClean="0"/>
              <a:t>Геймификация</a:t>
            </a:r>
            <a:r>
              <a:rPr lang="ru-RU" sz="2800" dirty="0"/>
              <a:t> </a:t>
            </a:r>
            <a:r>
              <a:rPr lang="ru-RU" sz="2800" dirty="0" smtClean="0"/>
              <a:t>в работе и обучении</a:t>
            </a:r>
          </a:p>
          <a:p>
            <a:pPr marL="457200" indent="-457200">
              <a:buFontTx/>
              <a:buAutoNum type="arabicPeriod"/>
            </a:pPr>
            <a:r>
              <a:rPr lang="ru-RU" sz="2800" dirty="0"/>
              <a:t>Использование гибких режимов работы – </a:t>
            </a:r>
            <a:r>
              <a:rPr lang="ru-RU" sz="2800" dirty="0" err="1"/>
              <a:t>удаленка</a:t>
            </a:r>
            <a:r>
              <a:rPr lang="ru-RU" sz="2800" dirty="0"/>
              <a:t>, гибкий график, неполный рабочий день</a:t>
            </a:r>
          </a:p>
          <a:p>
            <a:pPr marL="457200" indent="-457200">
              <a:buAutoNum type="arabicPeriod"/>
            </a:pPr>
            <a:r>
              <a:rPr lang="ru-RU" sz="2800" dirty="0" smtClean="0"/>
              <a:t>«Особый офис» и «Особые вознаграждения»</a:t>
            </a:r>
            <a:endParaRPr lang="ru-RU" sz="2800" dirty="0"/>
          </a:p>
        </p:txBody>
      </p:sp>
      <p:sp>
        <p:nvSpPr>
          <p:cNvPr id="9" name="object 14"/>
          <p:cNvSpPr/>
          <p:nvPr/>
        </p:nvSpPr>
        <p:spPr>
          <a:xfrm>
            <a:off x="164902" y="1058323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08607" y="1097016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45841" y="207658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2309" y="131437"/>
            <a:ext cx="1905001" cy="914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4588" y="271491"/>
            <a:ext cx="711061" cy="663092"/>
          </a:xfrm>
          <a:prstGeom prst="rect">
            <a:avLst/>
          </a:prstGeom>
        </p:spPr>
      </p:pic>
      <p:sp>
        <p:nvSpPr>
          <p:cNvPr id="15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3382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4 фокуса внимания в работе с молодежью</a:t>
            </a: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869777"/>
            <a:ext cx="7812161" cy="4096962"/>
          </a:xfrm>
          <a:prstGeom prst="rect">
            <a:avLst/>
          </a:prstGeom>
        </p:spPr>
      </p:pic>
      <p:sp>
        <p:nvSpPr>
          <p:cNvPr id="9" name="object 14"/>
          <p:cNvSpPr/>
          <p:nvPr/>
        </p:nvSpPr>
        <p:spPr>
          <a:xfrm>
            <a:off x="258150" y="999683"/>
            <a:ext cx="8370916" cy="1163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301855" y="1038376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39089" y="149018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5557" y="72797"/>
            <a:ext cx="1905001" cy="914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836" y="212851"/>
            <a:ext cx="711061" cy="663092"/>
          </a:xfrm>
          <a:prstGeom prst="rect">
            <a:avLst/>
          </a:prstGeom>
        </p:spPr>
      </p:pic>
      <p:sp>
        <p:nvSpPr>
          <p:cNvPr id="15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7202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-18556" y="947775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Перечень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полезных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инструментов работы с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молодежью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(рекомендации Сбербанка)</a:t>
            </a:r>
            <a:endParaRPr lang="ru-RU" sz="28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sp>
        <p:nvSpPr>
          <p:cNvPr id="6" name="TextBox 6"/>
          <p:cNvSpPr/>
          <p:nvPr/>
        </p:nvSpPr>
        <p:spPr>
          <a:xfrm>
            <a:off x="1404779" y="5683665"/>
            <a:ext cx="8686096" cy="2787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514350" marR="0" lvl="0" indent="5619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/>
            </a:pPr>
            <a:endParaRPr lang="ru-RU" sz="1200" b="1" i="0" u="none" strike="noStrike" kern="1200" spc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a typeface="Microsoft YaHei" pitchFamily="2"/>
              <a:cs typeface="Times New Roman" pitchFamily="1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2074038"/>
            <a:ext cx="9017941" cy="3950524"/>
          </a:xfrm>
          <a:prstGeom prst="rect">
            <a:avLst/>
          </a:prstGeom>
        </p:spPr>
      </p:pic>
      <p:sp>
        <p:nvSpPr>
          <p:cNvPr id="9" name="object 14"/>
          <p:cNvSpPr/>
          <p:nvPr/>
        </p:nvSpPr>
        <p:spPr>
          <a:xfrm>
            <a:off x="207815" y="994568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51520" y="1033261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4" y="143903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2" y="67682"/>
            <a:ext cx="1905001" cy="914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1" y="207736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60377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-79224" y="91878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2800" b="1" dirty="0">
                <a:solidFill>
                  <a:srgbClr val="C00000"/>
                </a:solidFill>
                <a:latin typeface="Calibri"/>
                <a:cs typeface="Times New Roman" pitchFamily="18"/>
              </a:rPr>
              <a:t>Перечень полезных инструментов работы с молодежью </a:t>
            </a:r>
            <a:br>
              <a:rPr lang="ru-RU" sz="2800" b="1" dirty="0">
                <a:solidFill>
                  <a:srgbClr val="C00000"/>
                </a:solidFill>
                <a:latin typeface="Calibri"/>
                <a:cs typeface="Times New Roman" pitchFamily="18"/>
              </a:rPr>
            </a:br>
            <a:r>
              <a:rPr lang="ru-RU" sz="2800" b="1" dirty="0">
                <a:solidFill>
                  <a:srgbClr val="C00000"/>
                </a:solidFill>
                <a:latin typeface="Calibri"/>
                <a:cs typeface="Times New Roman" pitchFamily="18"/>
              </a:rPr>
              <a:t>(рекомендации Сбербанка)</a:t>
            </a:r>
            <a:endParaRPr lang="ru-RU" sz="2400" b="1" i="1" dirty="0">
              <a:solidFill>
                <a:srgbClr val="002060"/>
              </a:solidFill>
              <a:latin typeface="+mn-lt"/>
              <a:cs typeface="Times New Roman" pitchFamily="18"/>
            </a:endParaRPr>
          </a:p>
        </p:txBody>
      </p:sp>
      <p:sp>
        <p:nvSpPr>
          <p:cNvPr id="6" name="TextBox 6"/>
          <p:cNvSpPr/>
          <p:nvPr/>
        </p:nvSpPr>
        <p:spPr>
          <a:xfrm>
            <a:off x="1404779" y="5683665"/>
            <a:ext cx="8686096" cy="2787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514350" marR="0" lvl="0" indent="5619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/>
            </a:pPr>
            <a:endParaRPr lang="ru-RU" sz="1200" b="1" i="0" u="none" strike="noStrike" kern="1200" spc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a typeface="Microsoft YaHei" pitchFamily="2"/>
              <a:cs typeface="Times New Roman" pitchFamily="1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88" y="1859528"/>
            <a:ext cx="8784976" cy="4361854"/>
          </a:xfrm>
          <a:prstGeom prst="rect">
            <a:avLst/>
          </a:prstGeom>
        </p:spPr>
      </p:pic>
      <p:sp>
        <p:nvSpPr>
          <p:cNvPr id="9" name="object 14"/>
          <p:cNvSpPr/>
          <p:nvPr/>
        </p:nvSpPr>
        <p:spPr>
          <a:xfrm>
            <a:off x="194618" y="96558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38323" y="100427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5557" y="114916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2025" y="38695"/>
            <a:ext cx="1905001" cy="914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4304" y="178749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0884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087822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>
              <a:buNone/>
            </a:pPr>
            <a:r>
              <a:rPr lang="ru-RU" sz="2400" b="1" dirty="0">
                <a:solidFill>
                  <a:srgbClr val="C00000"/>
                </a:solidFill>
                <a:cs typeface="Times New Roman" pitchFamily="18"/>
              </a:rPr>
              <a:t>Перечень полезных инструментов работы с молодежью </a:t>
            </a:r>
            <a:br>
              <a:rPr lang="ru-RU" sz="2400" b="1" dirty="0">
                <a:solidFill>
                  <a:srgbClr val="C00000"/>
                </a:solidFill>
                <a:cs typeface="Times New Roman" pitchFamily="18"/>
              </a:rPr>
            </a:br>
            <a:r>
              <a:rPr lang="ru-RU" sz="2400" b="1" dirty="0">
                <a:solidFill>
                  <a:srgbClr val="C00000"/>
                </a:solidFill>
                <a:cs typeface="Times New Roman" pitchFamily="18"/>
              </a:rPr>
              <a:t>(рекомендации Сбербанка)</a:t>
            </a:r>
            <a:endParaRPr lang="ru-RU" sz="2400" b="1" i="1" dirty="0">
              <a:solidFill>
                <a:srgbClr val="002060"/>
              </a:solidFill>
              <a:latin typeface="+mn-lt"/>
              <a:cs typeface="Times New Roman" pitchFamily="18"/>
            </a:endParaRPr>
          </a:p>
        </p:txBody>
      </p:sp>
      <p:sp>
        <p:nvSpPr>
          <p:cNvPr id="6" name="TextBox 6"/>
          <p:cNvSpPr/>
          <p:nvPr/>
        </p:nvSpPr>
        <p:spPr>
          <a:xfrm>
            <a:off x="1404779" y="5683665"/>
            <a:ext cx="8686096" cy="27875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514350" marR="0" lvl="0" indent="561975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/>
            </a:pPr>
            <a:endParaRPr lang="ru-RU" sz="1200" b="1" i="0" u="none" strike="noStrike" kern="1200" spc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a typeface="Microsoft YaHei" pitchFamily="2"/>
              <a:cs typeface="Times New Roman" pitchFamily="18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862600"/>
            <a:ext cx="8928992" cy="4590736"/>
          </a:xfrm>
          <a:prstGeom prst="rect">
            <a:avLst/>
          </a:prstGeom>
        </p:spPr>
      </p:pic>
      <p:sp>
        <p:nvSpPr>
          <p:cNvPr id="9" name="object 14"/>
          <p:cNvSpPr/>
          <p:nvPr/>
        </p:nvSpPr>
        <p:spPr>
          <a:xfrm>
            <a:off x="175196" y="94978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5"/>
          <p:cNvSpPr/>
          <p:nvPr/>
        </p:nvSpPr>
        <p:spPr>
          <a:xfrm>
            <a:off x="218901" y="98847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56135" y="99116"/>
            <a:ext cx="4802917" cy="7194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603" y="22895"/>
            <a:ext cx="1905001" cy="914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882" y="162949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237312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343185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332634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6264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williamstrau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880" r="-171880"/>
          <a:stretch>
            <a:fillRect/>
          </a:stretch>
        </p:blipFill>
        <p:spPr>
          <a:xfrm>
            <a:off x="-408902" y="7521941"/>
            <a:ext cx="667052" cy="1865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246" y="1209470"/>
            <a:ext cx="8809998" cy="853429"/>
          </a:xfrm>
        </p:spPr>
        <p:txBody>
          <a:bodyPr/>
          <a:lstStyle/>
          <a:p>
            <a:pPr algn="l">
              <a:buNone/>
            </a:pPr>
            <a:r>
              <a:rPr lang="ru-RU" sz="3900" b="1" dirty="0" smtClean="0">
                <a:solidFill>
                  <a:srgbClr val="C00000"/>
                </a:solidFill>
              </a:rPr>
              <a:t>В продолжение темы будет интересно:</a:t>
            </a:r>
            <a:r>
              <a:rPr lang="ru-RU" sz="5400" b="1" dirty="0" smtClean="0">
                <a:solidFill>
                  <a:srgbClr val="002060"/>
                </a:solidFill>
              </a:rPr>
              <a:t/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3800" b="1" dirty="0" smtClean="0">
                <a:solidFill>
                  <a:srgbClr val="002060"/>
                </a:solidFill>
              </a:rPr>
              <a:t/>
            </a:r>
            <a:br>
              <a:rPr lang="ru-RU" sz="3800" b="1" dirty="0" smtClean="0">
                <a:solidFill>
                  <a:srgbClr val="002060"/>
                </a:solidFill>
              </a:rPr>
            </a:br>
            <a:r>
              <a:rPr lang="ru-RU" sz="3800" dirty="0" smtClean="0">
                <a:solidFill>
                  <a:schemeClr val="tx1"/>
                </a:solidFill>
              </a:rPr>
              <a:t>- Типизация личности (</a:t>
            </a:r>
            <a:r>
              <a:rPr lang="en-US" sz="3800" dirty="0" smtClean="0">
                <a:solidFill>
                  <a:schemeClr val="tx1"/>
                </a:solidFill>
              </a:rPr>
              <a:t>DISC)</a:t>
            </a:r>
            <a:r>
              <a:rPr lang="ru-RU" sz="3800" dirty="0" smtClean="0">
                <a:solidFill>
                  <a:schemeClr val="tx1"/>
                </a:solidFill>
              </a:rPr>
              <a:t/>
            </a:r>
            <a:br>
              <a:rPr lang="ru-RU" sz="3800" dirty="0" smtClean="0">
                <a:solidFill>
                  <a:schemeClr val="tx1"/>
                </a:solidFill>
              </a:rPr>
            </a:br>
            <a:r>
              <a:rPr lang="ru-RU" sz="3800" dirty="0" smtClean="0">
                <a:solidFill>
                  <a:schemeClr val="tx1"/>
                </a:solidFill>
              </a:rPr>
              <a:t>- Жизненный </a:t>
            </a:r>
            <a:r>
              <a:rPr lang="ru-RU" sz="3800" dirty="0">
                <a:solidFill>
                  <a:schemeClr val="tx1"/>
                </a:solidFill>
              </a:rPr>
              <a:t>цикл сотрудника</a:t>
            </a:r>
            <a:r>
              <a:rPr lang="ru-RU" sz="3800" dirty="0" smtClean="0">
                <a:solidFill>
                  <a:schemeClr val="tx1"/>
                </a:solidFill>
              </a:rPr>
              <a:t/>
            </a:r>
            <a:br>
              <a:rPr lang="ru-RU" sz="3800" dirty="0" smtClean="0">
                <a:solidFill>
                  <a:schemeClr val="tx1"/>
                </a:solidFill>
              </a:rPr>
            </a:br>
            <a:r>
              <a:rPr lang="ru-RU" sz="3800" dirty="0" smtClean="0">
                <a:solidFill>
                  <a:schemeClr val="tx1"/>
                </a:solidFill>
              </a:rPr>
              <a:t>- Эффективная </a:t>
            </a:r>
            <a:r>
              <a:rPr lang="ru-RU" sz="3800" dirty="0">
                <a:solidFill>
                  <a:schemeClr val="tx1"/>
                </a:solidFill>
              </a:rPr>
              <a:t>коммуникация</a:t>
            </a:r>
            <a:r>
              <a:rPr lang="ru-RU" sz="3800" dirty="0" smtClean="0">
                <a:solidFill>
                  <a:schemeClr val="tx1"/>
                </a:solidFill>
              </a:rPr>
              <a:t/>
            </a:r>
            <a:br>
              <a:rPr lang="ru-RU" sz="3800" dirty="0" smtClean="0">
                <a:solidFill>
                  <a:schemeClr val="tx1"/>
                </a:solidFill>
              </a:rPr>
            </a:br>
            <a:r>
              <a:rPr lang="ru-RU" sz="3800" dirty="0" smtClean="0">
                <a:solidFill>
                  <a:schemeClr val="tx1"/>
                </a:solidFill>
              </a:rPr>
              <a:t>- </a:t>
            </a:r>
            <a:r>
              <a:rPr lang="ru-RU" sz="3800" dirty="0">
                <a:solidFill>
                  <a:schemeClr val="tx1"/>
                </a:solidFill>
              </a:rPr>
              <a:t>Мотивация и манипуляция</a:t>
            </a:r>
            <a:r>
              <a:rPr lang="ru-RU" sz="3800" dirty="0" smtClean="0">
                <a:solidFill>
                  <a:schemeClr val="tx1"/>
                </a:solidFill>
              </a:rPr>
              <a:t/>
            </a:r>
            <a:br>
              <a:rPr lang="ru-RU" sz="3800" dirty="0" smtClean="0">
                <a:solidFill>
                  <a:schemeClr val="tx1"/>
                </a:solidFill>
              </a:rPr>
            </a:br>
            <a:r>
              <a:rPr lang="ru-RU" sz="3800" dirty="0" smtClean="0">
                <a:solidFill>
                  <a:schemeClr val="tx1"/>
                </a:solidFill>
              </a:rPr>
              <a:t>- Работа в команде</a:t>
            </a:r>
            <a:endParaRPr lang="ru-RU" sz="3800" dirty="0">
              <a:solidFill>
                <a:schemeClr val="tx1"/>
              </a:solidFill>
            </a:endParaRPr>
          </a:p>
        </p:txBody>
      </p:sp>
      <p:sp>
        <p:nvSpPr>
          <p:cNvPr id="6" name="object 14"/>
          <p:cNvSpPr/>
          <p:nvPr/>
        </p:nvSpPr>
        <p:spPr>
          <a:xfrm>
            <a:off x="306023" y="1044805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15"/>
          <p:cNvSpPr/>
          <p:nvPr/>
        </p:nvSpPr>
        <p:spPr>
          <a:xfrm>
            <a:off x="349728" y="1083498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86962" y="194140"/>
            <a:ext cx="4802917" cy="71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3430" y="117919"/>
            <a:ext cx="1905001" cy="9148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5709" y="257973"/>
            <a:ext cx="711061" cy="663092"/>
          </a:xfrm>
          <a:prstGeom prst="rect">
            <a:avLst/>
          </a:prstGeom>
        </p:spPr>
      </p:pic>
      <p:sp>
        <p:nvSpPr>
          <p:cNvPr id="14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0095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2003" y="0"/>
            <a:ext cx="1188718" cy="10972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28078" y="46341"/>
            <a:ext cx="599502" cy="657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533400"/>
            <a:ext cx="7772398" cy="45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03" y="0"/>
            <a:ext cx="1188718" cy="10972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8078" y="46341"/>
            <a:ext cx="599502" cy="657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400" y="533400"/>
            <a:ext cx="7772398" cy="45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29639" y="274233"/>
            <a:ext cx="5730240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1400" b="1" spc="-229" dirty="0">
                <a:solidFill>
                  <a:srgbClr val="242424"/>
                </a:solidFill>
                <a:latin typeface="Tahoma"/>
                <a:cs typeface="Tahoma"/>
              </a:rPr>
              <a:t>3737 </a:t>
            </a:r>
            <a:r>
              <a:rPr sz="1400" b="1" spc="-45" dirty="0">
                <a:solidFill>
                  <a:srgbClr val="242424"/>
                </a:solidFill>
                <a:latin typeface="Tahoma"/>
                <a:cs typeface="Tahoma"/>
              </a:rPr>
              <a:t>ПРАКТИЧЕСКИХПРАКТИЧЕСКИХ </a:t>
            </a:r>
            <a:r>
              <a:rPr sz="1400" b="1" spc="-105" dirty="0">
                <a:solidFill>
                  <a:srgbClr val="242424"/>
                </a:solidFill>
                <a:latin typeface="Tahoma"/>
                <a:cs typeface="Tahoma"/>
              </a:rPr>
              <a:t>ШАГОВШАГОВ </a:t>
            </a:r>
            <a:r>
              <a:rPr sz="1400" b="1" spc="-495" dirty="0">
                <a:solidFill>
                  <a:srgbClr val="242424"/>
                </a:solidFill>
                <a:latin typeface="Tahoma"/>
                <a:cs typeface="Tahoma"/>
              </a:rPr>
              <a:t>КК </a:t>
            </a:r>
            <a:r>
              <a:rPr sz="1400" b="1" spc="-220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400" b="1" spc="-555" dirty="0">
                <a:solidFill>
                  <a:srgbClr val="242424"/>
                </a:solidFill>
                <a:latin typeface="Tahoma"/>
                <a:cs typeface="Tahoma"/>
              </a:rPr>
              <a:t>УСПЕШНОЙУСПЕШНОЙ</a:t>
            </a:r>
            <a:r>
              <a:rPr sz="1400" b="1" spc="-5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400" b="1" spc="-60" dirty="0">
                <a:solidFill>
                  <a:srgbClr val="242424"/>
                </a:solidFill>
                <a:latin typeface="Tahoma"/>
                <a:cs typeface="Tahoma"/>
              </a:rPr>
              <a:t>ПРОВЕРКЕПРОВЕРКЕ </a:t>
            </a:r>
            <a:r>
              <a:rPr sz="1400" b="1" spc="-150" dirty="0">
                <a:solidFill>
                  <a:srgbClr val="242424"/>
                </a:solidFill>
                <a:latin typeface="Tahoma"/>
                <a:cs typeface="Tahoma"/>
              </a:rPr>
              <a:t>ГИТГИТ</a:t>
            </a:r>
            <a:r>
              <a:rPr sz="1400" b="1" spc="60" dirty="0">
                <a:solidFill>
                  <a:srgbClr val="242424"/>
                </a:solidFill>
                <a:latin typeface="Tahoma"/>
                <a:cs typeface="Tahoma"/>
              </a:rPr>
              <a:t> </a:t>
            </a:r>
            <a:r>
              <a:rPr sz="1400" b="1" spc="-120" dirty="0">
                <a:solidFill>
                  <a:srgbClr val="242424"/>
                </a:solidFill>
                <a:latin typeface="Tahoma"/>
                <a:cs typeface="Tahoma"/>
              </a:rPr>
              <a:t>20192019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-69010"/>
            <a:ext cx="9144000" cy="981075"/>
          </a:xfrm>
          <a:custGeom>
            <a:avLst/>
            <a:gdLst/>
            <a:ahLst/>
            <a:cxnLst/>
            <a:rect l="l" t="t" r="r" b="b"/>
            <a:pathLst>
              <a:path w="9144000" h="981075">
                <a:moveTo>
                  <a:pt x="9144000" y="980732"/>
                </a:moveTo>
                <a:lnTo>
                  <a:pt x="0" y="980732"/>
                </a:lnTo>
                <a:lnTo>
                  <a:pt x="0" y="0"/>
                </a:lnTo>
                <a:lnTo>
                  <a:pt x="9144000" y="0"/>
                </a:lnTo>
                <a:lnTo>
                  <a:pt x="9144000" y="9807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2253" y="-94638"/>
            <a:ext cx="1905001" cy="914869"/>
          </a:xfrm>
          <a:prstGeom prst="rect">
            <a:avLst/>
          </a:prstGeom>
        </p:spPr>
      </p:pic>
      <p:sp>
        <p:nvSpPr>
          <p:cNvPr id="25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30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90906" y="5729813"/>
            <a:ext cx="64214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ВАШЕ СПОКОЙСТВИЕ – МОЯ РАБОТА!</a:t>
            </a:r>
            <a:endParaRPr lang="ru-RU" sz="28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896869"/>
            <a:ext cx="6791325" cy="49434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15" y="1568228"/>
            <a:ext cx="3641872" cy="36418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46402" y="11189"/>
            <a:ext cx="711061" cy="66309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816" y="4993080"/>
            <a:ext cx="808268" cy="80826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931" y="4350447"/>
            <a:ext cx="786825" cy="71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7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ПОЧЕМУ ЛЮДИ ЧЕГО-ТО НЕ ДЕЛАЮТ?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70080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Надо его </a:t>
            </a:r>
            <a:r>
              <a:rPr lang="ru-RU" sz="4000" dirty="0" err="1" smtClean="0"/>
              <a:t>замотивировать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990" y="2536457"/>
            <a:ext cx="5067880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528" y="263691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ечеткая </a:t>
            </a:r>
            <a:r>
              <a:rPr lang="ru-RU" sz="2800" dirty="0" smtClean="0"/>
              <a:t>задача</a:t>
            </a:r>
            <a:endParaRPr lang="ru-RU" sz="2800" dirty="0" smtClean="0"/>
          </a:p>
        </p:txBody>
      </p:sp>
      <p:sp>
        <p:nvSpPr>
          <p:cNvPr id="10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5131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340768"/>
            <a:ext cx="9144000" cy="75573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+mn-lt"/>
                <a:cs typeface="Times New Roman" pitchFamily="18"/>
              </a:rPr>
              <a:t>ПОЧЕМУ ЛЮДИ ЧЕГО-ТО НЕ ДЕЛАЮТ?</a:t>
            </a:r>
            <a: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  <a:t/>
            </a:r>
            <a:br>
              <a:rPr lang="ru-RU" sz="3200" b="1" dirty="0">
                <a:solidFill>
                  <a:srgbClr val="C00000"/>
                </a:solidFill>
                <a:latin typeface="+mn-lt"/>
                <a:cs typeface="Times New Roman" pitchFamily="18"/>
              </a:rPr>
            </a:br>
            <a:endParaRPr lang="ru-RU" sz="3200" b="1" dirty="0">
              <a:solidFill>
                <a:srgbClr val="C00000"/>
              </a:solidFill>
              <a:latin typeface="+mn-lt"/>
              <a:cs typeface="Times New Roman" pitchFamily="1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1700808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Надо его </a:t>
            </a:r>
            <a:r>
              <a:rPr lang="ru-RU" sz="4000" dirty="0" err="1" smtClean="0"/>
              <a:t>замотивировать</a:t>
            </a:r>
            <a:r>
              <a:rPr lang="ru-RU" sz="4000" dirty="0" smtClean="0"/>
              <a:t>!</a:t>
            </a:r>
            <a:endParaRPr lang="ru-RU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9990" y="2536457"/>
            <a:ext cx="5067880" cy="3456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23528" y="2636912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ечеткая </a:t>
            </a:r>
            <a:r>
              <a:rPr lang="ru-RU" sz="2800" dirty="0" smtClean="0"/>
              <a:t>задача</a:t>
            </a:r>
            <a:endParaRPr lang="ru-RU" sz="2800" dirty="0" smtClean="0"/>
          </a:p>
          <a:p>
            <a:pPr marL="514350" indent="-514350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</a:rPr>
              <a:t>Н</a:t>
            </a:r>
            <a:r>
              <a:rPr lang="ru-RU" sz="2800" dirty="0" smtClean="0"/>
              <a:t>е </a:t>
            </a:r>
            <a:r>
              <a:rPr lang="ru-RU" sz="2800" dirty="0" smtClean="0"/>
              <a:t>умеют</a:t>
            </a:r>
            <a:endParaRPr lang="ru-RU" sz="2800" dirty="0" smtClean="0"/>
          </a:p>
        </p:txBody>
      </p:sp>
      <p:sp>
        <p:nvSpPr>
          <p:cNvPr id="10" name="object 14"/>
          <p:cNvSpPr/>
          <p:nvPr/>
        </p:nvSpPr>
        <p:spPr>
          <a:xfrm>
            <a:off x="207818" y="798021"/>
            <a:ext cx="8370916" cy="1163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5"/>
          <p:cNvSpPr/>
          <p:nvPr/>
        </p:nvSpPr>
        <p:spPr>
          <a:xfrm>
            <a:off x="251523" y="836714"/>
            <a:ext cx="8281034" cy="0"/>
          </a:xfrm>
          <a:custGeom>
            <a:avLst/>
            <a:gdLst/>
            <a:ahLst/>
            <a:cxnLst/>
            <a:rect l="l" t="t" r="r" b="b"/>
            <a:pathLst>
              <a:path w="8281034">
                <a:moveTo>
                  <a:pt x="0" y="0"/>
                </a:moveTo>
                <a:lnTo>
                  <a:pt x="8280895" y="0"/>
                </a:lnTo>
              </a:path>
            </a:pathLst>
          </a:custGeom>
          <a:ln w="25400">
            <a:solidFill>
              <a:srgbClr val="FF25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8757" y="-52644"/>
            <a:ext cx="4802917" cy="7194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5225" y="-128865"/>
            <a:ext cx="1905001" cy="9148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7504" y="11189"/>
            <a:ext cx="711061" cy="663092"/>
          </a:xfrm>
          <a:prstGeom prst="rect">
            <a:avLst/>
          </a:prstGeom>
        </p:spPr>
      </p:pic>
      <p:sp>
        <p:nvSpPr>
          <p:cNvPr id="16" name="object 7"/>
          <p:cNvSpPr/>
          <p:nvPr/>
        </p:nvSpPr>
        <p:spPr>
          <a:xfrm flipV="1">
            <a:off x="222553" y="6326927"/>
            <a:ext cx="8540447" cy="457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8"/>
          <p:cNvSpPr txBox="1"/>
          <p:nvPr/>
        </p:nvSpPr>
        <p:spPr>
          <a:xfrm>
            <a:off x="6486374" y="6432800"/>
            <a:ext cx="24724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600" b="1" spc="30" dirty="0">
                <a:latin typeface="Calibri"/>
                <a:cs typeface="Calibri"/>
              </a:rPr>
              <a:t>t.a.costerina@gmail.com</a:t>
            </a:r>
            <a:endParaRPr sz="1600" b="1" dirty="0">
              <a:latin typeface="Calibri"/>
              <a:cs typeface="Calibri"/>
            </a:endParaRPr>
          </a:p>
        </p:txBody>
      </p:sp>
      <p:sp>
        <p:nvSpPr>
          <p:cNvPr id="18" name="object 19"/>
          <p:cNvSpPr txBox="1"/>
          <p:nvPr/>
        </p:nvSpPr>
        <p:spPr>
          <a:xfrm>
            <a:off x="338054" y="6422249"/>
            <a:ext cx="4716546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b="1" dirty="0">
                <a:latin typeface="Calibri"/>
                <a:cs typeface="Calibri"/>
              </a:rPr>
              <a:t>+7 (910) 994 90  37                                  </a:t>
            </a:r>
            <a:r>
              <a:rPr lang="en-US" sz="1600" b="1" dirty="0">
                <a:cs typeface="Calibri"/>
              </a:rPr>
              <a:t>https://hr37.ru</a:t>
            </a:r>
            <a:r>
              <a:rPr lang="ru-RU" sz="1600" b="1" dirty="0">
                <a:latin typeface="Calibri"/>
                <a:cs typeface="Calibri"/>
              </a:rPr>
              <a:t>  </a:t>
            </a:r>
            <a:endParaRPr sz="1600" b="1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57359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8681</TotalTime>
  <Words>3132</Words>
  <Application>Microsoft Office PowerPoint</Application>
  <PresentationFormat>Экран (4:3)</PresentationFormat>
  <Paragraphs>611</Paragraphs>
  <Slides>78</Slides>
  <Notes>59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78</vt:i4>
      </vt:variant>
    </vt:vector>
  </HeadingPairs>
  <TitlesOfParts>
    <vt:vector size="105" baseType="lpstr">
      <vt:lpstr>Arial Unicode MS</vt:lpstr>
      <vt:lpstr>Microsoft YaHei</vt:lpstr>
      <vt:lpstr>Arial</vt:lpstr>
      <vt:lpstr>Calibri</vt:lpstr>
      <vt:lpstr>Calibri Light</vt:lpstr>
      <vt:lpstr>Comic Sans MS</vt:lpstr>
      <vt:lpstr>Mangal</vt:lpstr>
      <vt:lpstr>StarSymbol</vt:lpstr>
      <vt:lpstr>Symbol</vt:lpstr>
      <vt:lpstr>Tahoma</vt:lpstr>
      <vt:lpstr>Times New Roman</vt:lpstr>
      <vt:lpstr>Trebuchet MS</vt:lpstr>
      <vt:lpstr>Wingdings</vt:lpstr>
      <vt:lpstr>Обычный</vt:lpstr>
      <vt:lpstr>7_Тема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20_Тема Office</vt:lpstr>
      <vt:lpstr>24_Тема Office</vt:lpstr>
      <vt:lpstr>28_Тема Office</vt:lpstr>
      <vt:lpstr>32_Тема Office</vt:lpstr>
      <vt:lpstr> Как вовлечь и удержать молодежь?  От теории к практике поколений.  Нематериальная мотивация</vt:lpstr>
      <vt:lpstr>Презентация PowerPoint</vt:lpstr>
      <vt:lpstr>Презентация PowerPoint</vt:lpstr>
      <vt:lpstr>ПОЧЕМУ ЛЮДИ ЧЕГО-ТО НЕ ДЕЛАЮТ? </vt:lpstr>
      <vt:lpstr>ПОЧЕМУ ЛЮДИ ЧЕГО-ТО НЕ ДЕЛАЮТ? </vt:lpstr>
      <vt:lpstr>ПОЧЕМУ ЛЮДИ ЧЕГО-ТО НЕ ДЕЛАЮТ? </vt:lpstr>
      <vt:lpstr>ПОЧЕМУ ЛЮДИ ЧЕГО-ТО НЕ ДЕЛАЮТ? </vt:lpstr>
      <vt:lpstr>ПОЧЕМУ ЛЮДИ ЧЕГО-ТО НЕ ДЕЛАЮТ? </vt:lpstr>
      <vt:lpstr>ПОЧЕМУ ЛЮДИ ЧЕГО-ТО НЕ ДЕЛАЮТ? </vt:lpstr>
      <vt:lpstr>ПОЧЕМУ ЛЮДИ ЧЕГО-ТО НЕ ДЕЛАЮТ? </vt:lpstr>
      <vt:lpstr>ПОЧЕМУ ЛЮДИ ЧЕГО-ТО НЕ ДЕЛАЮТ? </vt:lpstr>
      <vt:lpstr>ПОЧЕМУ ЛЮДИ ЧЕГО-ТО НЕ ДЕЛАЮТ?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Теория поколений</vt:lpstr>
      <vt:lpstr>Какие науки легли в основу Теории поколений?</vt:lpstr>
      <vt:lpstr>Какие науки легли в основу теории поколений?  1. История 2. Политология 3. Культурология 4. Экономика 5. История технологии   </vt:lpstr>
      <vt:lpstr>Презентация PowerPoint</vt:lpstr>
      <vt:lpstr>Превращения</vt:lpstr>
      <vt:lpstr>Превращения</vt:lpstr>
      <vt:lpstr>Превращения</vt:lpstr>
      <vt:lpstr>Превращения</vt:lpstr>
      <vt:lpstr>Превращения</vt:lpstr>
      <vt:lpstr>Превращения</vt:lpstr>
      <vt:lpstr>Превращения</vt:lpstr>
      <vt:lpstr>Цикличность</vt:lpstr>
      <vt:lpstr>Цикличность</vt:lpstr>
      <vt:lpstr>Архетипы</vt:lpstr>
      <vt:lpstr>Архетипы</vt:lpstr>
      <vt:lpstr>Что определяет Поколение?</vt:lpstr>
      <vt:lpstr>Теория поколений </vt:lpstr>
      <vt:lpstr>Презентация PowerPoint</vt:lpstr>
      <vt:lpstr>Презентация PowerPoint</vt:lpstr>
      <vt:lpstr>Теория поколений</vt:lpstr>
      <vt:lpstr>Теория поколений</vt:lpstr>
      <vt:lpstr>Взаимодействие поколений</vt:lpstr>
      <vt:lpstr>Теория поколений</vt:lpstr>
      <vt:lpstr>Теория поколений, специфика СНГ</vt:lpstr>
      <vt:lpstr>Теория поколений, специфика СНГ</vt:lpstr>
      <vt:lpstr>Поколение победителей и молчаливое поколение: Работа- это жизнь \</vt:lpstr>
      <vt:lpstr>ПОКОЛЕНИЕ БЕБИ-БУМЕРОВ:  Живу, чтобы работать</vt:lpstr>
      <vt:lpstr>Как строить отношения с руководителем —  бэби – бумером?</vt:lpstr>
      <vt:lpstr>ПОКОЛЕНИЕ Х:  Работаю, чтобы жить</vt:lpstr>
      <vt:lpstr>Как строить отношения с Х-руководителем?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ПОКОЛЕНИЕ Y: Работа ради удовольствий </vt:lpstr>
      <vt:lpstr>ТЕСТ – Как мы чувствуем Y?</vt:lpstr>
      <vt:lpstr>ТЕСТ – Как мы чувствуем Y?</vt:lpstr>
      <vt:lpstr>ТЕСТ – Как мы чувствуем Y?</vt:lpstr>
      <vt:lpstr>ТЕСТ – Как мы чувствуем Y?</vt:lpstr>
      <vt:lpstr>ТЕСТ – Как мы чувствуем Y?</vt:lpstr>
      <vt:lpstr>ТЕСТ – Как мы чувствуем Y?</vt:lpstr>
      <vt:lpstr>ПОКОЛЕНИЕ Z: Работа от скуки, не мешает жить</vt:lpstr>
      <vt:lpstr>Презентация PowerPoint</vt:lpstr>
      <vt:lpstr>Почему Х не хотят и не пытаются понять Y?</vt:lpstr>
      <vt:lpstr>Почему Х не хотят и не пытаются понять Y?</vt:lpstr>
      <vt:lpstr>Почему Х не хотят и не пытаются понять Y?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Тренды работы «на молодежь»</vt:lpstr>
      <vt:lpstr>4 фокуса внимания в работе с молодежью</vt:lpstr>
      <vt:lpstr>Перечень полезных инструментов работы с молодежью  (рекомендации Сбербанка)</vt:lpstr>
      <vt:lpstr>Перечень полезных инструментов работы с молодежью  (рекомендации Сбербанка)</vt:lpstr>
      <vt:lpstr>Перечень полезных инструментов работы с молодежью  (рекомендации Сбербанка)</vt:lpstr>
      <vt:lpstr>В продолжение темы будет интересно:  - Типизация личности (DISC) - Жизненный цикл сотрудника - Эффективная коммуникация - Мотивация и манипуляция - Работа в команде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КДП</dc:title>
  <dc:subject>Основные доки КДП</dc:subject>
  <dc:creator>Костерина Т.А.</dc:creator>
  <cp:keywords>КДП</cp:keywords>
  <cp:lastModifiedBy>tatyana costerina</cp:lastModifiedBy>
  <cp:revision>204</cp:revision>
  <dcterms:modified xsi:type="dcterms:W3CDTF">2023-05-11T21:34:00Z</dcterms:modified>
</cp:coreProperties>
</file>