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58" r:id="rId3"/>
    <p:sldId id="259" r:id="rId4"/>
    <p:sldId id="261" r:id="rId5"/>
    <p:sldId id="262" r:id="rId6"/>
    <p:sldId id="263" r:id="rId7"/>
    <p:sldId id="271" r:id="rId8"/>
    <p:sldId id="264" r:id="rId9"/>
    <p:sldId id="270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8E955-4E60-41DD-AA7F-2E13A65564C3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D1BA6-2718-46A2-8AC7-1015C2DC5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E04B-A873-466A-B0BA-EA5342CE0DD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C50-290C-4F2E-AC92-6FA9CA36D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552516"/>
      </p:ext>
    </p:extLst>
  </p:cSld>
  <p:clrMapOvr>
    <a:masterClrMapping/>
  </p:clrMapOvr>
  <p:transition spd="med" advTm="9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E04B-A873-466A-B0BA-EA5342CE0DD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C50-290C-4F2E-AC92-6FA9CA36D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6190946"/>
      </p:ext>
    </p:extLst>
  </p:cSld>
  <p:clrMapOvr>
    <a:masterClrMapping/>
  </p:clrMapOvr>
  <p:transition spd="med" advTm="9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E04B-A873-466A-B0BA-EA5342CE0DD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C50-290C-4F2E-AC92-6FA9CA36D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260472"/>
      </p:ext>
    </p:extLst>
  </p:cSld>
  <p:clrMapOvr>
    <a:masterClrMapping/>
  </p:clrMapOvr>
  <p:transition spd="med" advTm="9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E04B-A873-466A-B0BA-EA5342CE0DD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C50-290C-4F2E-AC92-6FA9CA36D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782016"/>
      </p:ext>
    </p:extLst>
  </p:cSld>
  <p:clrMapOvr>
    <a:masterClrMapping/>
  </p:clrMapOvr>
  <p:transition spd="med" advTm="9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E04B-A873-466A-B0BA-EA5342CE0DD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C50-290C-4F2E-AC92-6FA9CA36D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105735"/>
      </p:ext>
    </p:extLst>
  </p:cSld>
  <p:clrMapOvr>
    <a:masterClrMapping/>
  </p:clrMapOvr>
  <p:transition spd="med" advTm="9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E04B-A873-466A-B0BA-EA5342CE0DD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C50-290C-4F2E-AC92-6FA9CA36D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996006"/>
      </p:ext>
    </p:extLst>
  </p:cSld>
  <p:clrMapOvr>
    <a:masterClrMapping/>
  </p:clrMapOvr>
  <p:transition spd="med" advTm="9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E04B-A873-466A-B0BA-EA5342CE0DD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C50-290C-4F2E-AC92-6FA9CA36D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770893"/>
      </p:ext>
    </p:extLst>
  </p:cSld>
  <p:clrMapOvr>
    <a:masterClrMapping/>
  </p:clrMapOvr>
  <p:transition spd="med" advTm="9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E04B-A873-466A-B0BA-EA5342CE0DD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C50-290C-4F2E-AC92-6FA9CA36D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503379"/>
      </p:ext>
    </p:extLst>
  </p:cSld>
  <p:clrMapOvr>
    <a:masterClrMapping/>
  </p:clrMapOvr>
  <p:transition spd="med" advTm="9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E04B-A873-466A-B0BA-EA5342CE0DD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C50-290C-4F2E-AC92-6FA9CA36D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5124414"/>
      </p:ext>
    </p:extLst>
  </p:cSld>
  <p:clrMapOvr>
    <a:masterClrMapping/>
  </p:clrMapOvr>
  <p:transition spd="med" advTm="9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E04B-A873-466A-B0BA-EA5342CE0DD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C50-290C-4F2E-AC92-6FA9CA36D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562197"/>
      </p:ext>
    </p:extLst>
  </p:cSld>
  <p:clrMapOvr>
    <a:masterClrMapping/>
  </p:clrMapOvr>
  <p:transition spd="med" advTm="9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E04B-A873-466A-B0BA-EA5342CE0DD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BC50-290C-4F2E-AC92-6FA9CA36D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400306"/>
      </p:ext>
    </p:extLst>
  </p:cSld>
  <p:clrMapOvr>
    <a:masterClrMapping/>
  </p:clrMapOvr>
  <p:transition spd="med" advTm="9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E04B-A873-466A-B0BA-EA5342CE0DDB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4BC50-290C-4F2E-AC92-6FA9CA36D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38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9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.jpe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1.jpeg"/><Relationship Id="rId7" Type="http://schemas.openxmlformats.org/officeDocument/2006/relationships/image" Target="../media/image6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hyperlink" Target="https://cloud.mail.ru/public/2H54/5CNYv2QQE" TargetMode="External"/><Relationship Id="rId10" Type="http://schemas.openxmlformats.org/officeDocument/2006/relationships/image" Target="../media/image63.jpeg"/><Relationship Id="rId4" Type="http://schemas.openxmlformats.org/officeDocument/2006/relationships/hyperlink" Target="https://cloud.mail.ru/public/3PJV/2eeFYrpMX" TargetMode="External"/><Relationship Id="rId9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1.jpeg"/><Relationship Id="rId7" Type="http://schemas.openxmlformats.org/officeDocument/2006/relationships/image" Target="../media/image68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трава насекомое божья коровка весна белый фон HD обои для ноутбу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7141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«Детский сад №47»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ЗАТО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Северск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Томской области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72816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«Удивительный мир насекомых»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1" y="3571876"/>
            <a:ext cx="4140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Автор: воспитатель </a:t>
            </a:r>
          </a:p>
          <a:p>
            <a:pPr algn="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Морозова Юлия Александровна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5877272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2020 год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71406" y="2500306"/>
            <a:ext cx="9001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Летний краткосрочный проект для детей разновозрастной группы 5-7 лет 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053871"/>
      </p:ext>
    </p:extLst>
  </p:cSld>
  <p:clrMapOvr>
    <a:masterClrMapping/>
  </p:clrMapOvr>
  <p:transition spd="med" advTm="9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200618_083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3571876"/>
            <a:ext cx="1915715" cy="2554287"/>
          </a:xfrm>
        </p:spPr>
      </p:pic>
      <p:pic>
        <p:nvPicPr>
          <p:cNvPr id="2050" name="Picture 2" descr="трава насекомое божья коровка весна белый фон HD обои для ноутбу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06" y="71414"/>
            <a:ext cx="900118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Работа в центре социально-коммуникативного развития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Сюжетно – ролевые игры: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«Семья», «День рождения», «Поход в лес» и т.д.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Театрализованные представления: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инсценировка басни «Стрекоза и муравей», </a:t>
            </a:r>
            <a:r>
              <a:rPr lang="ru-RU" sz="1200" i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Спор насекомых».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Игра-перевоплощение: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«Если бы ты был бабочкой».</a:t>
            </a:r>
          </a:p>
          <a:p>
            <a:pPr algn="just"/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300" dirty="0" smtClean="0"/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20200618_0831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000108"/>
            <a:ext cx="1928826" cy="2571768"/>
          </a:xfrm>
          <a:prstGeom prst="rect">
            <a:avLst/>
          </a:prstGeom>
        </p:spPr>
      </p:pic>
      <p:pic>
        <p:nvPicPr>
          <p:cNvPr id="8" name="Рисунок 7" descr="20200618_1225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857628"/>
            <a:ext cx="2089567" cy="2786344"/>
          </a:xfrm>
          <a:prstGeom prst="rect">
            <a:avLst/>
          </a:prstGeom>
        </p:spPr>
      </p:pic>
      <p:pic>
        <p:nvPicPr>
          <p:cNvPr id="9" name="Рисунок 8" descr="20200618_1229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214290"/>
            <a:ext cx="2303858" cy="3071810"/>
          </a:xfrm>
          <a:prstGeom prst="rect">
            <a:avLst/>
          </a:prstGeom>
        </p:spPr>
      </p:pic>
      <p:pic>
        <p:nvPicPr>
          <p:cNvPr id="10" name="Рисунок 9" descr="20200619_1017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686" y="785794"/>
            <a:ext cx="2214578" cy="2952482"/>
          </a:xfrm>
          <a:prstGeom prst="rect">
            <a:avLst/>
          </a:prstGeom>
        </p:spPr>
      </p:pic>
      <p:pic>
        <p:nvPicPr>
          <p:cNvPr id="11" name="Рисунок 10" descr="20200618_0900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4546" y="928670"/>
            <a:ext cx="1929020" cy="2571768"/>
          </a:xfrm>
          <a:prstGeom prst="rect">
            <a:avLst/>
          </a:prstGeom>
        </p:spPr>
      </p:pic>
      <p:pic>
        <p:nvPicPr>
          <p:cNvPr id="12" name="Рисунок 11" descr="20200618_09005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5984" y="3857628"/>
            <a:ext cx="1999996" cy="2666921"/>
          </a:xfrm>
          <a:prstGeom prst="rect">
            <a:avLst/>
          </a:prstGeom>
        </p:spPr>
      </p:pic>
      <p:pic>
        <p:nvPicPr>
          <p:cNvPr id="13" name="Рисунок 12" descr="20200619_12032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57686" y="3929065"/>
            <a:ext cx="1857388" cy="2476517"/>
          </a:xfrm>
          <a:prstGeom prst="rect">
            <a:avLst/>
          </a:prstGeom>
        </p:spPr>
      </p:pic>
      <p:pic>
        <p:nvPicPr>
          <p:cNvPr id="15" name="Рисунок 14" descr="20200619_10125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86512" y="3857627"/>
            <a:ext cx="2713725" cy="20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744688"/>
      </p:ext>
    </p:extLst>
  </p:cSld>
  <p:clrMapOvr>
    <a:masterClrMapping/>
  </p:clrMapOvr>
  <p:transition spd="med" advTm="9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200609_162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581" y="1600200"/>
            <a:ext cx="3394838" cy="4525963"/>
          </a:xfrm>
        </p:spPr>
      </p:pic>
      <p:pic>
        <p:nvPicPr>
          <p:cNvPr id="2050" name="Picture 2" descr="трава насекомое божья коровка весна белый фон HD обои для ноутбу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06" y="71414"/>
            <a:ext cx="90011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Работа в центре физического развития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Подвижные игры: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«Насекомые на поляне», «Мед и пчелы», «Паук и мухи», «Бабочки».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Пальчиковые игры: 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«Жук, стрекоза, осы» «Пчела», «Комарик», «Улитка», «Улей», «Сороконожка», Божья коровка», «Светлячок-червячок», «Бабочка»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Дыхательная гимнастика: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«Отправь бабочку в полёт», «Жуки».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Релаксация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под звуки природы.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Гимнастика для глаз: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«Стрекоза».</a:t>
            </a:r>
          </a:p>
          <a:p>
            <a:endParaRPr lang="ru-RU" sz="1200" dirty="0" smtClean="0"/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20200609_1627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500174"/>
            <a:ext cx="2036184" cy="2714620"/>
          </a:xfrm>
          <a:prstGeom prst="rect">
            <a:avLst/>
          </a:prstGeom>
        </p:spPr>
      </p:pic>
      <p:pic>
        <p:nvPicPr>
          <p:cNvPr id="9" name="Рисунок 8" descr="20200602_1030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1071546"/>
            <a:ext cx="1928826" cy="2571768"/>
          </a:xfrm>
          <a:prstGeom prst="rect">
            <a:avLst/>
          </a:prstGeom>
        </p:spPr>
      </p:pic>
      <p:pic>
        <p:nvPicPr>
          <p:cNvPr id="10" name="Рисунок 9" descr="20200611_1211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714637"/>
            <a:ext cx="2143140" cy="2857239"/>
          </a:xfrm>
          <a:prstGeom prst="rect">
            <a:avLst/>
          </a:prstGeom>
        </p:spPr>
      </p:pic>
      <p:pic>
        <p:nvPicPr>
          <p:cNvPr id="11" name="Рисунок 10" descr="20200611_1613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6578" y="785794"/>
            <a:ext cx="2143140" cy="2857914"/>
          </a:xfrm>
          <a:prstGeom prst="rect">
            <a:avLst/>
          </a:prstGeom>
        </p:spPr>
      </p:pic>
      <p:pic>
        <p:nvPicPr>
          <p:cNvPr id="12" name="Рисунок 11" descr="20200615_10354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4546" y="3714752"/>
            <a:ext cx="2214578" cy="2952770"/>
          </a:xfrm>
          <a:prstGeom prst="rect">
            <a:avLst/>
          </a:prstGeom>
        </p:spPr>
      </p:pic>
      <p:pic>
        <p:nvPicPr>
          <p:cNvPr id="14" name="Рисунок 13" descr="20200616_10185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00562" y="3643314"/>
            <a:ext cx="2196284" cy="2928958"/>
          </a:xfrm>
          <a:prstGeom prst="rect">
            <a:avLst/>
          </a:prstGeom>
        </p:spPr>
      </p:pic>
      <p:pic>
        <p:nvPicPr>
          <p:cNvPr id="15" name="Рисунок 14" descr="20200616_12042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86578" y="3786190"/>
            <a:ext cx="2143140" cy="2857260"/>
          </a:xfrm>
          <a:prstGeom prst="rect">
            <a:avLst/>
          </a:prstGeom>
        </p:spPr>
      </p:pic>
      <p:pic>
        <p:nvPicPr>
          <p:cNvPr id="16" name="Рисунок 15" descr="20200613_13181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4282" y="4286256"/>
            <a:ext cx="1785950" cy="23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744688"/>
      </p:ext>
    </p:extLst>
  </p:cSld>
  <p:clrMapOvr>
    <a:masterClrMapping/>
  </p:clrMapOvr>
  <p:transition spd="med" advTm="9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200523_171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932" y="3571876"/>
            <a:ext cx="1915526" cy="2554287"/>
          </a:xfrm>
        </p:spPr>
      </p:pic>
      <p:pic>
        <p:nvPicPr>
          <p:cNvPr id="2050" name="Picture 2" descr="трава насекомое божья коровка весна белый фон HD обои для ноутбу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06" y="71414"/>
            <a:ext cx="9001188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accent3">
                    <a:lumMod val="50000"/>
                  </a:schemeClr>
                </a:solidFill>
              </a:rPr>
              <a:t>Сотрудничество с семьей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Поместить в уголок для родителей материал по теме.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Привлечь родителей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в создании предметно-пространственной среды в группе (коллекции, игрушки, книги, картинки, фотографии, журналы, раскраски).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Проведение консультаций: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«Что читать детям о насекомых», «Расскажите о насекомых», «На природу с ребенком», «Первая помощь при укусах насекомых».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Совместное творчество родителей и детей: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изготовление поделок, сочинение загадок.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Наблюдение: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за насекомыми во время семейных прогулок.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Оформление альбома «Удивительный мир насекомых».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Материалы для ознакомления с темой: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Знакомимся с насекомыми в презентации: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https://cloud.mail.ru/public/3PJV/2eeFYrpMX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Наблюдаем за насекомыми в красивом видео: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hlinkClick r:id="rId5"/>
              </a:rPr>
              <a:t>https://cloud.mail.ru/public/2H54/5CNYv2QQE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20200523_1714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2428868"/>
            <a:ext cx="1982208" cy="2643206"/>
          </a:xfrm>
          <a:prstGeom prst="rect">
            <a:avLst/>
          </a:prstGeom>
        </p:spPr>
      </p:pic>
      <p:pic>
        <p:nvPicPr>
          <p:cNvPr id="8" name="Рисунок 7" descr="20200523_1714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1142984"/>
            <a:ext cx="2232556" cy="2976460"/>
          </a:xfrm>
          <a:prstGeom prst="rect">
            <a:avLst/>
          </a:prstGeom>
        </p:spPr>
      </p:pic>
      <p:pic>
        <p:nvPicPr>
          <p:cNvPr id="9" name="Рисунок 8" descr="20200618_0909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2428868"/>
            <a:ext cx="2476007" cy="1857388"/>
          </a:xfrm>
          <a:prstGeom prst="rect">
            <a:avLst/>
          </a:prstGeom>
        </p:spPr>
      </p:pic>
      <p:pic>
        <p:nvPicPr>
          <p:cNvPr id="10" name="Рисунок 9" descr="20200619_16271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3544" y="4214818"/>
            <a:ext cx="3286174" cy="2464410"/>
          </a:xfrm>
          <a:prstGeom prst="rect">
            <a:avLst/>
          </a:prstGeom>
        </p:spPr>
      </p:pic>
      <p:pic>
        <p:nvPicPr>
          <p:cNvPr id="11" name="Рисунок 10" descr="20200618_0909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5984" y="4357694"/>
            <a:ext cx="3143552" cy="2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744688"/>
      </p:ext>
    </p:extLst>
  </p:cSld>
  <p:clrMapOvr>
    <a:masterClrMapping/>
  </p:clrMapOvr>
  <p:transition spd="med" advTm="9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200525_1125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3958432"/>
            <a:ext cx="1625798" cy="2167731"/>
          </a:xfrm>
        </p:spPr>
      </p:pic>
      <p:pic>
        <p:nvPicPr>
          <p:cNvPr id="2050" name="Picture 2" descr="трава насекомое божья коровка весна белый фон HD обои для ноутбу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06" y="71414"/>
            <a:ext cx="90011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Продукты проектной деятельности: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Выставка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творческих работ детей и семейных поделок из различных материалов.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Оформление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папки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«Удивительный мир насекомых».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Итоговое мероприятие: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проведение викторины «Загадочный мир насекомых».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Презентация проекта.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Участие: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во Всероссийском конкурсе </a:t>
            </a:r>
            <a:r>
              <a:rPr lang="ru-RU" sz="1200" dirty="0" smtClean="0"/>
              <a:t>«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Яркие краски детства».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1200" dirty="0" smtClean="0"/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Результаты проектной деятельности: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дети знают и называют насекомых;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дети имеют представления о особенностях внешнего вида насекомых;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дети узнали о пользе, которую приносят насекомые людям и растениям;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у детей сформировался интерес и бережное отношение к насекомым;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дети научились наблюдать, сравнивать, рассуждать, анализировать, делать выводы;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у детей обогатился словарный запас, который они активно используют в повседневной жизни;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у детей развивались память, логическое мышление, речь, внимание;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у детей сформировался интерес к поисково-исследовательской деятельности;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активное участие родителей в реализации проекта и заинтересованность в процессе.</a:t>
            </a:r>
          </a:p>
          <a:p>
            <a:pPr algn="just"/>
            <a:endParaRPr lang="ru-RU" sz="1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1200" dirty="0"/>
          </a:p>
        </p:txBody>
      </p:sp>
      <p:pic>
        <p:nvPicPr>
          <p:cNvPr id="8" name="Рисунок 7" descr="20200525_112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357561"/>
            <a:ext cx="2000264" cy="2667019"/>
          </a:xfrm>
          <a:prstGeom prst="rect">
            <a:avLst/>
          </a:prstGeom>
        </p:spPr>
      </p:pic>
      <p:pic>
        <p:nvPicPr>
          <p:cNvPr id="9" name="Рисунок 8" descr="20200616_0927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3286124"/>
            <a:ext cx="2286016" cy="1714512"/>
          </a:xfrm>
          <a:prstGeom prst="rect">
            <a:avLst/>
          </a:prstGeom>
        </p:spPr>
      </p:pic>
      <p:pic>
        <p:nvPicPr>
          <p:cNvPr id="10" name="Рисунок 9" descr="20200617_1006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643314"/>
            <a:ext cx="1982238" cy="2643206"/>
          </a:xfrm>
          <a:prstGeom prst="rect">
            <a:avLst/>
          </a:prstGeom>
        </p:spPr>
      </p:pic>
      <p:pic>
        <p:nvPicPr>
          <p:cNvPr id="11" name="Рисунок 10" descr="20200618_1731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8719" y="2928934"/>
            <a:ext cx="1660934" cy="2214578"/>
          </a:xfrm>
          <a:prstGeom prst="rect">
            <a:avLst/>
          </a:prstGeom>
        </p:spPr>
      </p:pic>
      <p:pic>
        <p:nvPicPr>
          <p:cNvPr id="12" name="Рисунок 11" descr="20200619_0932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7423" y="5036355"/>
            <a:ext cx="2286016" cy="1714513"/>
          </a:xfrm>
          <a:prstGeom prst="rect">
            <a:avLst/>
          </a:prstGeom>
        </p:spPr>
      </p:pic>
      <p:pic>
        <p:nvPicPr>
          <p:cNvPr id="13" name="Рисунок 12" descr="IMG-20200609-WA00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29454" y="5214950"/>
            <a:ext cx="2063496" cy="1548384"/>
          </a:xfrm>
          <a:prstGeom prst="rect">
            <a:avLst/>
          </a:prstGeom>
        </p:spPr>
      </p:pic>
      <p:pic>
        <p:nvPicPr>
          <p:cNvPr id="14" name="Рисунок 13" descr="20200618_10092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29454" y="214289"/>
            <a:ext cx="2000246" cy="26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744688"/>
      </p:ext>
    </p:extLst>
  </p:cSld>
  <p:clrMapOvr>
    <a:masterClrMapping/>
  </p:clrMapOvr>
  <p:transition spd="med" advTm="9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трава насекомое божья коровка весна белый фон HD обои для ноутбу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06" y="71415"/>
            <a:ext cx="90011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 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Используемая литература: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Интернет ресурсы.</a:t>
            </a:r>
          </a:p>
          <a:p>
            <a:pPr marL="228600" indent="-228600" algn="just">
              <a:buFontTx/>
              <a:buAutoNum type="arabicPeriod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Основная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образовательная программа дошкольного образования «Вдохновение»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/ под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ред.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</a:rPr>
              <a:t>В.К.Загвоздкина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И.Е.Федосовой. М.: «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Национальное образование», 2019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 algn="just">
              <a:buFontTx/>
              <a:buAutoNum type="arabicPeriod"/>
            </a:pP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</a:rPr>
              <a:t>Воронкевич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О.А. «Добро пожаловать в экологию» – современная технология экологического образования дошкольников. /Дошкольная педагогика, 2006, № 3.</a:t>
            </a:r>
          </a:p>
          <a:p>
            <a:pPr marL="228600" indent="-228600" algn="just">
              <a:buFontTx/>
              <a:buAutoNum type="arabicPeriod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Белая К.Ю. «Формирование основ безопасности у дошкольников». Пособие для педагогов дошкольных учреждений и родителей. М., МОЗАИКА-СИНТЕЗ, 2011.</a:t>
            </a:r>
          </a:p>
          <a:p>
            <a:pPr marL="228600" indent="-228600" algn="just">
              <a:buFontTx/>
              <a:buAutoNum type="arabicPeriod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Шорыгина Т.А. «Насекомые. Какие они?». М., 2003.</a:t>
            </a:r>
          </a:p>
          <a:p>
            <a:pPr marL="228600" indent="-228600" algn="just">
              <a:buFontTx/>
              <a:buAutoNum type="arabicPeriod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Бондаренко Т.М. «Экологические занятия с детьми 6–7 лет». Воронеж: ТЦ «Учитель», 2002.</a:t>
            </a:r>
          </a:p>
          <a:p>
            <a:pPr marL="228600" indent="-228600" algn="just">
              <a:buFontTx/>
              <a:buAutoNum type="arabicPeriod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Павлова Л.Ю. «Сборник дидактических игр по ознакомлению с окружающим миром: Для занятий с детьми 4-7 лет». - М., МОЗАИКА-СИНТЕЗ, 2014. </a:t>
            </a:r>
          </a:p>
          <a:p>
            <a:pPr marL="228600" indent="-228600" algn="just"/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Всё хорошее в людях из детства!</a:t>
            </a:r>
          </a:p>
          <a:p>
            <a:pPr algn="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Как стоки добра пробудить?</a:t>
            </a:r>
          </a:p>
          <a:p>
            <a:pPr algn="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Прикоснуться к природе всем сердцем:</a:t>
            </a:r>
          </a:p>
          <a:p>
            <a:pPr algn="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Удивиться, узнать, полюбить!</a:t>
            </a:r>
          </a:p>
          <a:p>
            <a:pPr algn="r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Н.Луконин.</a:t>
            </a:r>
          </a:p>
          <a:p>
            <a:pPr marL="228600" indent="-228600" algn="just"/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28600" indent="-228600" algn="just">
              <a:buFontTx/>
              <a:buAutoNum type="arabicPeriod"/>
            </a:pP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06" y="3214686"/>
            <a:ext cx="9001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437744688"/>
      </p:ext>
    </p:extLst>
  </p:cSld>
  <p:clrMapOvr>
    <a:masterClrMapping/>
  </p:clrMapOvr>
  <p:transition spd="med" advTm="9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трава насекомое божья коровка весна белый фон HD обои для ноутбу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06" y="71414"/>
            <a:ext cx="90011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Актуальность темы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В дошкольном возрасте дети активно познают окружающий мир. Мощным источником, из которого они черпают много знаний и впечатлений, является родная природа. Детей увлекает всё, что происходит вокруг. Они замечают: и трудолюбивого муравья на тропинке, и подвижного жучка на листике, и крохотного паучка в густой траве. Детям всегда интересно смотреть на полет шмеля и порхание бабочки, наблюдать за гусеницами и слушать стрекотание кузнечика. Они все время задают вопросы про насекомых, и пытаются сами найти ответ, рассматривая и собирая их. Детям хочется узнать: зачем же пчела кружит над цветком, как устроен муравейник, чем питается божья коровка. Эти маленькие, беззащитные существа всегда вызывают интерес у детей. Но большинство современных детей редко общаются с природой. Взрослые, остановитесь, оглянитесь вокруг… Любое насекомое, независимо от его размеров и роли в природе, при внимательном изучении оказывается очень интересным и занимательным. А знание жизни насекомых, их привычек и повадок очень полезно. Поэтому эта тема важна и актуальна.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В свободное время мы с детьми регулярно наблюдаем. Наблюдение позволяет показать детям природу в естественных условиях. В нашем саду есть много мест где можно наблюдать за насекомыми. По интересу детей и желанию узнать о них как можно больше было решено провести проект «Удивительный мир насекомых». Данный проект и методические рекомендации к нему помогут нашим детям окунуться в интригующий и таинственный, красочный и завораживающий мир летающих и ползающих букашек, козявок, жучков – мир насекомых. А также поможет узнать детям разнообразные виды насекомых, познакомит с их образом жизни, их важнейшей роли в экологической цепи и научит правильному отношению к ним. 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Проект и методические рекомендации разработаны в соответствии с ФГОС ДО к организации педагогического процесса. Материал может быть рекомендован к использованию педагогами дошкольного образования в практической деятельности и предусматривает совместную работу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507601374"/>
      </p:ext>
    </p:extLst>
  </p:cSld>
  <p:clrMapOvr>
    <a:masterClrMapping/>
  </p:clrMapOvr>
  <p:transition spd="med" advTm="9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трава насекомое божья коровка весна белый фон HD обои для ноутбу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06" y="71415"/>
            <a:ext cx="90011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Цель: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формирование у детей общих представлений о строении и многообразии насекомых.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Задачи: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развивать познавательный интерес к миру насекомых, поощрять любознательность и поисковую деятельность о жизни насекомых, их строении, местах обитания и характерных особенностях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развивать умение делать выводы, устанавливая причинно-следственные связи между объектами живой природы;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воспитывать бережное, экологически грамотное отношения к природе;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развивать эмоциональную отзывчивость;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закреплять представление о том, что в природе нет «ненужных» созданий, в ней всё целесообразно, всё находится в великом равновесии;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развивать творческие способности в продуктивных видах деятельности;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обогатить словарь детей новыми словами;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содействовать активизации совместной деятельности со сверстниками, родителями и педагогами. 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речи, мышления.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Вид проекта: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познавательно-исследовательский, творческий.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Основная проблема проекта: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как познакомить детей в детском саду с миром природы, привить им эмоционально-ценностное отношение к живым организмам.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                                                                 </a:t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7744688"/>
      </p:ext>
    </p:extLst>
  </p:cSld>
  <p:clrMapOvr>
    <a:masterClrMapping/>
  </p:clrMapOvr>
  <p:transition spd="med" advTm="9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трава насекомое божья коровка весна белый фон HD обои для ноутбу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06" y="71414"/>
            <a:ext cx="90011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Какие компетенции формирует проект: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навык самостоятельной поисковой деятельности;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теоретическое мышление;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новый тип мышления бережного отношения к природе в семье и детском саду;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повышение уровня культуры взаимодействия педагога-родителя-ребенка;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художественный и эстетический вкус.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Гипотеза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если в работе с детьми использовать различные виды педагогических технологий по формированию ценностного отношения к природе, по развитию познавательной активности у детей через ознакомление с насекомыми, создавать специальные условия для этого, работать в определенной системе с родителями по проблеме, то это будет способствовать: накоплению у детей представлений о многообразии насекомых, формированию интереса к насекомым и бережного отношения к ним, развитию речи у детей и активации словаря, развитию у них умения рассуждать и наблюдать, формированию у детей интереса к экспериментальной деятельности, а самое главное – формированию индивидуального эмоционального отношения к миру природы каждого ребенка.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Ожидаемый результат: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формирование базы знаний о мире насекомых;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формирование интереса к насекомым и бережное отношение к ним и в целом к природе;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формирование представления о взаимосвязи деятельности человека и окружающей среды, в том числе насекомых;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развитие умения рассуждать, наблюдать;</a:t>
            </a:r>
          </a:p>
          <a:p>
            <a:pPr algn="just"/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- развитие речи, активного словаря;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формирование интереса к экспериментальной деятельности.</a:t>
            </a:r>
          </a:p>
          <a:p>
            <a:pPr algn="just"/>
            <a:endParaRPr lang="ru-RU" sz="1200" dirty="0" smtClean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1437744688"/>
      </p:ext>
    </p:extLst>
  </p:cSld>
  <p:clrMapOvr>
    <a:masterClrMapping/>
  </p:clrMapOvr>
  <p:transition spd="med" advTm="9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200618_084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929" y="3958441"/>
            <a:ext cx="1625634" cy="2167722"/>
          </a:xfrm>
        </p:spPr>
      </p:pic>
      <p:pic>
        <p:nvPicPr>
          <p:cNvPr id="2050" name="Picture 2" descr="трава насекомое божья коровка весна белый фон HD обои для ноутбу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06" y="71414"/>
            <a:ext cx="9001188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Работа в центре развития речи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Беседы по теме: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«Как уберечься от опасных насекомых», «Первая помощь при укусах», «Удивительный мир букашек», «Осы и пчелы», «Держитесь подальше от гусениц», «Живые опасности», «Почему нельзя ловить бабочек», беседы о правилах поведения при встрече с опасным насекомым и т.д. 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Чтение художественной литературы: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К.Чуковский «Муха - Цокотуха», «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</a:rPr>
              <a:t>Тараканище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»,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</a:rPr>
              <a:t>Д.Мамин-Сибиряк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«Сказка про Комара Комаровича», А.Бианки «Как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</a:rPr>
              <a:t>муравьишка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домой спешил», «Паучок – пилот», «Муравейник зашевелился», К.Ушинский «Капустная белянка», В.Зотов «Лесная мозаика», И.Крылов «Стрекоза и муравей», «Чем плавунец дышит», «Стрекоза и улитка».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Разучивание стихов о насекомых: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</a:rPr>
              <a:t>Ф.Грубин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«Божья коровка», М.Моравская «Два жука»,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</a:rPr>
              <a:t>А.Барто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«Комары»,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</a:rPr>
              <a:t>Б.Заходер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</a:rPr>
              <a:t>Муха-чистюха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». 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Разучивание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пословиц, поговорок, скороговорок, считалок, загадывание загадок, составление описательных загадок про насекомых.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Рассматривание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коллекций насекомых, иллюстраций журналов, энциклопедий «Насекомые», плакатов, книг, фотографий по теме. 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Прослушивание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сказок: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 «Путешествие муравья», «Зелёный кузнечик», «Под грибом».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Игры - задания по развитию речи: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«Подбери слово» - подбор глаголов к слову насекомые, «Назови ласково», «Измени словечко», «Чьи лапки, чья голова?», «Насекомые-великаны» - употребление слов с увеличительными оттенками, «Кто как передвигается?» - составление сложных предложений со значением противопоставления, «Бывает – не бывает» - понимание логико-грамматических конструкций, «Закончи предложения», «Посчитай насекомых» - согласование существительных с числительными, «Кто к кому летит», «Какие насекомые спрятались на картинке?». </a:t>
            </a:r>
          </a:p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Артикуляционные гимнастики: 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«Оса», «Цветы и насекомые», «Летняя прогулка»</a:t>
            </a:r>
            <a:r>
              <a:rPr lang="ru-RU" sz="1200" dirty="0" smtClean="0"/>
              <a:t>.</a:t>
            </a:r>
          </a:p>
          <a:p>
            <a:pPr algn="just"/>
            <a:endParaRPr lang="ru-RU" sz="1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1300" dirty="0" smtClean="0"/>
          </a:p>
          <a:p>
            <a:pPr algn="just"/>
            <a:endParaRPr lang="ru-RU" sz="13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13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pPr algn="just"/>
            <a:endParaRPr lang="ru-RU" sz="1200" dirty="0" smtClean="0"/>
          </a:p>
          <a:p>
            <a:endParaRPr lang="ru-RU" sz="1200" dirty="0"/>
          </a:p>
        </p:txBody>
      </p:sp>
      <p:pic>
        <p:nvPicPr>
          <p:cNvPr id="7" name="Рисунок 6" descr="20200618_0846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3786190"/>
            <a:ext cx="2250060" cy="3000372"/>
          </a:xfrm>
          <a:prstGeom prst="rect">
            <a:avLst/>
          </a:prstGeom>
        </p:spPr>
      </p:pic>
      <p:pic>
        <p:nvPicPr>
          <p:cNvPr id="9" name="Рисунок 8" descr="20200618_1607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714752"/>
            <a:ext cx="2178859" cy="2905146"/>
          </a:xfrm>
          <a:prstGeom prst="rect">
            <a:avLst/>
          </a:prstGeom>
        </p:spPr>
      </p:pic>
      <p:pic>
        <p:nvPicPr>
          <p:cNvPr id="10" name="Рисунок 9" descr="20200618_1556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3357562"/>
            <a:ext cx="2071452" cy="2762186"/>
          </a:xfrm>
          <a:prstGeom prst="rect">
            <a:avLst/>
          </a:prstGeom>
        </p:spPr>
      </p:pic>
      <p:pic>
        <p:nvPicPr>
          <p:cNvPr id="11" name="Рисунок 10" descr="IMG-20200619-WA00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3500437"/>
            <a:ext cx="2214578" cy="295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744688"/>
      </p:ext>
    </p:extLst>
  </p:cSld>
  <p:clrMapOvr>
    <a:masterClrMapping/>
  </p:clrMapOvr>
  <p:transition spd="med" advTm="9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200617_094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947" y="4286256"/>
            <a:ext cx="1379781" cy="1839907"/>
          </a:xfrm>
        </p:spPr>
      </p:pic>
      <p:pic>
        <p:nvPicPr>
          <p:cNvPr id="2050" name="Picture 2" descr="трава насекомое божья коровка весна белый фон HD обои для ноутбу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06" y="71414"/>
            <a:ext cx="900118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Работа в центре познания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Просмотр компьютерной презентаций: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«Насекомые», «Строение и развитие насекомых».</a:t>
            </a:r>
            <a:r>
              <a:rPr lang="ru-RU" sz="12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Просмотр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короткометражных мультфильмов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«Муха – Цокотуха», «Приключения кузнечика».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Дидактические и настольно-печатные игры: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 «Кто и чем питается», «Нелепицы», «Найди лишнего», «Сложи картинку», «Часть – целое», «Найди 10 отличий», «Что есть, чего нет», «Как передвигаются насекомые», «Чем питаются насекомые», «Угадай по описанию насекомое», «Посчитай точки у божьей коровки», «Бабочка и цветок», «Бабочка», «Природа и человек», «Лото Насекомые», кубики и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</a:rPr>
              <a:t>пазлы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по теме.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Опытно –исследовательская деятельность: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изучение тела насекомого.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Наблюдение: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за насекомыми на всей территории детского сада.</a:t>
            </a:r>
          </a:p>
          <a:p>
            <a:endParaRPr lang="ru-RU" sz="13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20200617_0944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785926"/>
            <a:ext cx="1982173" cy="2643182"/>
          </a:xfrm>
          <a:prstGeom prst="rect">
            <a:avLst/>
          </a:prstGeom>
        </p:spPr>
      </p:pic>
      <p:pic>
        <p:nvPicPr>
          <p:cNvPr id="10" name="Рисунок 9" descr="20200618_09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4143380"/>
            <a:ext cx="1928826" cy="2572033"/>
          </a:xfrm>
          <a:prstGeom prst="rect">
            <a:avLst/>
          </a:prstGeom>
        </p:spPr>
      </p:pic>
      <p:pic>
        <p:nvPicPr>
          <p:cNvPr id="12" name="Рисунок 11" descr="20200618_0906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1428736"/>
            <a:ext cx="2000063" cy="2667004"/>
          </a:xfrm>
          <a:prstGeom prst="rect">
            <a:avLst/>
          </a:prstGeom>
        </p:spPr>
      </p:pic>
      <p:pic>
        <p:nvPicPr>
          <p:cNvPr id="13" name="Рисунок 12" descr="20200618_1225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1285860"/>
            <a:ext cx="2000264" cy="2666781"/>
          </a:xfrm>
          <a:prstGeom prst="rect">
            <a:avLst/>
          </a:prstGeom>
        </p:spPr>
      </p:pic>
      <p:pic>
        <p:nvPicPr>
          <p:cNvPr id="14" name="Рисунок 13" descr="20200619_1024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0100" y="4071942"/>
            <a:ext cx="1982560" cy="2643182"/>
          </a:xfrm>
          <a:prstGeom prst="rect">
            <a:avLst/>
          </a:prstGeom>
        </p:spPr>
      </p:pic>
      <p:pic>
        <p:nvPicPr>
          <p:cNvPr id="15" name="Рисунок 14" descr="IMG-20200619-WA000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2264" y="4000504"/>
            <a:ext cx="2071702" cy="2763133"/>
          </a:xfrm>
          <a:prstGeom prst="rect">
            <a:avLst/>
          </a:prstGeom>
        </p:spPr>
      </p:pic>
      <p:pic>
        <p:nvPicPr>
          <p:cNvPr id="9" name="Рисунок 8" descr="20200617_09455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43174" y="1785926"/>
            <a:ext cx="1982189" cy="26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744688"/>
      </p:ext>
    </p:extLst>
  </p:cSld>
  <p:clrMapOvr>
    <a:masterClrMapping/>
  </p:clrMapOvr>
  <p:transition spd="med" advTm="9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200616_090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6718" y="3714752"/>
            <a:ext cx="1806476" cy="2411411"/>
          </a:xfrm>
        </p:spPr>
      </p:pic>
      <p:pic>
        <p:nvPicPr>
          <p:cNvPr id="2050" name="Picture 2" descr="трава насекомое божья коровка весна белый фон HD обои для ноутбу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06" y="71414"/>
            <a:ext cx="9001188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1300" dirty="0" smtClean="0"/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9" name="Рисунок 8" descr="20200618_0905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3" y="142852"/>
            <a:ext cx="1982219" cy="2643206"/>
          </a:xfrm>
          <a:prstGeom prst="rect">
            <a:avLst/>
          </a:prstGeom>
        </p:spPr>
      </p:pic>
      <p:pic>
        <p:nvPicPr>
          <p:cNvPr id="10" name="Рисунок 9" descr="20200618_1619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071942"/>
            <a:ext cx="1982579" cy="2643206"/>
          </a:xfrm>
          <a:prstGeom prst="rect">
            <a:avLst/>
          </a:prstGeom>
        </p:spPr>
      </p:pic>
      <p:pic>
        <p:nvPicPr>
          <p:cNvPr id="11" name="Рисунок 10" descr="20200618_1648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60967" y="285728"/>
            <a:ext cx="1928827" cy="2571768"/>
          </a:xfrm>
          <a:prstGeom prst="rect">
            <a:avLst/>
          </a:prstGeom>
        </p:spPr>
      </p:pic>
      <p:pic>
        <p:nvPicPr>
          <p:cNvPr id="13" name="Рисунок 12" descr="IMG-20200618-WA0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428604"/>
            <a:ext cx="1839529" cy="2452705"/>
          </a:xfrm>
          <a:prstGeom prst="rect">
            <a:avLst/>
          </a:prstGeom>
        </p:spPr>
      </p:pic>
      <p:pic>
        <p:nvPicPr>
          <p:cNvPr id="14" name="Рисунок 13" descr="IMG-20200618-WA00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5507" y="214290"/>
            <a:ext cx="2952771" cy="2214578"/>
          </a:xfrm>
          <a:prstGeom prst="rect">
            <a:avLst/>
          </a:prstGeom>
        </p:spPr>
      </p:pic>
      <p:pic>
        <p:nvPicPr>
          <p:cNvPr id="15" name="Рисунок 14" descr="IMG-20200618-WA00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14479" y="2928934"/>
            <a:ext cx="3333773" cy="2500330"/>
          </a:xfrm>
          <a:prstGeom prst="rect">
            <a:avLst/>
          </a:prstGeom>
        </p:spPr>
      </p:pic>
      <p:pic>
        <p:nvPicPr>
          <p:cNvPr id="16" name="Рисунок 15" descr="20200619_10143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72198" y="2571744"/>
            <a:ext cx="2952510" cy="2214596"/>
          </a:xfrm>
          <a:prstGeom prst="rect">
            <a:avLst/>
          </a:prstGeom>
        </p:spPr>
      </p:pic>
      <p:pic>
        <p:nvPicPr>
          <p:cNvPr id="12" name="Рисунок 11" descr="20200618_16340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4071942"/>
            <a:ext cx="2018253" cy="26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744688"/>
      </p:ext>
    </p:extLst>
  </p:cSld>
  <p:clrMapOvr>
    <a:masterClrMapping/>
  </p:clrMapOvr>
  <p:transition spd="med" advTm="9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200616_090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6718" y="3714752"/>
            <a:ext cx="1806476" cy="2411411"/>
          </a:xfrm>
        </p:spPr>
      </p:pic>
      <p:pic>
        <p:nvPicPr>
          <p:cNvPr id="2050" name="Picture 2" descr="трава насекомое божья коровка весна белый фон HD обои для ноутбу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06" y="71414"/>
            <a:ext cx="9001188" cy="19543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Работа в центре художественно-эстетического развития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Рисование: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«Разноцветные бабочки», </a:t>
            </a:r>
            <a:r>
              <a:rPr lang="ru-RU" sz="1200" b="1" dirty="0" smtClean="0"/>
              <a:t>лепка</a:t>
            </a:r>
            <a:r>
              <a:rPr lang="ru-RU" sz="1200" dirty="0" smtClean="0"/>
              <a:t> «Божьи коровки на листочке», </a:t>
            </a:r>
            <a:r>
              <a:rPr lang="ru-RU" sz="1200" b="1" dirty="0" smtClean="0"/>
              <a:t>аппликация</a:t>
            </a:r>
            <a:r>
              <a:rPr lang="ru-RU" sz="1200" dirty="0" smtClean="0"/>
              <a:t> «Загадочный мир насекомых».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Конструирование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: оригами «Бабочка», «Жук», игры с мелким и крупным строителем.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Самостоятельная продуктивная деятельность: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раскраски с рисунками, работа с трафаретами, рисование цветными мелками на асфальте по теме. 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Прослушивание музыкальных произведений 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о насекомых: «Полет шмеля»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</a:rPr>
              <a:t>Н.Римского-Корсакового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, звуков природы.</a:t>
            </a:r>
          </a:p>
          <a:p>
            <a:endParaRPr lang="ru-RU" sz="1300" dirty="0" smtClean="0"/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20200616_085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736"/>
            <a:ext cx="2142905" cy="2857496"/>
          </a:xfrm>
          <a:prstGeom prst="rect">
            <a:avLst/>
          </a:prstGeom>
        </p:spPr>
      </p:pic>
      <p:pic>
        <p:nvPicPr>
          <p:cNvPr id="9" name="Рисунок 8" descr="20200616_0900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1285860"/>
            <a:ext cx="2033621" cy="2714620"/>
          </a:xfrm>
          <a:prstGeom prst="rect">
            <a:avLst/>
          </a:prstGeom>
        </p:spPr>
      </p:pic>
      <p:pic>
        <p:nvPicPr>
          <p:cNvPr id="10" name="Рисунок 9" descr="20200616_0911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1357298"/>
            <a:ext cx="1928826" cy="2572018"/>
          </a:xfrm>
          <a:prstGeom prst="rect">
            <a:avLst/>
          </a:prstGeom>
        </p:spPr>
      </p:pic>
      <p:pic>
        <p:nvPicPr>
          <p:cNvPr id="11" name="Рисунок 10" descr="20200616_0911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1285859"/>
            <a:ext cx="1999969" cy="2666913"/>
          </a:xfrm>
          <a:prstGeom prst="rect">
            <a:avLst/>
          </a:prstGeom>
        </p:spPr>
      </p:pic>
      <p:pic>
        <p:nvPicPr>
          <p:cNvPr id="12" name="Рисунок 11" descr="20200616_09114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4143079"/>
            <a:ext cx="1928826" cy="2572045"/>
          </a:xfrm>
          <a:prstGeom prst="rect">
            <a:avLst/>
          </a:prstGeom>
        </p:spPr>
      </p:pic>
      <p:pic>
        <p:nvPicPr>
          <p:cNvPr id="13" name="Рисунок 12" descr="20200617_09034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8860" y="4143380"/>
            <a:ext cx="1928826" cy="2571768"/>
          </a:xfrm>
          <a:prstGeom prst="rect">
            <a:avLst/>
          </a:prstGeom>
        </p:spPr>
      </p:pic>
      <p:pic>
        <p:nvPicPr>
          <p:cNvPr id="14" name="Рисунок 13" descr="20200617_09103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38" y="4000504"/>
            <a:ext cx="2035966" cy="2714620"/>
          </a:xfrm>
          <a:prstGeom prst="rect">
            <a:avLst/>
          </a:prstGeom>
        </p:spPr>
      </p:pic>
      <p:pic>
        <p:nvPicPr>
          <p:cNvPr id="15" name="Рисунок 14" descr="20200617_09595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29454" y="4048038"/>
            <a:ext cx="1997787" cy="266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744688"/>
      </p:ext>
    </p:extLst>
  </p:cSld>
  <p:clrMapOvr>
    <a:masterClrMapping/>
  </p:clrMapOvr>
  <p:transition spd="med" advTm="9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200616_090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6718" y="3714752"/>
            <a:ext cx="1806476" cy="2411411"/>
          </a:xfrm>
        </p:spPr>
      </p:pic>
      <p:pic>
        <p:nvPicPr>
          <p:cNvPr id="2050" name="Picture 2" descr="трава насекомое божья коровка весна белый фон HD обои для ноутбу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06" y="71414"/>
            <a:ext cx="9001188" cy="846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1300" dirty="0" smtClean="0"/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6" name="Рисунок 15" descr="20200618_091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2357225" cy="3143248"/>
          </a:xfrm>
          <a:prstGeom prst="rect">
            <a:avLst/>
          </a:prstGeom>
        </p:spPr>
      </p:pic>
      <p:pic>
        <p:nvPicPr>
          <p:cNvPr id="17" name="Рисунок 16" descr="20200618_0915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142852"/>
            <a:ext cx="2071909" cy="2762304"/>
          </a:xfrm>
          <a:prstGeom prst="rect">
            <a:avLst/>
          </a:prstGeom>
        </p:spPr>
      </p:pic>
      <p:pic>
        <p:nvPicPr>
          <p:cNvPr id="18" name="Рисунок 17" descr="20200618_1628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929066"/>
            <a:ext cx="1875403" cy="2500306"/>
          </a:xfrm>
          <a:prstGeom prst="rect">
            <a:avLst/>
          </a:prstGeom>
        </p:spPr>
      </p:pic>
      <p:pic>
        <p:nvPicPr>
          <p:cNvPr id="19" name="Рисунок 18" descr="20200618_1630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39876" y="357166"/>
            <a:ext cx="1928826" cy="2571768"/>
          </a:xfrm>
          <a:prstGeom prst="rect">
            <a:avLst/>
          </a:prstGeom>
        </p:spPr>
      </p:pic>
      <p:pic>
        <p:nvPicPr>
          <p:cNvPr id="20" name="Рисунок 19" descr="20200618_1707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3108" y="3071809"/>
            <a:ext cx="2214578" cy="2952771"/>
          </a:xfrm>
          <a:prstGeom prst="rect">
            <a:avLst/>
          </a:prstGeom>
        </p:spPr>
      </p:pic>
      <p:pic>
        <p:nvPicPr>
          <p:cNvPr id="21" name="Рисунок 20" descr="20200618_17204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00562" y="3571876"/>
            <a:ext cx="2143355" cy="2857548"/>
          </a:xfrm>
          <a:prstGeom prst="rect">
            <a:avLst/>
          </a:prstGeom>
        </p:spPr>
      </p:pic>
      <p:pic>
        <p:nvPicPr>
          <p:cNvPr id="23" name="Рисунок 22" descr="20200619_09092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11577" y="142852"/>
            <a:ext cx="2089561" cy="2786082"/>
          </a:xfrm>
          <a:prstGeom prst="rect">
            <a:avLst/>
          </a:prstGeom>
        </p:spPr>
      </p:pic>
      <p:pic>
        <p:nvPicPr>
          <p:cNvPr id="24" name="Рисунок 23" descr="20200619_09554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86578" y="3357562"/>
            <a:ext cx="2212361" cy="295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7744688"/>
      </p:ext>
    </p:extLst>
  </p:cSld>
  <p:clrMapOvr>
    <a:masterClrMapping/>
  </p:clrMapOvr>
  <p:transition spd="med" advTm="9000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1409</Words>
  <Application>Microsoft Office PowerPoint</Application>
  <PresentationFormat>Экран (4:3)</PresentationFormat>
  <Paragraphs>132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64</cp:revision>
  <dcterms:created xsi:type="dcterms:W3CDTF">2020-06-19T07:29:25Z</dcterms:created>
  <dcterms:modified xsi:type="dcterms:W3CDTF">2020-06-21T17:25:42Z</dcterms:modified>
</cp:coreProperties>
</file>