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3" r:id="rId4"/>
    <p:sldId id="298" r:id="rId5"/>
    <p:sldId id="299" r:id="rId6"/>
    <p:sldId id="300" r:id="rId7"/>
    <p:sldId id="306" r:id="rId8"/>
    <p:sldId id="307" r:id="rId9"/>
    <p:sldId id="308" r:id="rId10"/>
    <p:sldId id="309" r:id="rId11"/>
    <p:sldId id="310" r:id="rId12"/>
    <p:sldId id="301" r:id="rId13"/>
    <p:sldId id="311" r:id="rId14"/>
    <p:sldId id="312" r:id="rId15"/>
    <p:sldId id="313" r:id="rId16"/>
    <p:sldId id="31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6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124744"/>
            <a:ext cx="8208912" cy="22333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400" dirty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Акмеизм. Мир образов Николая Гумилева.</a:t>
            </a:r>
            <a:endParaRPr kumimoji="0" lang="ru-RU" sz="44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2060848"/>
            <a:ext cx="81545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/>
              <a:t>Мир образов </a:t>
            </a:r>
          </a:p>
          <a:p>
            <a:pPr algn="ctr"/>
            <a:r>
              <a:rPr lang="ru-RU" sz="4800" b="1" dirty="0"/>
              <a:t>Николая Гумилева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80900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23928" y="1124744"/>
            <a:ext cx="477018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Николай Степанович Гумилев </a:t>
            </a:r>
            <a:r>
              <a:rPr lang="ru-RU" sz="2800" dirty="0"/>
              <a:t>- поэт, переводчик, критик, теоретик литературы, один из мэтров акмеизма. Он прожил очень яркую, но короткую жизнь. Он был обвинен в участии в контрреволюционном заговоре и расстрелян.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764704"/>
            <a:ext cx="3466803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829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1196752"/>
            <a:ext cx="815455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Гумилев родился и провел детство в Кронштадте, учился в Тифлисе и в Царском Селе в гимназии, где директором был Ин. Анненский. Слушал лекции в Париже, путешествовал по странам Африки. В 1910 году женился на Анне Горенко (Ахматовой). Уйдя в 1914 году добровольцем на фронт, получил два Георгиевских креста за храбрость. </a:t>
            </a:r>
            <a:r>
              <a:rPr lang="ru-RU" sz="2000" u="sng" dirty="0"/>
              <a:t>Восторженное воспевание опасности, борьбы и «края бездны»</a:t>
            </a:r>
            <a:r>
              <a:rPr lang="ru-RU" sz="2000" dirty="0"/>
              <a:t> стало неизменным свойством поэзии Гумилева. Волевая целеустремленность натуры сказалась и в неустанной работе над стихом. Уже в первых сборниках </a:t>
            </a:r>
            <a:r>
              <a:rPr lang="ru-RU" sz="2000" i="1" dirty="0"/>
              <a:t>(«Путь конквистадоров», 1905; «Романтические цветы», 1908; «Жемчуга», 1910</a:t>
            </a:r>
            <a:r>
              <a:rPr lang="ru-RU" sz="2000" dirty="0"/>
              <a:t>) видны черты поэтического мира Гумилева: </a:t>
            </a:r>
            <a:r>
              <a:rPr lang="ru-RU" sz="2000" b="1" dirty="0"/>
              <a:t>подчеркнутая отчужденность от пошлой современности, влечение к романтической экзотике, ярким декоративным краскам, напряженный и звучный стих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2681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412776"/>
            <a:ext cx="822656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Вместе с Городецким он стал </a:t>
            </a:r>
            <a:r>
              <a:rPr lang="ru-RU" sz="2400" b="1" dirty="0"/>
              <a:t>основателем акмеизма</a:t>
            </a:r>
            <a:r>
              <a:rPr lang="ru-RU" sz="2400" dirty="0"/>
              <a:t>, провозгласившего «</a:t>
            </a:r>
            <a:r>
              <a:rPr lang="ru-RU" sz="2400" dirty="0" err="1"/>
              <a:t>самоценность</a:t>
            </a:r>
            <a:r>
              <a:rPr lang="ru-RU" sz="2400" dirty="0"/>
              <a:t>» явлений жизни, </a:t>
            </a:r>
            <a:r>
              <a:rPr lang="ru-RU" sz="2400" u="sng" dirty="0"/>
              <a:t>культ искусства как мастерства</a:t>
            </a:r>
            <a:r>
              <a:rPr lang="ru-RU" sz="2400" dirty="0"/>
              <a:t>. Но творчество самого Гумилева часто вступало в противоречие с постулатами акмеизма: в его стихах </a:t>
            </a:r>
            <a:r>
              <a:rPr lang="ru-RU" sz="2400" u="sng" dirty="0"/>
              <a:t>отсутствовала обыденная реальность, зато присутствовала реальность экзотическая </a:t>
            </a:r>
            <a:r>
              <a:rPr lang="ru-RU" sz="2400" dirty="0"/>
              <a:t>— природа и искусство Африки, реалии Первой мировой войны. Мажорному пафосу акмеизма противоречили </a:t>
            </a:r>
            <a:r>
              <a:rPr lang="ru-RU" sz="2400" u="sng" dirty="0"/>
              <a:t>печальные, а порой трагические настроения </a:t>
            </a:r>
            <a:r>
              <a:rPr lang="ru-RU" sz="2400" dirty="0"/>
              <a:t>поэзии Гумилева.</a:t>
            </a:r>
          </a:p>
        </p:txBody>
      </p:sp>
    </p:spTree>
    <p:extLst>
      <p:ext uri="{BB962C8B-B14F-4D97-AF65-F5344CB8AC3E}">
        <p14:creationId xmlns:p14="http://schemas.microsoft.com/office/powerpoint/2010/main" val="2441141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836712"/>
            <a:ext cx="822656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В своем художественном воображении поэт </a:t>
            </a:r>
            <a:r>
              <a:rPr lang="ru-RU" sz="2800" b="1" dirty="0"/>
              <a:t>свободно перемещался в пространстве и во времени</a:t>
            </a:r>
            <a:r>
              <a:rPr lang="ru-RU" sz="2800" dirty="0"/>
              <a:t>: Китай, Индия, Африка, океанские просторы; античный мир, рыцарская эпоха, время великих географических открытий. Уже в ранних стихах проявляется </a:t>
            </a:r>
            <a:r>
              <a:rPr lang="ru-RU" sz="2800" b="1" dirty="0"/>
              <a:t>романтическое и мужественное стремление к мечте</a:t>
            </a:r>
            <a:r>
              <a:rPr lang="ru-RU" sz="2800" dirty="0"/>
              <a:t>, причем не утопической, а </a:t>
            </a:r>
            <a:r>
              <a:rPr lang="ru-RU" sz="2800" u="sng" dirty="0"/>
              <a:t>вполне достижимой</a:t>
            </a:r>
            <a:r>
              <a:rPr lang="ru-RU" sz="2800" dirty="0"/>
              <a:t>. </a:t>
            </a:r>
            <a:r>
              <a:rPr lang="ru-RU" sz="2800" b="1" i="1" u="sng" dirty="0"/>
              <a:t>Романтика и героика</a:t>
            </a:r>
            <a:r>
              <a:rPr lang="ru-RU" sz="2800" dirty="0"/>
              <a:t> — основа и особенность мироощущения Гумилева, его реакция на «обыкновенное» в жизни.</a:t>
            </a:r>
          </a:p>
        </p:txBody>
      </p:sp>
    </p:spTree>
    <p:extLst>
      <p:ext uri="{BB962C8B-B14F-4D97-AF65-F5344CB8AC3E}">
        <p14:creationId xmlns:p14="http://schemas.microsoft.com/office/powerpoint/2010/main" val="3809649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95736" y="476672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«Заблудившийся трамвай»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876782"/>
            <a:ext cx="3171825" cy="547687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876782"/>
            <a:ext cx="3670880" cy="547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507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764704"/>
            <a:ext cx="3153012" cy="554461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764704"/>
            <a:ext cx="4283341" cy="554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714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484784"/>
            <a:ext cx="79588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Акмеизм</a:t>
            </a:r>
            <a:r>
              <a:rPr lang="ru-RU" sz="3200" dirty="0"/>
              <a:t> - модернистское течение </a:t>
            </a:r>
          </a:p>
          <a:p>
            <a:pPr algn="ctr"/>
            <a:r>
              <a:rPr lang="ru-RU" sz="3200" dirty="0"/>
              <a:t>(от греч. </a:t>
            </a:r>
            <a:r>
              <a:rPr lang="ru-RU" sz="3200" dirty="0" err="1"/>
              <a:t>akme</a:t>
            </a:r>
            <a:r>
              <a:rPr lang="ru-RU" sz="3200" dirty="0"/>
              <a:t> - острие, вершина, высшая степень, ярко выраженное качество), декларировавшее </a:t>
            </a:r>
            <a:r>
              <a:rPr lang="ru-RU" sz="3200" u="sng" dirty="0"/>
              <a:t>конкретно-чувственное восприятие внешнего мира, возврат слову его изначального, не символического смысла</a:t>
            </a:r>
            <a:r>
              <a:rPr lang="ru-RU" sz="3200" dirty="0"/>
              <a:t>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236524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76672"/>
            <a:ext cx="896448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В начале своего творческого пути молодые поэты, будущие акмеисты, были близки к символизму, посещали «ивановские среды» — литературные собрания на петербургской квартире </a:t>
            </a:r>
            <a:r>
              <a:rPr lang="ru-RU" sz="2400" dirty="0" err="1"/>
              <a:t>Вяч</a:t>
            </a:r>
            <a:r>
              <a:rPr lang="ru-RU" sz="2400" dirty="0"/>
              <a:t>. Иванова, получившей название </a:t>
            </a:r>
            <a:r>
              <a:rPr lang="ru-RU" sz="2400" u="sng" dirty="0"/>
              <a:t>«башня»</a:t>
            </a:r>
            <a:r>
              <a:rPr lang="ru-RU" sz="2400" dirty="0"/>
              <a:t>. В «башне» Иванова велись занятия с молодыми поэтами, где они обучались стихосложению. </a:t>
            </a:r>
          </a:p>
          <a:p>
            <a:pPr algn="ctr"/>
            <a:r>
              <a:rPr lang="ru-RU" sz="2400" dirty="0"/>
              <a:t>В октябре 1911 года слушатели этой «поэтической академии» основали новое литературное объединение «</a:t>
            </a:r>
            <a:r>
              <a:rPr lang="ru-RU" sz="2400" b="1" dirty="0"/>
              <a:t>Цех поэтов</a:t>
            </a:r>
            <a:r>
              <a:rPr lang="ru-RU" sz="2400" dirty="0"/>
              <a:t>». Название это относило ко временам средневековых ремесленных объединений и показывало отношение участников «цеха» к поэзии как к чисто профессиональной сфере деятельности. «Цех» был школой профессионального мастерства, а </a:t>
            </a:r>
            <a:r>
              <a:rPr lang="ru-RU" sz="2400" b="1" dirty="0"/>
              <a:t>руководителями</a:t>
            </a:r>
            <a:r>
              <a:rPr lang="ru-RU" sz="2400" dirty="0"/>
              <a:t> его стали молодые поэты </a:t>
            </a:r>
            <a:r>
              <a:rPr lang="ru-RU" sz="2400" u="sng" dirty="0"/>
              <a:t>Н. Гумилев и С. Городецкий</a:t>
            </a:r>
            <a:r>
              <a:rPr lang="ru-RU" sz="2400" dirty="0"/>
              <a:t>. Они же в январе 1913 года в журнале «Аполлон» опубликовали декларации акмеистической группы.</a:t>
            </a:r>
          </a:p>
        </p:txBody>
      </p:sp>
    </p:spTree>
    <p:extLst>
      <p:ext uri="{BB962C8B-B14F-4D97-AF65-F5344CB8AC3E}">
        <p14:creationId xmlns:p14="http://schemas.microsoft.com/office/powerpoint/2010/main" val="1699535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484784"/>
            <a:ext cx="80825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Собственно акмеистическое объединение было невелико и </a:t>
            </a:r>
            <a:r>
              <a:rPr lang="ru-RU" sz="2400" u="sng" dirty="0"/>
              <a:t>просуществовало около двух лет (1913—1914)</a:t>
            </a:r>
            <a:r>
              <a:rPr lang="ru-RU" sz="2400" dirty="0"/>
              <a:t>. В него вошли также </a:t>
            </a:r>
            <a:r>
              <a:rPr lang="ru-RU" sz="2400" b="1" dirty="0"/>
              <a:t>А. Ахматова, О. Мандельштам, М. Зенкевич, В. Нарбут </a:t>
            </a:r>
            <a:r>
              <a:rPr lang="ru-RU" sz="2400" dirty="0"/>
              <a:t>и др. 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В статье «Наследие символизма и акмеизм» Гумилев </a:t>
            </a:r>
            <a:r>
              <a:rPr lang="ru-RU" sz="2400" i="1" dirty="0"/>
              <a:t>критиковал символизм за мистицизм, за увлечение «областью неведомого»</a:t>
            </a:r>
            <a:r>
              <a:rPr lang="ru-RU" sz="2400" dirty="0"/>
              <a:t>. В статье провозглашалась «</a:t>
            </a:r>
            <a:r>
              <a:rPr lang="ru-RU" sz="2400" dirty="0" err="1"/>
              <a:t>самоценность</a:t>
            </a:r>
            <a:r>
              <a:rPr lang="ru-RU" sz="2400" dirty="0"/>
              <a:t> каждого явления».</a:t>
            </a:r>
          </a:p>
        </p:txBody>
      </p:sp>
    </p:spTree>
    <p:extLst>
      <p:ext uri="{BB962C8B-B14F-4D97-AF65-F5344CB8AC3E}">
        <p14:creationId xmlns:p14="http://schemas.microsoft.com/office/powerpoint/2010/main" val="3001764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052736"/>
            <a:ext cx="815455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Новому течению было дано еще одно истолкование - </a:t>
            </a:r>
            <a:r>
              <a:rPr lang="ru-RU" sz="2000" b="1" dirty="0" err="1"/>
              <a:t>адамизм</a:t>
            </a:r>
            <a:r>
              <a:rPr lang="ru-RU" sz="2000" dirty="0"/>
              <a:t>, подразумевающее «мужественно твердый и ясный взгляд на жизнь». Этот взгляд проясняется в стихотворении С. Городецкого «Адам»:</a:t>
            </a:r>
          </a:p>
          <a:p>
            <a:pPr algn="ctr"/>
            <a:endParaRPr lang="ru-RU" sz="2000" dirty="0"/>
          </a:p>
          <a:p>
            <a:pPr algn="r"/>
            <a:r>
              <a:rPr lang="ru-RU" sz="2000" dirty="0"/>
              <a:t>Просторен мир и многозвучен,</a:t>
            </a:r>
          </a:p>
          <a:p>
            <a:pPr algn="r"/>
            <a:r>
              <a:rPr lang="ru-RU" sz="2000" dirty="0"/>
              <a:t>И </a:t>
            </a:r>
            <a:r>
              <a:rPr lang="ru-RU" sz="2000" dirty="0" err="1"/>
              <a:t>многоцветней</a:t>
            </a:r>
            <a:r>
              <a:rPr lang="ru-RU" sz="2000" dirty="0"/>
              <a:t> радуг он,</a:t>
            </a:r>
          </a:p>
          <a:p>
            <a:pPr algn="r"/>
            <a:r>
              <a:rPr lang="ru-RU" sz="2000" dirty="0"/>
              <a:t>И вот Адаму мир поручен,</a:t>
            </a:r>
          </a:p>
          <a:p>
            <a:pPr algn="r"/>
            <a:r>
              <a:rPr lang="ru-RU" sz="2000" dirty="0"/>
              <a:t>Изобретателю имен.</a:t>
            </a:r>
          </a:p>
          <a:p>
            <a:pPr algn="r"/>
            <a:endParaRPr lang="ru-RU" sz="2000" dirty="0"/>
          </a:p>
          <a:p>
            <a:pPr algn="r"/>
            <a:r>
              <a:rPr lang="ru-RU" sz="2000" dirty="0"/>
              <a:t>Назвать, узнать, сорвать покровы</a:t>
            </a:r>
          </a:p>
          <a:p>
            <a:pPr algn="r"/>
            <a:r>
              <a:rPr lang="ru-RU" sz="2000" dirty="0"/>
              <a:t>И праздных тайн, и ветхой мглы -</a:t>
            </a:r>
          </a:p>
          <a:p>
            <a:pPr algn="r"/>
            <a:r>
              <a:rPr lang="ru-RU" sz="2000" dirty="0"/>
              <a:t>Вот первый подвиг. Подвиг новый -</a:t>
            </a:r>
          </a:p>
          <a:p>
            <a:pPr algn="r"/>
            <a:r>
              <a:rPr lang="ru-RU" sz="2000" dirty="0"/>
              <a:t>Живой земле пропеть хвалы.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2204864"/>
            <a:ext cx="2808312" cy="411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005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548680"/>
            <a:ext cx="815455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С. Городецкий в своей декларации «Некоторые течения в современной русской поэзии» выступил </a:t>
            </a:r>
            <a:r>
              <a:rPr lang="ru-RU" sz="2000" u="sng" dirty="0"/>
              <a:t>против «размытости» символизма, его установки на непознаваемость мира</a:t>
            </a:r>
            <a:r>
              <a:rPr lang="ru-RU" sz="2000" dirty="0"/>
              <a:t>: «Борьба между акмеизмом и символизмом... есть прежде всего борьба за этот мир, звучащий, красочный, имеющий формы, вес и время...»; «мир бесповоротно принят акмеизмом, во всей совокупности красот и безобразий». В стихотворении 1913 года, посвященном О. Э. Мандельштаму, Городецкий выделяет то, за что ценит Мандельштама как акмеиста:</a:t>
            </a:r>
          </a:p>
          <a:p>
            <a:pPr algn="ctr"/>
            <a:endParaRPr lang="ru-RU" sz="2000" dirty="0"/>
          </a:p>
          <a:p>
            <a:pPr algn="ctr"/>
            <a:r>
              <a:rPr lang="ru-RU" sz="2000" dirty="0"/>
              <a:t>Он верит в вес, он чтит пространство,</a:t>
            </a:r>
          </a:p>
          <a:p>
            <a:pPr algn="ctr"/>
            <a:r>
              <a:rPr lang="ru-RU" sz="2000" dirty="0"/>
              <a:t>Он нежно любит </a:t>
            </a:r>
            <a:r>
              <a:rPr lang="ru-RU" sz="2000" dirty="0" err="1"/>
              <a:t>матерьял</a:t>
            </a:r>
            <a:r>
              <a:rPr lang="ru-RU" sz="2000" dirty="0"/>
              <a:t>,</a:t>
            </a:r>
          </a:p>
          <a:p>
            <a:pPr algn="ctr"/>
            <a:r>
              <a:rPr lang="ru-RU" sz="2000" dirty="0"/>
              <a:t>Он вещества не укорял</a:t>
            </a:r>
          </a:p>
          <a:p>
            <a:pPr algn="ctr"/>
            <a:r>
              <a:rPr lang="ru-RU" sz="2000" dirty="0"/>
              <a:t>За медленность и постоянство.</a:t>
            </a:r>
          </a:p>
          <a:p>
            <a:pPr algn="ctr"/>
            <a:endParaRPr lang="ru-RU" sz="2000" dirty="0"/>
          </a:p>
          <a:p>
            <a:pPr algn="ctr"/>
            <a:r>
              <a:rPr lang="ru-RU" sz="2000" dirty="0"/>
              <a:t>Строфы послушную квадригу</a:t>
            </a:r>
          </a:p>
          <a:p>
            <a:pPr algn="ctr"/>
            <a:r>
              <a:rPr lang="ru-RU" sz="2000" dirty="0"/>
              <a:t>Он любит — буйно разогнав —</a:t>
            </a:r>
          </a:p>
          <a:p>
            <a:pPr algn="ctr"/>
            <a:r>
              <a:rPr lang="ru-RU" sz="2000" dirty="0"/>
              <a:t>Остановить. И в том он прав,</a:t>
            </a:r>
          </a:p>
          <a:p>
            <a:pPr algn="ctr"/>
            <a:r>
              <a:rPr lang="ru-RU" sz="2000" dirty="0"/>
              <a:t>Что в вечности покорен мигу.</a:t>
            </a:r>
          </a:p>
        </p:txBody>
      </p:sp>
    </p:spTree>
    <p:extLst>
      <p:ext uri="{BB962C8B-B14F-4D97-AF65-F5344CB8AC3E}">
        <p14:creationId xmlns:p14="http://schemas.microsoft.com/office/powerpoint/2010/main" val="2446305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980728"/>
            <a:ext cx="815455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/>
              <a:t>Акмеистов интересует реальный</a:t>
            </a:r>
            <a:r>
              <a:rPr lang="ru-RU" sz="2400" dirty="0"/>
              <a:t>, а не потусторонний мир, красота жизни в ее конкретно-чувственных проявлениях. Туманности и намекам символизма было </a:t>
            </a:r>
            <a:r>
              <a:rPr lang="ru-RU" sz="2400" b="1" i="1" dirty="0"/>
              <a:t>противопоставлено мажорное восприятие действительности, достоверность образа, четкость композиции</a:t>
            </a:r>
            <a:r>
              <a:rPr lang="ru-RU" sz="2400" dirty="0"/>
              <a:t>. 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В чем-то поэзия акмеизма - возрождение «золотого века», времени Пушкина и Баратынского. Затуманенное стекло поэзии было тщательно протерто акмеистами и заиграло яркими красками реального мира.</a:t>
            </a:r>
            <a:br>
              <a:rPr lang="ru-RU" sz="2400" dirty="0"/>
            </a:b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972925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980728"/>
            <a:ext cx="815455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Герой возглавлявшего «Цех поэтов Гумилева — «Адам» по яркости и свежести мировосприятия, по силе страсти, желаний. </a:t>
            </a:r>
            <a:r>
              <a:rPr lang="ru-RU" sz="2400" u="sng" dirty="0"/>
              <a:t>Это путешественник, конквистадор, человек сильной воли</a:t>
            </a:r>
            <a:r>
              <a:rPr lang="ru-RU" sz="2400" dirty="0"/>
              <a:t>. В стихотворениях Гумилева - </a:t>
            </a:r>
            <a:r>
              <a:rPr lang="ru-RU" sz="2400" u="sng" dirty="0"/>
              <a:t>романтические мотивы, географическая и историческая экзотика</a:t>
            </a:r>
            <a:r>
              <a:rPr lang="ru-RU" sz="2400" dirty="0"/>
              <a:t>. Экзотическая деталь порой играет </a:t>
            </a:r>
            <a:r>
              <a:rPr lang="ru-RU" sz="2400" i="1" dirty="0"/>
              <a:t>чисто живописную роль</a:t>
            </a:r>
            <a:r>
              <a:rPr lang="ru-RU" sz="2400" dirty="0"/>
              <a:t>, например, в стихотворении 1907 года «Жираф»: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Ему грациозная стройность и нега дана,</a:t>
            </a:r>
          </a:p>
          <a:p>
            <a:pPr algn="ctr"/>
            <a:r>
              <a:rPr lang="ru-RU" sz="2400" dirty="0"/>
              <a:t>И шкуру его украшает волшебный узор,</a:t>
            </a:r>
          </a:p>
          <a:p>
            <a:pPr algn="ctr"/>
            <a:r>
              <a:rPr lang="ru-RU" sz="2400" dirty="0"/>
              <a:t>С которым равняться осмелится только луна,</a:t>
            </a:r>
          </a:p>
          <a:p>
            <a:pPr algn="ctr"/>
            <a:r>
              <a:rPr lang="ru-RU" sz="2400" dirty="0"/>
              <a:t>Дробясь и качаясь на влаге широких озер.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1464868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487025"/>
            <a:ext cx="815455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А. Ахматовой экзотика чужда. Смысл жизни героини ранней ахматовской лирики — </a:t>
            </a:r>
            <a:r>
              <a:rPr lang="ru-RU" sz="2400" b="1" dirty="0"/>
              <a:t>любовь</a:t>
            </a:r>
            <a:r>
              <a:rPr lang="ru-RU" sz="2400" dirty="0"/>
              <a:t>. </a:t>
            </a:r>
            <a:r>
              <a:rPr lang="ru-RU" sz="2400" b="1" dirty="0"/>
              <a:t>Чувства отражаются в предметном мире, в бытовой детали, в психологически значимом жесте. </a:t>
            </a:r>
            <a:r>
              <a:rPr lang="ru-RU" sz="2400" dirty="0"/>
              <a:t>Вещный мир, бытовые подробности стали предметом поэзии:</a:t>
            </a:r>
          </a:p>
          <a:p>
            <a:pPr algn="ctr"/>
            <a:r>
              <a:rPr lang="ru-RU" sz="2400" i="1" dirty="0"/>
              <a:t>Подушка уже горяча</a:t>
            </a:r>
          </a:p>
          <a:p>
            <a:pPr algn="ctr"/>
            <a:r>
              <a:rPr lang="ru-RU" sz="2400" i="1" dirty="0"/>
              <a:t>С обеих сторон.</a:t>
            </a:r>
          </a:p>
          <a:p>
            <a:pPr algn="ctr"/>
            <a:r>
              <a:rPr lang="ru-RU" sz="2400" i="1" dirty="0"/>
              <a:t>Вот и вторая свеча</a:t>
            </a:r>
          </a:p>
          <a:p>
            <a:pPr algn="ctr"/>
            <a:r>
              <a:rPr lang="ru-RU" sz="2400" i="1" dirty="0"/>
              <a:t>Гаснет, и крик ворон</a:t>
            </a:r>
          </a:p>
          <a:p>
            <a:pPr algn="ctr"/>
            <a:r>
              <a:rPr lang="ru-RU" sz="2400" i="1" dirty="0"/>
              <a:t>Становится все слышней.</a:t>
            </a:r>
          </a:p>
          <a:p>
            <a:pPr algn="ctr"/>
            <a:r>
              <a:rPr lang="ru-RU" sz="2400" i="1" dirty="0"/>
              <a:t>Я эту ночь не спала,</a:t>
            </a:r>
          </a:p>
          <a:p>
            <a:pPr algn="ctr"/>
            <a:r>
              <a:rPr lang="ru-RU" sz="2400" i="1" dirty="0"/>
              <a:t>Поздно думать о сне...</a:t>
            </a:r>
          </a:p>
          <a:p>
            <a:pPr algn="ctr"/>
            <a:r>
              <a:rPr lang="ru-RU" sz="2400" i="1" dirty="0"/>
              <a:t>Как нестерпимо бела</a:t>
            </a:r>
          </a:p>
          <a:p>
            <a:pPr algn="ctr"/>
            <a:r>
              <a:rPr lang="ru-RU" sz="2400" i="1" dirty="0"/>
              <a:t>Штора на белом окне.</a:t>
            </a:r>
          </a:p>
          <a:p>
            <a:pPr algn="ctr"/>
            <a:r>
              <a:rPr lang="ru-RU" sz="2400" i="1" dirty="0"/>
              <a:t>— Здравствуй!</a:t>
            </a:r>
          </a:p>
          <a:p>
            <a:pPr algn="r"/>
            <a:r>
              <a:rPr lang="ru-RU" sz="2400" dirty="0"/>
              <a:t>1909</a:t>
            </a:r>
          </a:p>
        </p:txBody>
      </p:sp>
    </p:spTree>
    <p:extLst>
      <p:ext uri="{BB962C8B-B14F-4D97-AF65-F5344CB8AC3E}">
        <p14:creationId xmlns:p14="http://schemas.microsoft.com/office/powerpoint/2010/main" val="24343259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1001</Words>
  <Application>Microsoft Office PowerPoint</Application>
  <PresentationFormat>Экран (4:3)</PresentationFormat>
  <Paragraphs>58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Georgia</vt:lpstr>
      <vt:lpstr>Trebuchet MS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Евгения</cp:lastModifiedBy>
  <cp:revision>77</cp:revision>
  <dcterms:created xsi:type="dcterms:W3CDTF">2013-08-20T22:02:58Z</dcterms:created>
  <dcterms:modified xsi:type="dcterms:W3CDTF">2023-02-24T10:58:54Z</dcterms:modified>
</cp:coreProperties>
</file>