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03" r:id="rId3"/>
    <p:sldId id="285" r:id="rId4"/>
    <p:sldId id="273" r:id="rId5"/>
    <p:sldId id="274" r:id="rId6"/>
    <p:sldId id="284" r:id="rId7"/>
    <p:sldId id="276" r:id="rId8"/>
    <p:sldId id="277" r:id="rId9"/>
    <p:sldId id="278" r:id="rId10"/>
    <p:sldId id="286" r:id="rId11"/>
    <p:sldId id="280" r:id="rId12"/>
    <p:sldId id="281" r:id="rId13"/>
    <p:sldId id="289" r:id="rId14"/>
    <p:sldId id="291" r:id="rId15"/>
    <p:sldId id="283" r:id="rId16"/>
    <p:sldId id="308" r:id="rId17"/>
    <p:sldId id="282" r:id="rId18"/>
    <p:sldId id="294" r:id="rId19"/>
    <p:sldId id="295" r:id="rId20"/>
    <p:sldId id="310" r:id="rId21"/>
    <p:sldId id="309" r:id="rId22"/>
    <p:sldId id="296" r:id="rId23"/>
    <p:sldId id="298" r:id="rId24"/>
    <p:sldId id="299" r:id="rId25"/>
    <p:sldId id="300" r:id="rId26"/>
    <p:sldId id="301" r:id="rId27"/>
    <p:sldId id="30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7819-3C0E-4E22-98F0-35C3BF0315EB}" type="datetimeFigureOut">
              <a:rPr lang="ru-RU" smtClean="0"/>
              <a:t>10.01.2011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241A-A893-4749-83B8-0767DBC154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7F47-889A-4C33-9732-8DD6B9FA337C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4674-5FDD-44C4-9240-FEEDF78CF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72B4-43C5-4BD3-AFBD-6E74C1307FA3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029E-ACC4-45FD-867A-E926E4F9A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A3EE-6EB0-4F2A-87E6-0A219DECE9D6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A10C-7EE3-42D8-9D95-82A8B89F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4" y="246970"/>
            <a:ext cx="7804433" cy="119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A3CA39-84C0-4F00-B383-E34390D666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91F3-1C15-47D3-ABC6-EEC9D90AA953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8679-614C-4C47-A557-44BCF40DF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612-3725-432E-BDFF-1B060C091646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EF2C-E26B-4EF9-9587-22D9E2E2C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2B7B-23A1-456F-B5C0-E72922269D7F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402C-A49B-4968-801B-6CCE3F42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3FED-1FA2-4F37-AF64-73757C4BCBD4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7932-D368-4F7E-A07F-7076ABC18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98D5-9CF6-4C63-85F3-EBD3E994DA19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A04C-9E82-4DE6-8309-69029001C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2C1F-1675-4FC2-91C9-4D15DF994FAA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2216-C7E4-47FF-809D-4A8ABEC1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155E-23CF-4A11-9B5E-3EBCAE3FC919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E084-1A19-47FB-B565-8A98C39AC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1727-9408-40EB-ACC3-0B39AD5CB418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10F7-147E-4ADC-BAF5-8CDBE382B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DF21A-1447-4196-B433-5E1235F4328E}" type="datetimeFigureOut">
              <a:rPr lang="ru-RU"/>
              <a:pPr>
                <a:defRPr/>
              </a:pPr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A380AA-1D4C-431B-B189-B345B88C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ransition spd="med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riterstob.narod.ru/writers/nekrasov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ookin.org.ru/book/692388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biography.sgu.ru/bio/data/files/pictures/image/36526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lex.ru/rpg/WebPict/fullpic/0077-036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files/articles/51/5106/510666/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://s02.radikal.ru/i175/1007/3f/31a1076811c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ile0214_">
            <a:hlinkClick r:id="rId2" tooltip="Николай Алексеевич Некрасов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214290"/>
            <a:ext cx="3035290" cy="427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000628" y="3786190"/>
            <a:ext cx="2571768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  <a:latin typeface="Calibri" pitchFamily="34" charset="0"/>
              </a:rPr>
              <a:t>(1821-1878)</a:t>
            </a:r>
            <a:r>
              <a:rPr lang="ru-RU" sz="2800" dirty="0">
                <a:latin typeface="Calibri" pitchFamily="34" charset="0"/>
              </a:rPr>
              <a:t> 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3857620" y="1857364"/>
            <a:ext cx="4857784" cy="1628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Book Antiqua"/>
              </a:rPr>
              <a:t>Жизнь и творчество </a:t>
            </a:r>
          </a:p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Н. А. Некрасова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/>
            </a:endParaRPr>
          </a:p>
        </p:txBody>
      </p:sp>
      <p:pic>
        <p:nvPicPr>
          <p:cNvPr id="2053" name="Picture 9" descr="vin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00042"/>
            <a:ext cx="18621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2910" y="4429132"/>
            <a:ext cx="7929618" cy="207170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Что бы ни случилось с нашей литературой, как бы пышно она ни развивалась, Некрасов всегда будет принадлежать к числу тех, которые составляют её гордость, её славу, её украшение.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                       				Н.Г.Чернышевский.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600201"/>
            <a:ext cx="4572032" cy="361475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	На </a:t>
            </a:r>
            <a:r>
              <a:rPr lang="ru-RU" sz="2400" dirty="0">
                <a:latin typeface="Comic Sans MS" pitchFamily="66" charset="0"/>
              </a:rPr>
              <a:t>краю </a:t>
            </a:r>
            <a:r>
              <a:rPr lang="ru-RU" sz="2400" dirty="0" err="1">
                <a:latin typeface="Comic Sans MS" pitchFamily="66" charset="0"/>
              </a:rPr>
              <a:t>Абакумцева</a:t>
            </a:r>
            <a:r>
              <a:rPr lang="ru-RU" sz="2400" dirty="0">
                <a:latin typeface="Comic Sans MS" pitchFamily="66" charset="0"/>
              </a:rPr>
              <a:t> стоит церковь Петра и Павла. Ее часто посещала семья Некрасовых. В церковной ограде, напротив алтарной стены, на могиле матери стоит белый памятник, увенчанный медным крестом.</a:t>
            </a:r>
          </a:p>
        </p:txBody>
      </p:sp>
      <p:pic>
        <p:nvPicPr>
          <p:cNvPr id="134151" name="Picture 7" descr="IMG_456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714356"/>
            <a:ext cx="3502048" cy="3491228"/>
          </a:xfrm>
        </p:spPr>
      </p:pic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4446587" y="4643446"/>
            <a:ext cx="4697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 Елене Андреевне Некрасовой.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 animBg="1"/>
      <p:bldP spid="134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85720" y="3000372"/>
            <a:ext cx="8715436" cy="321471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endParaRPr lang="ru-RU" sz="2400" dirty="0">
              <a:solidFill>
                <a:srgbClr val="800080"/>
              </a:solidFill>
              <a:cs typeface="Courier New CYR" charset="0"/>
            </a:endParaRPr>
          </a:p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Несмотря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отсутствие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домашних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учителей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к 10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годам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овладел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грамотой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в 1832 г.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поступил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Ярославскую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гимназию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вместе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старшим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братом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Пребывание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гимназии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стало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значимым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этапом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жизни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разу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вспомнил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педагогах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товарищах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Четыре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обучения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что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дали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а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последний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1837 г.,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Николай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даже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аттестован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многим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предметам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Под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предлогом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«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расстроенного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здоровья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»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Некрасов-отец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забрал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гимназии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». 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9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3" name="Picture 3" descr="Gumnas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57166"/>
            <a:ext cx="3335815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571480"/>
            <a:ext cx="3554884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Courier New CYR" charset="0"/>
              </a:rPr>
              <a:t>Ярославская  гимназия.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14282" y="2643182"/>
            <a:ext cx="8715436" cy="396113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>
                <a:solidFill>
                  <a:srgbClr val="80008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 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1838 г.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принимает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решение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поступать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Петербургский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университет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тец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настаивал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поступлении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кадетский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корпус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юноша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послушал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отца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endParaRPr lang="en-GB" sz="22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В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Петербург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юный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явился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рекомендательным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письмом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к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жандармскому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генералу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Д. П.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Полозову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Генерал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одобрил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гуманитарные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планы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юноши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отписал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них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его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отцу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Ответом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грубое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письмо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угрозой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оставить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без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материальной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поддержки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которая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была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выполнена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один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большой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русский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писатель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имел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такого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тяжелого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житейского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жизненного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опыта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через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который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прошел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молодой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свои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первые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петербургские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годы</a:t>
            </a:r>
            <a:endParaRPr lang="en-GB" sz="2200" dirty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</p:txBody>
      </p:sp>
      <p:pic>
        <p:nvPicPr>
          <p:cNvPr id="3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9"/>
            <a:ext cx="37919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428604"/>
            <a:ext cx="4330096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Courier New CYR" charset="0"/>
              </a:rPr>
              <a:t>«Петербургские мытарства».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28604"/>
            <a:ext cx="8572560" cy="2928958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just">
              <a:lnSpc>
                <a:spcPct val="103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Началась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жизнь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полная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лишений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Некрасов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скитался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петербургским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трущобам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жил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подвалах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чердаках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зарабатывал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деньги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перепиской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бумаг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составлением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всякого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рода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прошений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ходатайств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для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бедных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людей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Поэт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рассказывал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 «бывали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такие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тяжелые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для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месяцы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ежедневно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отправлялся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Сенную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площадь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там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</a:t>
            </a:r>
            <a:r>
              <a:rPr lang="en-US" sz="2000" dirty="0" smtClean="0">
                <a:solidFill>
                  <a:srgbClr val="000000"/>
                </a:solidFill>
              </a:rPr>
              <a:t> 5 </a:t>
            </a:r>
            <a:r>
              <a:rPr lang="ru-RU" sz="2000" dirty="0" smtClean="0">
                <a:solidFill>
                  <a:srgbClr val="000000"/>
                </a:solidFill>
              </a:rPr>
              <a:t>копеек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или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кусок белого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хлеба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писал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крестьянам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письма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прошения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случае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неудачи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площади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отправлялся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казначейство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чтобы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расписываться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неграмотных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получить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это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несколько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копеек»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103000"/>
              </a:lnSpc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857628"/>
            <a:ext cx="8643998" cy="2290563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lvl="2" indent="-180000" algn="just">
              <a:lnSpc>
                <a:spcPct val="103000"/>
              </a:lnSpc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	«Ровно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три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года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чувствовал себя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постоянно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каждый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день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голодным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говорил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Некрасов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незадолго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смерти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критику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Скабичевскому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Приходилось есть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только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плохо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только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впроголодь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каждый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день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раз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доходило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того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что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отправлялся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один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ресторан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 Морской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где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давали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читать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газеты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хотя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бы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ничего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спросил себе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Возьмешь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бывало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для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виду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газету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сам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подвинешь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себе тарелку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хлебом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ешь»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57166"/>
            <a:ext cx="8501122" cy="3165477"/>
          </a:xfrm>
        </p:spPr>
        <p:txBody>
          <a:bodyPr/>
          <a:lstStyle/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	По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совету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одного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из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своих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знакомых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Некрасов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решил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собрать свои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опубликованные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неопубликованные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стихотворения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издать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отдельной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книжкой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названием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«Мечты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звуки»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Когда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уже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было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получено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цензурное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разрешение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молодого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поэта стали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одолевать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сомнения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Чтобы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развеять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их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отправился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 советом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Жуковскому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Жуковский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указал ему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два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удачных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стихотворения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сборник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посоветовал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издавать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или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напечатать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без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имени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автора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indent="-2160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	«</a:t>
            </a:r>
            <a:r>
              <a:rPr lang="ru-RU" sz="2000" dirty="0" smtClean="0">
                <a:solidFill>
                  <a:srgbClr val="000000"/>
                </a:solidFill>
              </a:rPr>
              <a:t>Впоследствии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напишите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лучше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вам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будет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стыдно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эти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стихи»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—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добавил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он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 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изменить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ru-RU" sz="2000" dirty="0" smtClean="0">
                <a:solidFill>
                  <a:srgbClr val="000000"/>
                </a:solidFill>
              </a:rPr>
              <a:t>либо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было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уже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поздно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Сборник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«Мечты 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звуки»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вышел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начале</a:t>
            </a:r>
            <a:r>
              <a:rPr lang="en-US" sz="2000" dirty="0" smtClean="0">
                <a:solidFill>
                  <a:srgbClr val="000000"/>
                </a:solidFill>
              </a:rPr>
              <a:t> 1840 </a:t>
            </a:r>
            <a:r>
              <a:rPr lang="ru-RU" sz="2000" dirty="0" smtClean="0">
                <a:solidFill>
                  <a:srgbClr val="000000"/>
                </a:solidFill>
              </a:rPr>
              <a:t>года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Как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предполагал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Жуковский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книга успеха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имела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139321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Позднее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Некрасов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вспоминал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ru-RU" dirty="0" smtClean="0">
                <a:solidFill>
                  <a:srgbClr val="000000"/>
                </a:solidFill>
              </a:rPr>
              <a:t>«</a:t>
            </a:r>
            <a:r>
              <a:rPr lang="en-US" dirty="0" smtClean="0">
                <a:solidFill>
                  <a:srgbClr val="000000"/>
                </a:solidFill>
              </a:rPr>
              <a:t>...</a:t>
            </a:r>
            <a:r>
              <a:rPr lang="ru-RU" dirty="0" smtClean="0">
                <a:solidFill>
                  <a:srgbClr val="000000"/>
                </a:solidFill>
              </a:rPr>
              <a:t>Прихожу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магазин через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неделю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—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одного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экземпляра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продано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через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другую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—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то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же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через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два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месяца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—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то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же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огорчении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собрал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все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экземпляры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большую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часть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уничтожил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Отказался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писать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лирические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вообще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нежные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произведения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стихах»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только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спустя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несколько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лет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Некрасов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вернется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к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серьезным стихам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они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станут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главным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делом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его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жизни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пока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понял лишь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одно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—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нужно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работать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работать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покладая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рук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	«Господи</a:t>
            </a:r>
            <a:r>
              <a:rPr lang="en-US" dirty="0" smtClean="0">
                <a:solidFill>
                  <a:srgbClr val="000000"/>
                </a:solidFill>
              </a:rPr>
              <a:t>! </a:t>
            </a:r>
            <a:r>
              <a:rPr lang="ru-RU" dirty="0" smtClean="0">
                <a:solidFill>
                  <a:srgbClr val="000000"/>
                </a:solidFill>
              </a:rPr>
              <a:t>сколько 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работал</a:t>
            </a:r>
            <a:r>
              <a:rPr lang="en-US" dirty="0" smtClean="0">
                <a:solidFill>
                  <a:srgbClr val="000000"/>
                </a:solidFill>
              </a:rPr>
              <a:t>! </a:t>
            </a:r>
            <a:r>
              <a:rPr lang="ru-RU" dirty="0" smtClean="0">
                <a:solidFill>
                  <a:srgbClr val="000000"/>
                </a:solidFill>
              </a:rPr>
              <a:t>Уму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постижимо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сколько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работал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полагаю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не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преувеличу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если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скажу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что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несколько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лет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исполнил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двухсот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печатных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листов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журнальной работы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ru-RU" dirty="0" smtClean="0">
                <a:solidFill>
                  <a:srgbClr val="000000"/>
                </a:solidFill>
              </a:rPr>
              <a:t>принялся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за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почти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первых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дней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прибытия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Петербург»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357166"/>
            <a:ext cx="4471480" cy="913952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sz="3200" dirty="0"/>
              <a:t>Встреча с Белинским.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50" y="1643050"/>
            <a:ext cx="5857916" cy="3229428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 1843 году поэт встречается с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В.Г.Белинским. Создание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стихотворения «В дороге»(1845) вызвало восторженную оценку Белинского: «Да знаете ли вы, что вы поэт – и поэт истинный?» Общение с Белинским Некрасов считал решающим, поворотным моментом в своей судьбе.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428892" cy="30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8596" y="3571876"/>
            <a:ext cx="2166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В.Г.Белинский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2071702" cy="1901465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786182" y="214291"/>
            <a:ext cx="3714776" cy="107157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/>
            <a:r>
              <a:rPr lang="ru-RU" sz="2800" b="1" dirty="0"/>
              <a:t>Работа в </a:t>
            </a:r>
            <a:br>
              <a:rPr lang="ru-RU" sz="2800" b="1" dirty="0"/>
            </a:br>
            <a:r>
              <a:rPr lang="ru-RU" sz="2800" b="1" dirty="0"/>
              <a:t>«Современнике»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857365"/>
            <a:ext cx="8572560" cy="4714908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В период 1843-1846 г.г. Некрасов издал несколько сборников «Статейки в стихах без картинок», «Физиология Петербурга », «1 апреля», «Петербургский сборник 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В 1847 вместе с Панаевым приобрел журнал «Современник », собравший вокруг себя лучших писателей того времени: И. С. Тургенев опубликовал здесь «Записки охотника», И. А. Гончаров — роман «Обыкновенная история», В. Г. Белинский — поздние критические статьи, А. И. Герцен — повести «Сорока-воровка» и «Доктор Крупов». Здесь же стали регулярно появляться стихи самого Некрасова. Влияние «Современника» росло с каждым годом, на страницах «Современника» увидели свет первые произведения Л. Н. Толстого: «Детство», «Отрочество», «Юность» и «Севастопольские рассказы».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7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panaieff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1829398" cy="2363843"/>
          </a:xfrm>
          <a:prstGeom prst="rect">
            <a:avLst/>
          </a:prstGeom>
          <a:noFill/>
        </p:spPr>
      </p:pic>
      <p:pic>
        <p:nvPicPr>
          <p:cNvPr id="35847" name="Picture 7" descr="lit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3083841" cy="2436085"/>
          </a:xfrm>
          <a:prstGeom prst="rect">
            <a:avLst/>
          </a:prstGeom>
          <a:noFill/>
        </p:spPr>
      </p:pic>
      <p:pic>
        <p:nvPicPr>
          <p:cNvPr id="35848" name="Picture 8" descr="519_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66"/>
            <a:ext cx="1881967" cy="2428892"/>
          </a:xfrm>
          <a:prstGeom prst="rect">
            <a:avLst/>
          </a:prstGeom>
          <a:noFill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928662" y="6215082"/>
            <a:ext cx="2186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И.И.Панаев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428992" y="6150114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Редакция </a:t>
            </a:r>
            <a:r>
              <a:rPr lang="ru-RU" sz="2000" dirty="0" smtClean="0">
                <a:solidFill>
                  <a:schemeClr val="tx1"/>
                </a:solidFill>
              </a:rPr>
              <a:t>журнала «</a:t>
            </a:r>
            <a:r>
              <a:rPr lang="ru-RU" sz="2000" dirty="0">
                <a:solidFill>
                  <a:schemeClr val="tx1"/>
                </a:solidFill>
              </a:rPr>
              <a:t>Современник»</a:t>
            </a:r>
          </a:p>
        </p:txBody>
      </p:sp>
      <p:pic>
        <p:nvPicPr>
          <p:cNvPr id="35853" name="Picture 13" descr="сканирование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290"/>
            <a:ext cx="1907484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8" y="428604"/>
            <a:ext cx="5572164" cy="571500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2</a:t>
            </a:r>
            <a:r>
              <a:rPr lang="ru-RU" sz="2400" dirty="0" smtClean="0">
                <a:solidFill>
                  <a:srgbClr val="000000"/>
                </a:solidFill>
              </a:rPr>
              <a:t>6 </a:t>
            </a:r>
            <a:r>
              <a:rPr lang="ru-RU" sz="2400" dirty="0" smtClean="0">
                <a:solidFill>
                  <a:srgbClr val="000000"/>
                </a:solidFill>
              </a:rPr>
              <a:t>мая</a:t>
            </a:r>
            <a:r>
              <a:rPr lang="en-US" sz="2400" dirty="0" smtClean="0">
                <a:solidFill>
                  <a:srgbClr val="000000"/>
                </a:solidFill>
              </a:rPr>
              <a:t> 1848 </a:t>
            </a:r>
            <a:r>
              <a:rPr lang="ru-RU" sz="2400" dirty="0" smtClean="0">
                <a:solidFill>
                  <a:srgbClr val="000000"/>
                </a:solidFill>
              </a:rPr>
              <a:t>года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Белинский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скончался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Это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была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громадная</a:t>
            </a:r>
            <a:r>
              <a:rPr lang="en-US" sz="2400" dirty="0" smtClean="0">
                <a:solidFill>
                  <a:srgbClr val="000000"/>
                </a:solidFill>
              </a:rPr>
              <a:t>! </a:t>
            </a:r>
            <a:r>
              <a:rPr lang="ru-RU" sz="2400" dirty="0" smtClean="0">
                <a:solidFill>
                  <a:srgbClr val="000000"/>
                </a:solidFill>
              </a:rPr>
              <a:t>потеря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для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всей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русской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литературы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marL="0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Но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Некрасов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терял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присутствия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духа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Ценой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невероятных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усилий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ему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все</a:t>
            </a:r>
            <a:r>
              <a:rPr lang="en-US" sz="2400" dirty="0" smtClean="0">
                <a:solidFill>
                  <a:srgbClr val="000000"/>
                </a:solidFill>
              </a:rPr>
              <a:t>-</a:t>
            </a:r>
            <a:r>
              <a:rPr lang="ru-RU" sz="2400" dirty="0" smtClean="0">
                <a:solidFill>
                  <a:srgbClr val="000000"/>
                </a:solidFill>
              </a:rPr>
              <a:t>таки удалось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сохранить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лицо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«Современника»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опубликовать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его страницах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в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период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«мрачного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семилетия»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произведения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таких известных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русских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писателей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как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И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С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Тургенев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И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А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Гончаров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А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Ф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Писемский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Д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В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Григорович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В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И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ru-RU" sz="2400" dirty="0" smtClean="0">
                <a:solidFill>
                  <a:srgbClr val="000000"/>
                </a:solidFill>
              </a:rPr>
              <a:t> Даль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таких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поэтов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как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Н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П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Огарев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Я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П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smtClean="0">
                <a:solidFill>
                  <a:srgbClr val="000000"/>
                </a:solidFill>
              </a:rPr>
              <a:t>Полонский.</a:t>
            </a:r>
          </a:p>
        </p:txBody>
      </p:sp>
      <p:pic>
        <p:nvPicPr>
          <p:cNvPr id="26627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428892" cy="28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500042"/>
            <a:ext cx="5500726" cy="556260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Понимая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цензура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любой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момент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может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запретить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любое произведение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даже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уже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набранное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типографии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желая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обеспечить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журнал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материалом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которым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всегда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можно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было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заполнить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появившуюся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брешь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Некрасов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вместе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Я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Панаевой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писавшей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псевдонимом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</a:rPr>
              <a:t>Станицкий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приступил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работе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над большим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романом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«Три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страны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света»</a:t>
            </a:r>
            <a:r>
              <a:rPr lang="en-US" sz="2000" dirty="0" smtClean="0">
                <a:solidFill>
                  <a:srgbClr val="000000"/>
                </a:solidFill>
              </a:rPr>
              <a:t> (1848</a:t>
            </a:r>
            <a:r>
              <a:rPr lang="ru-RU" sz="2000" dirty="0" smtClean="0">
                <a:solidFill>
                  <a:srgbClr val="000000"/>
                </a:solidFill>
              </a:rPr>
              <a:t>—</a:t>
            </a:r>
            <a:r>
              <a:rPr lang="en-US" sz="2000" dirty="0" smtClean="0">
                <a:solidFill>
                  <a:srgbClr val="000000"/>
                </a:solidFill>
              </a:rPr>
              <a:t>1849).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письме 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Тургеневу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поэт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признавался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обстоятельства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заставили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его «пуститься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легкую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беллетристику»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Вместе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Я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Панаевой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Некрасов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написал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еще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один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большой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роман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—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«Мертвое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озеро»</a:t>
            </a:r>
            <a:r>
              <a:rPr lang="en-US" sz="2000" dirty="0" smtClean="0">
                <a:solidFill>
                  <a:srgbClr val="000000"/>
                </a:solidFill>
              </a:rPr>
              <a:t> (1851).</a:t>
            </a:r>
            <a:r>
              <a:rPr lang="ru-RU" sz="2000" dirty="0" smtClean="0">
                <a:solidFill>
                  <a:srgbClr val="000000"/>
                </a:solidFill>
              </a:rPr>
              <a:t> Совместная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работа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сблизила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поэта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Я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Панаевой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которую 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уже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давно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любил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Вскоре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она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стала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гражданской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женой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 smtClean="0"/>
          </a:p>
        </p:txBody>
      </p:sp>
      <p:pic>
        <p:nvPicPr>
          <p:cNvPr id="27651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5734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500298" y="1000108"/>
            <a:ext cx="6215106" cy="5500726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Николай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Алексеевич Некрасов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 декабря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старому стилю - 28 ноября) 1821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местечке Немирове (Винницкий уезд Подольской губернии),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семье небогатого мелкопоместного дворянина.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третьим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ребенком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семье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Мать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Елена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Андреевна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урожденная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Закревская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малороссийская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дворянка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Отец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Алексей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Сергеевич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небогатый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помещик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армейский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офицер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Через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три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года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после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рождения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выйдя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отставку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майором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навсегда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переселился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родовое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поместье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ru-RU" sz="2800" dirty="0" smtClean="0">
                <a:solidFill>
                  <a:srgbClr val="000000"/>
                </a:solidFill>
                <a:cs typeface="Courier New CYR" charset="0"/>
              </a:rPr>
              <a:t>Я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рославском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имении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Грешневе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Здесь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в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деревне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поэт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провел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детс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тво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00042"/>
            <a:ext cx="203598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714876" y="285728"/>
            <a:ext cx="1813341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ourier New CYR" charset="0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Courier New CYR" charset="0"/>
              </a:rPr>
              <a:t>Детство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Courier New CYR" charset="0"/>
              </a:rPr>
              <a:t>.</a:t>
            </a: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ourier New CYR" charset="0"/>
              </a:rPr>
              <a:t>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Courier New CYR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1868-1878 – Некрасов – редактор «Отечественных записок».  </a:t>
            </a:r>
            <a:endParaRPr lang="ru-RU" sz="2400" dirty="0"/>
          </a:p>
        </p:txBody>
      </p:sp>
      <p:pic>
        <p:nvPicPr>
          <p:cNvPr id="4" name="Рисунок 3" descr="otech_zapi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1857388" cy="2433178"/>
          </a:xfrm>
          <a:prstGeom prst="rect">
            <a:avLst/>
          </a:prstGeom>
        </p:spPr>
      </p:pic>
      <p:pic>
        <p:nvPicPr>
          <p:cNvPr id="6" name="Рисунок 5" descr="oza2185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1905000" cy="3228975"/>
          </a:xfrm>
          <a:prstGeom prst="rect">
            <a:avLst/>
          </a:prstGeom>
        </p:spPr>
      </p:pic>
      <p:pic>
        <p:nvPicPr>
          <p:cNvPr id="7" name="Рисунок 6" descr="салтыков-щедр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2000241"/>
            <a:ext cx="1972332" cy="2428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714356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его приглашению с ним работает </a:t>
            </a:r>
            <a:r>
              <a:rPr lang="ru-RU" sz="2400" dirty="0" err="1" smtClean="0"/>
              <a:t>М.Е.Салтыков-Щедрин</a:t>
            </a:r>
            <a:r>
              <a:rPr lang="ru-RU" sz="2400" dirty="0" smtClean="0"/>
              <a:t>. В отделе беллетристики печатаются Щедрин,</a:t>
            </a:r>
          </a:p>
          <a:p>
            <a:r>
              <a:rPr lang="ru-RU" sz="2400" dirty="0" smtClean="0"/>
              <a:t> А.Н.Островский, Г.И.Успенский.   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4286256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эти годы Некрасов </a:t>
            </a:r>
            <a:r>
              <a:rPr lang="ru-RU" sz="2400" dirty="0" smtClean="0"/>
              <a:t>работает  </a:t>
            </a:r>
            <a:r>
              <a:rPr lang="ru-RU" sz="2400" dirty="0" smtClean="0"/>
              <a:t>над поэмой «Кому на </a:t>
            </a:r>
            <a:r>
              <a:rPr lang="ru-RU" sz="2400" dirty="0" smtClean="0"/>
              <a:t>Руси  </a:t>
            </a:r>
            <a:r>
              <a:rPr lang="ru-RU" sz="2400" dirty="0" smtClean="0"/>
              <a:t>жить хорошо» (1866-76), </a:t>
            </a:r>
          </a:p>
          <a:p>
            <a:r>
              <a:rPr lang="ru-RU" sz="2400" dirty="0" smtClean="0"/>
              <a:t>оставшейся незавершённой, создал поэму о декабристах и их жёнах («Дедушка», 1870, «Русские женщины» 1871-72) и др.  </a:t>
            </a:r>
            <a:endParaRPr lang="ru-RU" sz="2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5105406" cy="838184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Расцвет творчества Некрасова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643998" cy="4114815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Наивысший расцвет творчества Некрасова начался в середине 1850-х годов. В 1855 он закончил поэму «Саша», написал стихотворения «Забытая деревня», «Школьник», «Несчастные», «Поэт и гражданин». Сборник «Стихотворения» (многие из стихов, вошедших в сборник, были посвящены А. Я. Панаевой), увидевший свет в 1856, был встречен с необыкновенным восторгом. Положительно откликнулись даже те, кто не вполне разделял идеологические воззрения поэта 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257816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lvl="2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начале</a:t>
            </a:r>
            <a:r>
              <a:rPr lang="en-US" dirty="0" smtClean="0">
                <a:solidFill>
                  <a:srgbClr val="000000"/>
                </a:solidFill>
              </a:rPr>
              <a:t> 1850-</a:t>
            </a:r>
            <a:r>
              <a:rPr lang="ru-RU" dirty="0" err="1" smtClean="0">
                <a:solidFill>
                  <a:srgbClr val="000000"/>
                </a:solidFill>
              </a:rPr>
              <a:t>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годов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Некрасов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серьезно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заболел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Болезнь 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каждым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годом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прогрессировала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ru-RU" dirty="0" smtClean="0">
                <a:solidFill>
                  <a:srgbClr val="000000"/>
                </a:solidFill>
              </a:rPr>
              <a:t>сказались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годы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нищеты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голода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тяжелого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изнурительного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труда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marL="0" lvl="2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Поэт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был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убежден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что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дни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его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сочтены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решил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что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ему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пора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подвести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итоги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своего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творческого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пути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этой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целью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он предпринял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издание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сборника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стихов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для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которого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отобрал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лучшие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произведения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написанные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период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</a:t>
            </a:r>
            <a:r>
              <a:rPr lang="en-US" dirty="0" smtClean="0">
                <a:solidFill>
                  <a:srgbClr val="000000"/>
                </a:solidFill>
              </a:rPr>
              <a:t> 1845 </a:t>
            </a:r>
            <a:r>
              <a:rPr lang="ru-RU" dirty="0" smtClean="0">
                <a:solidFill>
                  <a:srgbClr val="000000"/>
                </a:solidFill>
              </a:rPr>
              <a:t>по</a:t>
            </a:r>
            <a:r>
              <a:rPr lang="en-US" dirty="0" smtClean="0">
                <a:solidFill>
                  <a:srgbClr val="000000"/>
                </a:solidFill>
              </a:rPr>
              <a:t> 1856 </a:t>
            </a:r>
            <a:r>
              <a:rPr lang="ru-RU" dirty="0" smtClean="0">
                <a:solidFill>
                  <a:srgbClr val="000000"/>
                </a:solidFill>
              </a:rPr>
              <a:t>год </a:t>
            </a:r>
          </a:p>
          <a:p>
            <a:pPr marL="0" lvl="2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Сборник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«Стихотворения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Некрасова»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вышел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весной </a:t>
            </a:r>
            <a:r>
              <a:rPr lang="en-US" dirty="0" smtClean="0">
                <a:solidFill>
                  <a:srgbClr val="000000"/>
                </a:solidFill>
              </a:rPr>
              <a:t>1856 </a:t>
            </a:r>
            <a:r>
              <a:rPr lang="ru-RU" dirty="0" smtClean="0">
                <a:solidFill>
                  <a:srgbClr val="000000"/>
                </a:solidFill>
              </a:rPr>
              <a:t>года, открывался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стихотворением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«Поэт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гражданин»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которое,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замыслу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Некрасова,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призвано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было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придать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всему сборнику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общественно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значимый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характер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гражданское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звучание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686" y="571480"/>
            <a:ext cx="4429156" cy="114300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РАСКОЛ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«СОВРЕМЕННИКЕ»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ТВОРЧЕСТВО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НЕКРАСОВА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1860-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годы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3357563"/>
            <a:ext cx="8229600" cy="3000396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lvl="2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Тургенев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Григорович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Н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Толстой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ru-RU" sz="2000" dirty="0" smtClean="0">
                <a:solidFill>
                  <a:srgbClr val="000000"/>
                </a:solidFill>
              </a:rPr>
              <a:t>настороженно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относились к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излишне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радикальным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суждениям </a:t>
            </a:r>
            <a:r>
              <a:rPr lang="ru-RU" sz="2000" dirty="0" err="1" smtClean="0">
                <a:solidFill>
                  <a:srgbClr val="000000"/>
                </a:solidFill>
              </a:rPr>
              <a:t>Чернышвского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Добролюбова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убежденных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социальные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преобразования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России можно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провести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только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путем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крестьянской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революции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 Некрасов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оказался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затруднительном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положении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одной стороны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очень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дорожил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участием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«Современнике»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Тургенева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Толстого,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тем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более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первым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связывала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давнишняя дружба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другой поэт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отчетливо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сознавал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что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именно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Чернышевский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Добролюбов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придали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его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журналу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направление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ru-RU" sz="2000" dirty="0" smtClean="0">
                <a:solidFill>
                  <a:srgbClr val="000000"/>
                </a:solidFill>
              </a:rPr>
              <a:t> Которое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было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ему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близко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ru-RU" dirty="0" smtClean="0"/>
          </a:p>
        </p:txBody>
      </p:sp>
      <p:pic>
        <p:nvPicPr>
          <p:cNvPr id="4" name="Picture 5" descr="Il8-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071834" cy="28443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26" y="1357298"/>
            <a:ext cx="6072230" cy="464347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lvl="2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000000"/>
                </a:solidFill>
              </a:rPr>
              <a:t>Начиная с 1863 года и до самой смерти Некрасов работал над главным произведением своей жизни — поэмой </a:t>
            </a:r>
            <a:r>
              <a:rPr lang="ru-RU" sz="2600" b="1" dirty="0" smtClean="0">
                <a:solidFill>
                  <a:srgbClr val="000000"/>
                </a:solidFill>
              </a:rPr>
              <a:t>“Кому на Руси жить хорошо”. </a:t>
            </a:r>
            <a:r>
              <a:rPr lang="ru-RU" sz="2600" dirty="0" smtClean="0">
                <a:solidFill>
                  <a:srgbClr val="000000"/>
                </a:solidFill>
              </a:rPr>
              <a:t>Поэт рассказывал журналисту П. Безобразову: “Я задумал изложить в связном рассказе все, что я знаю о народе, все, что мне привелось услыхать из уст его, и я затеял “Кому на Руси жить хорошо”. Это будет эпопея современной крестьянской жизни”.</a:t>
            </a:r>
            <a:endParaRPr lang="ru-RU" sz="40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ru-RU" sz="4400" dirty="0" smtClean="0"/>
          </a:p>
        </p:txBody>
      </p:sp>
      <p:pic>
        <p:nvPicPr>
          <p:cNvPr id="29700" name="Picture 4" descr="Картинка 76 из 3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00330" cy="350921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>ПОЭЗИЯ НЕКРАСОВА В 1870-е годы. “ПОСЛЕДНИЕ ПЕСНИ”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8" y="1285860"/>
            <a:ext cx="5572164" cy="540070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marL="0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В середине 1870-х годов Некрасов заболел. Он жаловался на недомогание, вялость, на боли в спине. Врачи долго не могли поставить диагноз. Лекарства не помогали. Не помогла и поездка в Крым, предпринятая по совету известного врача С. П. Боткина. </a:t>
            </a:r>
          </a:p>
          <a:p>
            <a:pPr marL="0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Уже будучи тяжело больным, Некрасов создал поэму “Современники” (1875). Продолжал он работать и над поэмой “Кому на Руси жить хорошо». Однако силы поэта таяли, и все чаще ему приходили в голову мысли о приближающейся смерти.</a:t>
            </a:r>
            <a:endParaRPr lang="ru-RU" sz="2400" dirty="0" smtClean="0"/>
          </a:p>
        </p:txBody>
      </p:sp>
      <p:pic>
        <p:nvPicPr>
          <p:cNvPr id="28674" name="Picture 2" descr="Картинка 1 из 11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2857520" cy="33917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4071942"/>
            <a:ext cx="7929618" cy="2214578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0" algn="just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Только в конце 1876 года врачи определили болезнь — рак. По их настоянию поэту была сделана операция, но она только на несколько месяцев отсрочила смерть. С трогательной заботой и нежностью ухаживала за больным Некрасовым его жена Зинаида Николаевна. </a:t>
            </a:r>
          </a:p>
          <a:p>
            <a:pPr algn="just">
              <a:lnSpc>
                <a:spcPct val="103000"/>
              </a:lnSpc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40963" name="Picture 5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2428892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Картинка 54 из 114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5076825" cy="2971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571868" y="500042"/>
            <a:ext cx="5286412" cy="611257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lvl="2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в печати появились первые стихи из цикла “Последние песни”, из  которых читатели узнали о тяжелой болезни поэта, со всех концов страны к нему стали приходить письма с выражением сочувствия. </a:t>
            </a:r>
          </a:p>
          <a:p>
            <a:pPr marL="0" lvl="2">
              <a:lnSpc>
                <a:spcPct val="103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Вечером 27 декабря 1877 года (8 января 1878 года по новому стилю) Некрасов скончался.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сильный мороз, толпа в несколько тысяч человек, преимущественно молодежи, провожала тело поэта до места вечного его успокоения в Новодевичьем монастыре.</a:t>
            </a:r>
          </a:p>
        </p:txBody>
      </p:sp>
      <p:pic>
        <p:nvPicPr>
          <p:cNvPr id="3" name="Рисунок 2" descr="nekrasov-n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7"/>
            <a:ext cx="2891209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8" y="357166"/>
            <a:ext cx="2786082" cy="571504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Грешнево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2" y="1500175"/>
            <a:ext cx="4357718" cy="3000396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	Родовое поместье состояло </a:t>
            </a:r>
            <a:r>
              <a:rPr lang="ru-RU" sz="2400" dirty="0">
                <a:latin typeface="Comic Sans MS" pitchFamily="66" charset="0"/>
              </a:rPr>
              <a:t>из большого неуклюжего дома, за ним в глубине сада стоял небольшой двухэтажный флигелек – музыкантская. За усадьбой была псарня.</a:t>
            </a:r>
          </a:p>
        </p:txBody>
      </p:sp>
      <p:pic>
        <p:nvPicPr>
          <p:cNvPr id="123917" name="Picture 13" descr="IMG_455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5" y="642918"/>
            <a:ext cx="3977855" cy="271464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785786" y="3786190"/>
            <a:ext cx="303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Музыкантская в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Грешнево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 build="p" animBg="1"/>
      <p:bldP spid="1239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58" y="3714752"/>
            <a:ext cx="8429683" cy="250033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</a:t>
            </a:r>
            <a:r>
              <a:rPr lang="ru-RU" sz="2400" dirty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у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садьбе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старый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запущенный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обнесенный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глухим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забором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Мальчик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проделал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заборе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лазейку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часы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когда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отца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дома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зазывал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к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себе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крестьянских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детей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врывались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сад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набрасывались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яблоки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груши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смородину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вишню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стоило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няньке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крикнуть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 "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Барин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барин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идет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!"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мгновенно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исчезали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</a:p>
        </p:txBody>
      </p:sp>
      <p:pic>
        <p:nvPicPr>
          <p:cNvPr id="3" name="Picture 2" descr="Картинка 18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143404" cy="3438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357166"/>
            <a:ext cx="4798237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Courier New CYR" charset="0"/>
              </a:rPr>
              <a:t>Дружба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Courier New CYR" charset="0"/>
              </a:rPr>
              <a:t>с крестьянскими детьми.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3571876"/>
            <a:ext cx="3357586" cy="571504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556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>
                <a:latin typeface="Times New Roman" pitchFamily="18" charset="0"/>
              </a:rPr>
              <a:t>Речка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Самарка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около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</a:rPr>
              <a:t>Грешнева</a:t>
            </a:r>
            <a:r>
              <a:rPr lang="ru-RU" sz="2000" dirty="0">
                <a:latin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</a:endParaRPr>
          </a:p>
        </p:txBody>
      </p:sp>
      <p:pic>
        <p:nvPicPr>
          <p:cNvPr id="4" name="Picture 8" descr="IMG_4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285728"/>
            <a:ext cx="3535356" cy="297490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1357298"/>
            <a:ext cx="4857784" cy="4154984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Конечно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барскому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сыну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разрешали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дружить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детьми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крепостных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улучшив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удобную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минуту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мальчик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убегал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через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ту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лазейку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своим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деревенским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друзьям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уходил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ними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лес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купался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речке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Самарке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Этот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момент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его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жизни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непосредственное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общение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крестьянскими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детьми</a:t>
            </a:r>
            <a:r>
              <a:rPr lang="ru-RU" sz="2400" dirty="0" smtClean="0">
                <a:solidFill>
                  <a:srgbClr val="000000"/>
                </a:solidFill>
                <a:cs typeface="Courier New CYR" charset="0"/>
              </a:rPr>
              <a:t> -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оказал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влияние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его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творчество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3500462" cy="262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27088" y="623728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8715436" cy="3600986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Барский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дом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стоял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у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самой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дороги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а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дорога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время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многолюдной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Позднее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поэт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вспоминал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этих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встречах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Под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наши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густые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старинные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вязы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отдых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тянуло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усталых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людей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Ребята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обступят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начнутся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рассказы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Киев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турки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чудных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зверей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…</a:t>
            </a: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Рабочий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расставит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разложит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снаряды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Рубанки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подпилки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долота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ножи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</a:t>
            </a: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"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Гляди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чертенята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?"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-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а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рады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               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пилишь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как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лудишь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им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покажи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Так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народная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жизнь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народная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речь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стали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близки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Некрасову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самого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детства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8604"/>
            <a:ext cx="5057923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Courier New CYR" charset="0"/>
              </a:rPr>
              <a:t>Ярославско-Костромская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Courier New CYR" charset="0"/>
              </a:rPr>
              <a:t> дорога..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Courier New CYR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85720" y="3429000"/>
            <a:ext cx="8574537" cy="2972024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600" dirty="0">
              <a:solidFill>
                <a:srgbClr val="80008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Детские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воспоминания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поэта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связаны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Волгой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которой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посвятил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много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стихов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Здесь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впервые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увидел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глубокое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человеческое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страдание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брел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берегу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жаркую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пору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вдруг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услышал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стоны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увидел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бурлаков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которые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брели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вдоль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реки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6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Они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стонали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непосильной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работы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Ребенок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начал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задумываться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над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жестокостью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жизни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Рано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ему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открылась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картина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народного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бедствия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</a:p>
        </p:txBody>
      </p:sp>
      <p:pic>
        <p:nvPicPr>
          <p:cNvPr id="3" name="Picture 7" descr="IMG_4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285728"/>
            <a:ext cx="4071966" cy="291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928670"/>
            <a:ext cx="398981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80008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Courier New CYR" charset="0"/>
              </a:rPr>
              <a:t>Река Волга в жизни поэта.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857488" y="4071942"/>
            <a:ext cx="4214842" cy="225348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горько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горько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я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рыдал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Когда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то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утро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я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стоял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берегу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родной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реки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 в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первый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раз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ее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назвал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Рекою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рабства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тоски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!..</a:t>
            </a:r>
          </a:p>
        </p:txBody>
      </p:sp>
      <p:pic>
        <p:nvPicPr>
          <p:cNvPr id="11267" name="Picture 3" descr="бурла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072230" cy="34461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000364" y="500042"/>
            <a:ext cx="5929354" cy="6143668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40000" lnSpcReduction="20000"/>
          </a:bodyPr>
          <a:lstStyle/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	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Ещ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ё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одно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горе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постоянно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было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рядом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 Николаем  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родной</a:t>
            </a:r>
            <a:r>
              <a:rPr lang="ru-RU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семье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Его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мать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Елена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Андреевна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кроткая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  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женщина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очень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страдала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замужестве.Она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человеком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высокой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культуры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а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ее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муж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  <a:r>
              <a:rPr lang="ru-RU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отец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Николая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человеком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грубым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жестоким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невежественным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его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излюбленными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азвлечениями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были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карты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попойки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псовая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охота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зайцев</a:t>
            </a:r>
            <a:r>
              <a:rPr lang="en-GB" sz="5000" dirty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endParaRPr lang="ru-RU" sz="5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ru-RU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	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нередко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принимала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участие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вопросах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связанных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крестьянами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заступалась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них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перед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мужем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нередко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накидывался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с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кулаками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избивал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Елена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Андреевна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была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знатоком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мировой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поэзии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часто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рассказывала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сыну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отрывки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произведений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великих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писателей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которые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он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мог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понять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Будучи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уже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пожилым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человеком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,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Некрасов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вспоминал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в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стихотворении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"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Мать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":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голос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твой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мне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слышится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впотьмах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Исполненный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мелодии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ласки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Которым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ты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мне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сказывала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сказки</a:t>
            </a:r>
            <a:endParaRPr lang="en-GB" sz="5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рыцарях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монахах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королях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Потом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когда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читал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я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Данте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и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Шекспира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Казалось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, я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встречал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знакомые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черты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: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образы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из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их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живого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мира</a:t>
            </a:r>
            <a:endParaRPr lang="en-GB" sz="5000" dirty="0" smtClean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В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моем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уме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ru-RU" sz="5000" dirty="0" smtClean="0">
                <a:solidFill>
                  <a:srgbClr val="000000"/>
                </a:solidFill>
                <a:cs typeface="Courier New CYR" charset="0"/>
              </a:rPr>
              <a:t>за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печатлела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 </a:t>
            </a:r>
            <a:r>
              <a:rPr lang="en-GB" sz="5000" dirty="0" err="1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ты</a:t>
            </a:r>
            <a:r>
              <a:rPr lang="en-GB" sz="5000" dirty="0" smtClean="0">
                <a:solidFill>
                  <a:srgbClr val="000000"/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8" charset="0"/>
              <a:cs typeface="Courier New CYR" charset="0"/>
            </a:endParaRPr>
          </a:p>
        </p:txBody>
      </p:sp>
      <p:pic>
        <p:nvPicPr>
          <p:cNvPr id="12293" name="Picture 5" descr="47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1785950" cy="26901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300595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Courier New CYR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cs typeface="Courier New CYR" charset="0"/>
              </a:rPr>
              <a:t>Взаимоотношения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cs typeface="Courier New CYR" charset="0"/>
              </a:rPr>
              <a:t>в семье.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0" name="Picture 2" descr="Картинка 15 из 3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2622613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1578</Words>
  <Application>Microsoft Office PowerPoint</Application>
  <PresentationFormat>Экран (4:3)</PresentationFormat>
  <Paragraphs>99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Слайд 1</vt:lpstr>
      <vt:lpstr>Слайд 2</vt:lpstr>
      <vt:lpstr>Грешнево</vt:lpstr>
      <vt:lpstr>При усадьбе был старый, запущенный сад, обнесенный глухим забором. Мальчик проделал в заборе лазейку и в те часы, когда отца не было дома, зазывал к себе крестьянских детей. Дети врывались в сад и набрасывались на яблоки, груши, смородину, вишню. Но стоило няньке крикнуть: "Барин, барин идет!" — как они мгновенно исчезали. </vt:lpstr>
      <vt:lpstr>Речка Самарка около Грешнева.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Встреча с Белинским.</vt:lpstr>
      <vt:lpstr>Работа в  «Современнике»</vt:lpstr>
      <vt:lpstr>Слайд 17</vt:lpstr>
      <vt:lpstr>Слайд 18</vt:lpstr>
      <vt:lpstr>Слайд 19</vt:lpstr>
      <vt:lpstr>Слайд 20</vt:lpstr>
      <vt:lpstr>Расцвет творчества Некрасова</vt:lpstr>
      <vt:lpstr>Слайд 22</vt:lpstr>
      <vt:lpstr>РАСКОЛ В «СОВРЕМЕННИКЕ». ТВОРЧЕСТВО НЕКРАСОВА в 1860-е годы</vt:lpstr>
      <vt:lpstr>Слайд 24</vt:lpstr>
      <vt:lpstr>ПОЭЗИЯ НЕКРАСОВА В 1870-е годы. “ПОСЛЕДНИЕ ПЕСНИ”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Надежда</cp:lastModifiedBy>
  <cp:revision>33</cp:revision>
  <dcterms:created xsi:type="dcterms:W3CDTF">2009-11-11T12:05:35Z</dcterms:created>
  <dcterms:modified xsi:type="dcterms:W3CDTF">2011-01-10T19:14:26Z</dcterms:modified>
</cp:coreProperties>
</file>