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1" r:id="rId2"/>
    <p:sldId id="256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60" r:id="rId11"/>
    <p:sldId id="274" r:id="rId12"/>
    <p:sldId id="275" r:id="rId13"/>
    <p:sldId id="264" r:id="rId14"/>
    <p:sldId id="277" r:id="rId15"/>
    <p:sldId id="278" r:id="rId16"/>
    <p:sldId id="276" r:id="rId17"/>
    <p:sldId id="265" r:id="rId18"/>
    <p:sldId id="280" r:id="rId19"/>
    <p:sldId id="266" r:id="rId20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8000"/>
    <a:srgbClr val="CC9900"/>
    <a:srgbClr val="FFCCFF"/>
    <a:srgbClr val="9966FF"/>
    <a:srgbClr val="FF0000"/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0929"/>
  </p:normalViewPr>
  <p:slideViewPr>
    <p:cSldViewPr>
      <p:cViewPr varScale="1">
        <p:scale>
          <a:sx n="101" d="100"/>
          <a:sy n="101" d="100"/>
        </p:scale>
        <p:origin x="12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FA0DBBD-96FD-4F90-AFB5-0D4F2DC594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9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CEE45-DCD9-45FC-9190-BE2DE3539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57C42-DE22-4ECF-AB31-7BF1EA82BB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A8EC-C42C-4598-91B3-C6D32873BC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1E62-81FE-452C-81ED-0DA67E7E3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9CF68-5EE1-4844-9DD7-915B2974AB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73857-A6B6-43C4-9B2F-35A007828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3FF7A-7349-483E-9711-60DB66ED20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E21A6-147F-4ADB-BF23-6EA5D35803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8CB19-3AC4-44D4-8B9F-FD81E9C4AC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A710E-1A38-4632-892B-69A1B2DCB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29CAC-9595-45A3-A69A-47AF4E78B8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B9B277A-6ECA-49A7-91A6-FA6ACD4DBD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9627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gradFill rotWithShape="0">
            <a:gsLst>
              <a:gs pos="0">
                <a:schemeClr val="accent1"/>
              </a:gs>
              <a:gs pos="100000">
                <a:srgbClr val="FF6699"/>
              </a:gs>
            </a:gsLst>
            <a:lin ang="5400000" scaled="1"/>
          </a:gradFill>
        </p:spPr>
        <p:txBody>
          <a:bodyPr/>
          <a:lstStyle/>
          <a:p>
            <a:r>
              <a:rPr lang="ru-RU" sz="9600" b="1">
                <a:solidFill>
                  <a:srgbClr val="FF0000"/>
                </a:solidFill>
              </a:rPr>
              <a:t>-НН-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  <a:gradFill rotWithShape="0">
            <a:gsLst>
              <a:gs pos="0">
                <a:srgbClr val="99FFCC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6000" b="1" dirty="0" smtClean="0"/>
              <a:t> </a:t>
            </a:r>
            <a:r>
              <a:rPr lang="ru-RU" sz="6000" b="1" dirty="0"/>
              <a:t>В прилагательных, образованных  от сущ. с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6000" b="1" dirty="0"/>
              <a:t>суффиксами</a:t>
            </a:r>
            <a:r>
              <a:rPr lang="ru-RU" sz="5400" b="1" dirty="0">
                <a:solidFill>
                  <a:srgbClr val="FF0000"/>
                </a:solidFill>
              </a:rPr>
              <a:t> ОНН-ЕНН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Авиацио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нн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ый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Клюкве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нн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ый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Ветре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ый  (</a:t>
            </a:r>
            <a:r>
              <a:rPr lang="ru-RU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искл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)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52578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5943600" y="3352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70104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7696200" y="3352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648200" y="4419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5105400" y="4419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648200" y="5181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50292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3657600" y="5867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 flipV="1">
            <a:off x="3962400" y="5867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07" name="Picture 15" descr="C:\Program Files\Common Files\Microsoft Shared\Clipart\cagcat50\TN0068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22885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build="p" autoUpdateAnimBg="0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4" grpId="0" animBg="1"/>
      <p:bldP spid="8205" grpId="0" animBg="1"/>
      <p:bldP spid="82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344816" cy="2924944"/>
          </a:xfrm>
        </p:spPr>
        <p:txBody>
          <a:bodyPr/>
          <a:lstStyle/>
          <a:p>
            <a:r>
              <a:rPr lang="ru-RU" sz="3600" dirty="0" smtClean="0"/>
              <a:t>С помощью суффикса –ОНН-, в котором пишется две буквы Н, образуются имена прилагательные чаще всего </a:t>
            </a:r>
            <a:r>
              <a:rPr lang="ru-RU" sz="3600" b="1" dirty="0" smtClean="0"/>
              <a:t>иноязычного происхождения.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3600400"/>
          </a:xfrm>
        </p:spPr>
        <p:txBody>
          <a:bodyPr/>
          <a:lstStyle/>
          <a:p>
            <a:r>
              <a:rPr lang="ru-RU" dirty="0" smtClean="0"/>
              <a:t>Комисси</a:t>
            </a:r>
            <a:r>
              <a:rPr lang="ru-RU" b="1" dirty="0" smtClean="0"/>
              <a:t>онн</a:t>
            </a:r>
            <a:r>
              <a:rPr lang="ru-RU" dirty="0" smtClean="0"/>
              <a:t>ый ,</a:t>
            </a:r>
          </a:p>
          <a:p>
            <a:r>
              <a:rPr lang="ru-RU" dirty="0" smtClean="0"/>
              <a:t>Редакци</a:t>
            </a:r>
            <a:r>
              <a:rPr lang="ru-RU" b="1" dirty="0" smtClean="0"/>
              <a:t>онн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Традици</a:t>
            </a:r>
            <a:r>
              <a:rPr lang="ru-RU" b="1" dirty="0" smtClean="0"/>
              <a:t>онн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Революци</a:t>
            </a:r>
            <a:r>
              <a:rPr lang="ru-RU" b="1" dirty="0" smtClean="0"/>
              <a:t>онн</a:t>
            </a:r>
            <a:r>
              <a:rPr lang="ru-RU" dirty="0" smtClean="0"/>
              <a:t>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09728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Имена прилагательные с суффиксом</a:t>
            </a:r>
            <a:br>
              <a:rPr lang="ru-RU" sz="3600" dirty="0" smtClean="0"/>
            </a:br>
            <a:r>
              <a:rPr lang="ru-RU" sz="3600" b="1" dirty="0" smtClean="0"/>
              <a:t> –ЕНН- </a:t>
            </a:r>
            <a:r>
              <a:rPr lang="ru-RU" sz="3600" dirty="0" smtClean="0"/>
              <a:t>чаще всего образуются от существительных, основа которых оканчивается на несколько согласных: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2708920"/>
            <a:ext cx="5830416" cy="3600400"/>
          </a:xfrm>
        </p:spPr>
        <p:txBody>
          <a:bodyPr/>
          <a:lstStyle/>
          <a:p>
            <a:r>
              <a:rPr lang="ru-RU" dirty="0" smtClean="0"/>
              <a:t>Искусств</a:t>
            </a:r>
            <a:r>
              <a:rPr lang="ru-RU" b="1" dirty="0" smtClean="0"/>
              <a:t>енн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Клюкв</a:t>
            </a:r>
            <a:r>
              <a:rPr lang="ru-RU" b="1" dirty="0" smtClean="0"/>
              <a:t>енн</a:t>
            </a:r>
            <a:r>
              <a:rPr lang="ru-RU" dirty="0" smtClean="0"/>
              <a:t>ый, </a:t>
            </a:r>
          </a:p>
          <a:p>
            <a:r>
              <a:rPr lang="ru-RU" dirty="0" smtClean="0"/>
              <a:t>Жизн</a:t>
            </a:r>
            <a:r>
              <a:rPr lang="ru-RU" b="1" dirty="0" smtClean="0"/>
              <a:t>енн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Огн</a:t>
            </a:r>
            <a:r>
              <a:rPr lang="ru-RU" b="1" dirty="0" smtClean="0"/>
              <a:t>енн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Болезн</a:t>
            </a:r>
            <a:r>
              <a:rPr lang="ru-RU" b="1" dirty="0" smtClean="0"/>
              <a:t>енн</a:t>
            </a:r>
            <a:r>
              <a:rPr lang="ru-RU" dirty="0" smtClean="0"/>
              <a:t>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72249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b="1" u="sng">
                <a:solidFill>
                  <a:srgbClr val="FF0000"/>
                </a:solidFill>
                <a:latin typeface="Impact" pitchFamily="34" charset="0"/>
              </a:rPr>
              <a:t>-НН-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8000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008000"/>
                </a:solidFill>
                <a:latin typeface="Georgia" pitchFamily="18" charset="0"/>
              </a:rPr>
              <a:t>Если </a:t>
            </a:r>
            <a:r>
              <a:rPr lang="ru-RU" b="1" dirty="0" err="1">
                <a:solidFill>
                  <a:srgbClr val="008000"/>
                </a:solidFill>
                <a:latin typeface="Georgia" pitchFamily="18" charset="0"/>
              </a:rPr>
              <a:t>прил-ое</a:t>
            </a:r>
            <a:r>
              <a:rPr lang="ru-RU" b="1" dirty="0">
                <a:solidFill>
                  <a:srgbClr val="008000"/>
                </a:solidFill>
                <a:latin typeface="Georgia" pitchFamily="18" charset="0"/>
              </a:rPr>
              <a:t> образовано от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8000"/>
                </a:solidFill>
                <a:latin typeface="Georgia" pitchFamily="18" charset="0"/>
              </a:rPr>
              <a:t>существительного </a:t>
            </a:r>
            <a:r>
              <a:rPr lang="ru-RU" sz="4000" i="1" dirty="0">
                <a:solidFill>
                  <a:srgbClr val="FF0000"/>
                </a:solidFill>
                <a:latin typeface="Georgia" pitchFamily="18" charset="0"/>
              </a:rPr>
              <a:t>с основой  на</a:t>
            </a:r>
            <a:r>
              <a:rPr lang="ru-RU" b="1" dirty="0">
                <a:solidFill>
                  <a:srgbClr val="008000"/>
                </a:solidFill>
                <a:latin typeface="Georgia" pitchFamily="18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i="1" dirty="0">
                <a:solidFill>
                  <a:srgbClr val="FF0000"/>
                </a:solidFill>
                <a:latin typeface="Georgia" pitchFamily="18" charset="0"/>
              </a:rPr>
              <a:t>Н + суффикс Н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Карман – карма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нн</a:t>
            </a: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ый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Бетон – бето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нн</a:t>
            </a: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ый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Былина – были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нн</a:t>
            </a: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ый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Истина – исти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нн</a:t>
            </a: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ый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Осень - осе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нн</a:t>
            </a:r>
            <a:r>
              <a:rPr lang="ru-RU" sz="28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8000"/>
                </a:solidFill>
                <a:latin typeface="Georgia" pitchFamily="18" charset="0"/>
              </a:rPr>
              <a:t>    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59436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6248400" y="3048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571500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5867400" y="3733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5638800" y="4267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5791200" y="4267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5334000" y="4724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5562600" y="4724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5715000" y="4724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5867400" y="4724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5257800" y="5181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55626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57150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 flipV="1">
            <a:off x="5867400" y="5181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5410200" y="5638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 flipV="1">
            <a:off x="5562600" y="5638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4495800" y="3733800"/>
            <a:ext cx="1219200" cy="4572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4419600" y="4267200"/>
            <a:ext cx="1143000" cy="381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4572000" y="4800600"/>
            <a:ext cx="7620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4572000" y="5181600"/>
            <a:ext cx="685800" cy="381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4572000" y="5638800"/>
            <a:ext cx="838200" cy="381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39" name="Picture 27" descr="C:\Program Files\Common Files\Microsoft Shared\Clipart\cagcat50\BS0050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600"/>
            <a:ext cx="2667000" cy="2568575"/>
          </a:xfrm>
          <a:prstGeom prst="rect">
            <a:avLst/>
          </a:prstGeom>
          <a:noFill/>
        </p:spPr>
      </p:pic>
      <p:pic>
        <p:nvPicPr>
          <p:cNvPr id="13340" name="Picture 28" descr="C:\Documents and Settings\Di\Рабочий стол\Фотообои\РАЗНЫЕ  ОБОИ\РИСУНКИ  НА  ВСЕ СЛУЧАИ ЖИЗНИ\3b5ce98f5c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686300"/>
            <a:ext cx="2438400" cy="2019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13316" grpId="0" animBg="1"/>
      <p:bldP spid="13317" grpId="0" animBg="1"/>
      <p:bldP spid="13318" grpId="0" animBg="1"/>
      <p:bldP spid="13319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4" grpId="0" animBg="1"/>
      <p:bldP spid="13335" grpId="0" animBg="1"/>
      <p:bldP spid="13336" grpId="0" animBg="1"/>
      <p:bldP spid="13337" grpId="0" animBg="1"/>
      <p:bldP spid="13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Следующее стихотворное правило помогает написать в имени прилагательном удвоенную букву Н.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92896"/>
            <a:ext cx="7272808" cy="3603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ТумаН</a:t>
            </a:r>
            <a:r>
              <a:rPr lang="ru-RU" dirty="0" smtClean="0"/>
              <a:t> одно имеет Н,</a:t>
            </a:r>
          </a:p>
          <a:p>
            <a:pPr marL="0" indent="0">
              <a:buNone/>
            </a:pPr>
            <a:r>
              <a:rPr lang="ru-RU" dirty="0" smtClean="0"/>
              <a:t>   Но если город стал </a:t>
            </a:r>
            <a:r>
              <a:rPr lang="ru-RU" dirty="0" err="1" smtClean="0"/>
              <a:t>тумаН+Ный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 В основе Н и суффикс Н,</a:t>
            </a:r>
          </a:p>
          <a:p>
            <a:pPr marL="0" indent="0">
              <a:buNone/>
            </a:pPr>
            <a:r>
              <a:rPr lang="ru-RU" dirty="0" smtClean="0"/>
              <a:t>   И получается НН,</a:t>
            </a:r>
          </a:p>
          <a:p>
            <a:pPr marL="0" indent="0">
              <a:buNone/>
            </a:pPr>
            <a:r>
              <a:rPr lang="ru-RU" dirty="0" smtClean="0"/>
              <a:t>   Запомни этот случай странный.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98763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 русском языке есть несколько слов, не имеющих суффикса Н и очень от этого страдающих. Эти слова часто путают и ошибочно пишут в них удвоенную НН.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7776864" cy="3459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Запомните: в словах </a:t>
            </a:r>
            <a:r>
              <a:rPr lang="ru-RU" b="1" dirty="0" smtClean="0"/>
              <a:t>ЕДИНЫЙ, ЗЕЛЕНЫЙ, ПРЯНЫЙ, ЮНЫЙ, СВИНОЙ, РУМЯНЫЙ </a:t>
            </a:r>
            <a:r>
              <a:rPr lang="ru-RU" dirty="0" smtClean="0"/>
              <a:t>пишется одна буква Н, которая является частью корня.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56519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CCFFCC"/>
          </a:solidFill>
        </p:spPr>
        <p:txBody>
          <a:bodyPr/>
          <a:lstStyle/>
          <a:p>
            <a:r>
              <a:rPr lang="ru-RU" sz="9600" b="1">
                <a:solidFill>
                  <a:srgbClr val="FF0000"/>
                </a:solidFill>
              </a:rPr>
              <a:t>-Н-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  <a:solidFill>
            <a:srgbClr val="FFCC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6000" b="1">
                <a:solidFill>
                  <a:schemeClr val="tx2"/>
                </a:solidFill>
              </a:rPr>
              <a:t>В  прилагательных</a:t>
            </a:r>
          </a:p>
          <a:p>
            <a:pPr algn="ctr">
              <a:buFontTx/>
              <a:buNone/>
            </a:pPr>
            <a:r>
              <a:rPr lang="ru-RU" sz="6000" b="1">
                <a:solidFill>
                  <a:schemeClr val="tx2"/>
                </a:solidFill>
              </a:rPr>
              <a:t>без  суффикса</a:t>
            </a:r>
            <a:r>
              <a:rPr lang="ru-RU" sz="6000" b="1">
                <a:solidFill>
                  <a:schemeClr val="accent1"/>
                </a:solidFill>
              </a:rPr>
              <a:t> </a:t>
            </a:r>
            <a:r>
              <a:rPr lang="ru-RU" sz="6000" b="1">
                <a:solidFill>
                  <a:srgbClr val="FF0000"/>
                </a:solidFill>
              </a:rPr>
              <a:t>(в корне)</a:t>
            </a:r>
          </a:p>
          <a:p>
            <a:pPr algn="ctr">
              <a:buFontTx/>
              <a:buNone/>
            </a:pPr>
            <a:r>
              <a:rPr lang="ru-RU" sz="4800" b="1" i="1">
                <a:solidFill>
                  <a:srgbClr val="9966FF"/>
                </a:solidFill>
              </a:rPr>
              <a:t>Ю</a:t>
            </a:r>
            <a:r>
              <a:rPr lang="ru-RU" sz="4800" b="1" i="1" u="sng">
                <a:solidFill>
                  <a:srgbClr val="FF0000"/>
                </a:solidFill>
              </a:rPr>
              <a:t>н</a:t>
            </a:r>
            <a:r>
              <a:rPr lang="ru-RU" sz="4800" b="1" i="1">
                <a:solidFill>
                  <a:srgbClr val="9966FF"/>
                </a:solidFill>
              </a:rPr>
              <a:t>ый, си</a:t>
            </a:r>
            <a:r>
              <a:rPr lang="ru-RU" sz="4800" b="1" i="1" u="sng">
                <a:solidFill>
                  <a:srgbClr val="FF0000"/>
                </a:solidFill>
              </a:rPr>
              <a:t>н</a:t>
            </a:r>
            <a:r>
              <a:rPr lang="ru-RU" sz="4800" b="1" i="1">
                <a:solidFill>
                  <a:srgbClr val="9966FF"/>
                </a:solidFill>
              </a:rPr>
              <a:t>ий, румя</a:t>
            </a:r>
            <a:r>
              <a:rPr lang="ru-RU" sz="4800" b="1" i="1" u="sng">
                <a:solidFill>
                  <a:srgbClr val="FF0000"/>
                </a:solidFill>
              </a:rPr>
              <a:t>н</a:t>
            </a:r>
            <a:r>
              <a:rPr lang="ru-RU" sz="4800" b="1" i="1">
                <a:solidFill>
                  <a:srgbClr val="9966FF"/>
                </a:solidFill>
              </a:rPr>
              <a:t>ый, сви</a:t>
            </a:r>
            <a:r>
              <a:rPr lang="ru-RU" sz="4800" b="1" i="1" u="sng">
                <a:solidFill>
                  <a:srgbClr val="FF0000"/>
                </a:solidFill>
              </a:rPr>
              <a:t>н</a:t>
            </a:r>
            <a:r>
              <a:rPr lang="ru-RU" sz="4800" b="1" i="1">
                <a:solidFill>
                  <a:srgbClr val="9966FF"/>
                </a:solidFill>
              </a:rPr>
              <a:t>ой, зелё</a:t>
            </a:r>
            <a:r>
              <a:rPr lang="ru-RU" sz="4800" b="1" i="1" u="sng">
                <a:solidFill>
                  <a:srgbClr val="FF0000"/>
                </a:solidFill>
              </a:rPr>
              <a:t>н</a:t>
            </a:r>
            <a:r>
              <a:rPr lang="ru-RU" sz="4800" b="1" i="1">
                <a:solidFill>
                  <a:srgbClr val="9966FF"/>
                </a:solidFill>
              </a:rPr>
              <a:t>ый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286000" y="4038600"/>
            <a:ext cx="990600" cy="3048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191000" y="3962400"/>
            <a:ext cx="1676400" cy="4572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6781800" y="4038600"/>
            <a:ext cx="1371600" cy="381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657600" y="4724400"/>
            <a:ext cx="1447800" cy="304800"/>
          </a:xfrm>
          <a:custGeom>
            <a:avLst/>
            <a:gdLst>
              <a:gd name="G0" fmla="+- 5816 0 0"/>
              <a:gd name="G1" fmla="+- 10690824 0 0"/>
              <a:gd name="G2" fmla="+- 0 0 10690824"/>
              <a:gd name="T0" fmla="*/ 0 256 1"/>
              <a:gd name="T1" fmla="*/ 180 256 1"/>
              <a:gd name="G3" fmla="+- 10690824 T0 T1"/>
              <a:gd name="T2" fmla="*/ 0 256 1"/>
              <a:gd name="T3" fmla="*/ 90 256 1"/>
              <a:gd name="G4" fmla="+- 10690824 T2 T3"/>
              <a:gd name="G5" fmla="*/ G4 2 1"/>
              <a:gd name="T4" fmla="*/ 90 256 1"/>
              <a:gd name="T5" fmla="*/ 0 256 1"/>
              <a:gd name="G6" fmla="+- 10690824 T4 T5"/>
              <a:gd name="G7" fmla="*/ G6 2 1"/>
              <a:gd name="G8" fmla="abs 106908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816"/>
              <a:gd name="G18" fmla="*/ 5816 1 2"/>
              <a:gd name="G19" fmla="+- G18 5400 0"/>
              <a:gd name="G20" fmla="cos G19 10690824"/>
              <a:gd name="G21" fmla="sin G19 10690824"/>
              <a:gd name="G22" fmla="+- G20 10800 0"/>
              <a:gd name="G23" fmla="+- G21 10800 0"/>
              <a:gd name="G24" fmla="+- 10800 0 G20"/>
              <a:gd name="G25" fmla="+- 5816 10800 0"/>
              <a:gd name="G26" fmla="?: G9 G17 G25"/>
              <a:gd name="G27" fmla="?: G9 0 21600"/>
              <a:gd name="G28" fmla="cos 10800 10690824"/>
              <a:gd name="G29" fmla="sin 10800 10690824"/>
              <a:gd name="G30" fmla="sin 5816 10690824"/>
              <a:gd name="G31" fmla="+- G28 10800 0"/>
              <a:gd name="G32" fmla="+- G29 10800 0"/>
              <a:gd name="G33" fmla="+- G30 10800 0"/>
              <a:gd name="G34" fmla="?: G4 0 G31"/>
              <a:gd name="G35" fmla="?: 10690824 G34 0"/>
              <a:gd name="G36" fmla="?: G6 G35 G31"/>
              <a:gd name="G37" fmla="+- 21600 0 G36"/>
              <a:gd name="G38" fmla="?: G4 0 G33"/>
              <a:gd name="G39" fmla="?: 106908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849 w 21600"/>
              <a:gd name="T15" fmla="*/ 13211 h 21600"/>
              <a:gd name="T16" fmla="*/ 10800 w 21600"/>
              <a:gd name="T17" fmla="*/ 4984 h 21600"/>
              <a:gd name="T18" fmla="*/ 18751 w 21600"/>
              <a:gd name="T19" fmla="*/ 1321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234" y="12487"/>
                </a:moveTo>
                <a:cubicBezTo>
                  <a:pt x="5068" y="11940"/>
                  <a:pt x="4984" y="11371"/>
                  <a:pt x="4984" y="10800"/>
                </a:cubicBezTo>
                <a:cubicBezTo>
                  <a:pt x="4984" y="7587"/>
                  <a:pt x="7587" y="4984"/>
                  <a:pt x="10800" y="4984"/>
                </a:cubicBezTo>
                <a:cubicBezTo>
                  <a:pt x="14012" y="4984"/>
                  <a:pt x="16616" y="7587"/>
                  <a:pt x="16616" y="10800"/>
                </a:cubicBezTo>
                <a:cubicBezTo>
                  <a:pt x="16616" y="11371"/>
                  <a:pt x="16531" y="11940"/>
                  <a:pt x="16365" y="12487"/>
                </a:cubicBezTo>
                <a:lnTo>
                  <a:pt x="21135" y="13934"/>
                </a:lnTo>
                <a:cubicBezTo>
                  <a:pt x="21443" y="12918"/>
                  <a:pt x="21600" y="1186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861"/>
                  <a:pt x="156" y="12918"/>
                  <a:pt x="464" y="1393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52400" y="3886200"/>
            <a:ext cx="1143000" cy="381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74" name="Picture 10" descr="C:\Documents and Settings\Di\Рабочий стол\Фотообои\РАЗНЫЕ  ОБОИ\обои на рабочий стол - цвет.files\05_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724400"/>
            <a:ext cx="1981200" cy="1905000"/>
          </a:xfrm>
          <a:prstGeom prst="rect">
            <a:avLst/>
          </a:prstGeom>
          <a:noFill/>
        </p:spPr>
      </p:pic>
      <p:pic>
        <p:nvPicPr>
          <p:cNvPr id="11275" name="Picture 11" descr="C:\Documents and Settings\Di\Рабочий стол\Фотообои\РАЗНЫЕ  ОБОИ\обои на рабочий стол - цвет.files\15_ico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00600"/>
            <a:ext cx="20574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66337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/>
      <p:bldP spid="11269" grpId="0" animBg="1"/>
      <p:bldP spid="11270" grpId="0" animBg="1"/>
      <p:bldP spid="11271" grpId="0" animBg="1"/>
      <p:bldP spid="11272" grpId="0" animBg="1"/>
      <p:bldP spid="112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ru-RU" sz="6000" b="1">
                <a:solidFill>
                  <a:srgbClr val="FF0000"/>
                </a:solidFill>
              </a:rPr>
              <a:t>ЗАПОМНИ !!!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4343400" cy="4953000"/>
          </a:xfrm>
          <a:solidFill>
            <a:srgbClr val="FFFFCC"/>
          </a:solidFill>
        </p:spPr>
        <p:txBody>
          <a:bodyPr/>
          <a:lstStyle/>
          <a:p>
            <a:r>
              <a:rPr lang="ru-RU" sz="4400" b="1" i="1">
                <a:solidFill>
                  <a:schemeClr val="tx2"/>
                </a:solidFill>
              </a:rPr>
              <a:t>Свяще</a:t>
            </a:r>
            <a:r>
              <a:rPr lang="ru-RU" sz="4400" b="1" i="1">
                <a:solidFill>
                  <a:srgbClr val="FF0000"/>
                </a:solidFill>
              </a:rPr>
              <a:t>нн</a:t>
            </a:r>
            <a:r>
              <a:rPr lang="ru-RU" sz="4400" b="1" i="1">
                <a:solidFill>
                  <a:schemeClr val="tx2"/>
                </a:solidFill>
              </a:rPr>
              <a:t>ый</a:t>
            </a:r>
          </a:p>
          <a:p>
            <a:pPr>
              <a:lnSpc>
                <a:spcPct val="70000"/>
              </a:lnSpc>
            </a:pPr>
            <a:r>
              <a:rPr lang="ru-RU" sz="4400" b="1" i="1">
                <a:solidFill>
                  <a:schemeClr val="tx2"/>
                </a:solidFill>
              </a:rPr>
              <a:t>Нежда</a:t>
            </a:r>
            <a:r>
              <a:rPr lang="ru-RU" sz="4400" b="1" i="1">
                <a:solidFill>
                  <a:srgbClr val="FF0000"/>
                </a:solidFill>
              </a:rPr>
              <a:t>нн</a:t>
            </a:r>
            <a:r>
              <a:rPr lang="ru-RU" sz="4400" b="1" i="1">
                <a:solidFill>
                  <a:schemeClr val="tx2"/>
                </a:solidFill>
              </a:rPr>
              <a:t>ый</a:t>
            </a:r>
          </a:p>
          <a:p>
            <a:pPr>
              <a:lnSpc>
                <a:spcPct val="70000"/>
              </a:lnSpc>
            </a:pPr>
            <a:r>
              <a:rPr lang="ru-RU" sz="4400" b="1" i="1">
                <a:solidFill>
                  <a:schemeClr val="tx2"/>
                </a:solidFill>
              </a:rPr>
              <a:t>Негада</a:t>
            </a:r>
            <a:r>
              <a:rPr lang="ru-RU" sz="4400" b="1" i="1">
                <a:solidFill>
                  <a:srgbClr val="FF0000"/>
                </a:solidFill>
              </a:rPr>
              <a:t>нн</a:t>
            </a:r>
            <a:r>
              <a:rPr lang="ru-RU" sz="4400" b="1" i="1">
                <a:solidFill>
                  <a:schemeClr val="tx2"/>
                </a:solidFill>
              </a:rPr>
              <a:t>ый</a:t>
            </a:r>
          </a:p>
          <a:p>
            <a:pPr>
              <a:lnSpc>
                <a:spcPct val="70000"/>
              </a:lnSpc>
            </a:pPr>
            <a:r>
              <a:rPr lang="ru-RU" sz="4400" b="1" i="1">
                <a:solidFill>
                  <a:schemeClr val="tx2"/>
                </a:solidFill>
              </a:rPr>
              <a:t>Безымя</a:t>
            </a:r>
            <a:r>
              <a:rPr lang="ru-RU" sz="4400" b="1" i="1">
                <a:solidFill>
                  <a:srgbClr val="FF0000"/>
                </a:solidFill>
              </a:rPr>
              <a:t>нн</a:t>
            </a:r>
            <a:r>
              <a:rPr lang="ru-RU" sz="4400" b="1" i="1">
                <a:solidFill>
                  <a:schemeClr val="tx2"/>
                </a:solidFill>
              </a:rPr>
              <a:t>ый</a:t>
            </a:r>
          </a:p>
          <a:p>
            <a:pPr>
              <a:lnSpc>
                <a:spcPct val="70000"/>
              </a:lnSpc>
            </a:pPr>
            <a:r>
              <a:rPr lang="ru-RU" sz="4400" b="1" i="1">
                <a:solidFill>
                  <a:schemeClr val="tx2"/>
                </a:solidFill>
              </a:rPr>
              <a:t>Неожида</a:t>
            </a:r>
            <a:r>
              <a:rPr lang="ru-RU" sz="4400" b="1" i="1">
                <a:solidFill>
                  <a:srgbClr val="FF0000"/>
                </a:solidFill>
              </a:rPr>
              <a:t>нн</a:t>
            </a:r>
            <a:r>
              <a:rPr lang="ru-RU" sz="4400" b="1" i="1">
                <a:solidFill>
                  <a:schemeClr val="tx2"/>
                </a:solidFill>
              </a:rPr>
              <a:t>ый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371600"/>
            <a:ext cx="4267200" cy="4953000"/>
          </a:xfrm>
          <a:solidFill>
            <a:srgbClr val="FFFFCC"/>
          </a:solidFill>
        </p:spPr>
        <p:txBody>
          <a:bodyPr/>
          <a:lstStyle/>
          <a:p>
            <a:r>
              <a:rPr lang="ru-RU" sz="3600" b="1" i="1">
                <a:solidFill>
                  <a:schemeClr val="tx2"/>
                </a:solidFill>
              </a:rPr>
              <a:t>Смышлё</a:t>
            </a:r>
            <a:r>
              <a:rPr lang="ru-RU" sz="3600" b="1" i="1">
                <a:solidFill>
                  <a:srgbClr val="FF0000"/>
                </a:solidFill>
              </a:rPr>
              <a:t>н</a:t>
            </a:r>
            <a:r>
              <a:rPr lang="ru-RU" sz="3600" b="1" i="1">
                <a:solidFill>
                  <a:schemeClr val="tx2"/>
                </a:solidFill>
              </a:rPr>
              <a:t>ый</a:t>
            </a:r>
          </a:p>
          <a:p>
            <a:r>
              <a:rPr lang="ru-RU" sz="3600" b="1" i="1">
                <a:solidFill>
                  <a:schemeClr val="tx2"/>
                </a:solidFill>
              </a:rPr>
              <a:t>Рья</a:t>
            </a:r>
            <a:r>
              <a:rPr lang="ru-RU" sz="3600" b="1" i="1">
                <a:solidFill>
                  <a:srgbClr val="FF0000"/>
                </a:solidFill>
              </a:rPr>
              <a:t>н</a:t>
            </a:r>
            <a:r>
              <a:rPr lang="ru-RU" sz="3600" b="1" i="1">
                <a:solidFill>
                  <a:schemeClr val="tx2"/>
                </a:solidFill>
              </a:rPr>
              <a:t>ый</a:t>
            </a:r>
          </a:p>
          <a:p>
            <a:r>
              <a:rPr lang="ru-RU" sz="3600" b="1" i="1">
                <a:solidFill>
                  <a:schemeClr val="tx2"/>
                </a:solidFill>
              </a:rPr>
              <a:t>Масле</a:t>
            </a:r>
            <a:r>
              <a:rPr lang="ru-RU" sz="3600" b="1" i="1">
                <a:solidFill>
                  <a:srgbClr val="FF0000"/>
                </a:solidFill>
              </a:rPr>
              <a:t>н</a:t>
            </a:r>
            <a:r>
              <a:rPr lang="ru-RU" sz="3600" b="1" i="1">
                <a:solidFill>
                  <a:schemeClr val="tx2"/>
                </a:solidFill>
              </a:rPr>
              <a:t>ый блин</a:t>
            </a:r>
          </a:p>
          <a:p>
            <a:r>
              <a:rPr lang="ru-RU" sz="3600" b="1" i="1">
                <a:solidFill>
                  <a:schemeClr val="tx2"/>
                </a:solidFill>
              </a:rPr>
              <a:t>Масля</a:t>
            </a:r>
            <a:r>
              <a:rPr lang="ru-RU" sz="3600" b="1" i="1">
                <a:solidFill>
                  <a:srgbClr val="FF0000"/>
                </a:solidFill>
              </a:rPr>
              <a:t>н</a:t>
            </a:r>
            <a:r>
              <a:rPr lang="ru-RU" sz="3600" b="1" i="1">
                <a:solidFill>
                  <a:schemeClr val="tx2"/>
                </a:solidFill>
              </a:rPr>
              <a:t>ые </a:t>
            </a:r>
          </a:p>
          <a:p>
            <a:pPr>
              <a:buFontTx/>
              <a:buNone/>
            </a:pPr>
            <a:r>
              <a:rPr lang="ru-RU" sz="3600" b="1" i="1">
                <a:solidFill>
                  <a:schemeClr val="tx2"/>
                </a:solidFill>
              </a:rPr>
              <a:t>              краски</a:t>
            </a:r>
          </a:p>
          <a:p>
            <a:r>
              <a:rPr lang="ru-RU" sz="3600" b="1" i="1">
                <a:solidFill>
                  <a:schemeClr val="tx2"/>
                </a:solidFill>
              </a:rPr>
              <a:t>Зва</a:t>
            </a:r>
            <a:r>
              <a:rPr lang="ru-RU" sz="3600" b="1" i="1">
                <a:solidFill>
                  <a:srgbClr val="FF0000"/>
                </a:solidFill>
              </a:rPr>
              <a:t>н</a:t>
            </a:r>
            <a:r>
              <a:rPr lang="ru-RU" sz="3600" b="1" i="1">
                <a:solidFill>
                  <a:schemeClr val="tx2"/>
                </a:solidFill>
              </a:rPr>
              <a:t>ый  ужин</a:t>
            </a:r>
          </a:p>
          <a:p>
            <a:r>
              <a:rPr lang="ru-RU" sz="3600" b="1" i="1">
                <a:solidFill>
                  <a:schemeClr val="tx2"/>
                </a:solidFill>
              </a:rPr>
              <a:t>Посажё</a:t>
            </a:r>
            <a:r>
              <a:rPr lang="ru-RU" sz="3600" b="1" i="1">
                <a:solidFill>
                  <a:srgbClr val="FF0000"/>
                </a:solidFill>
              </a:rPr>
              <a:t>н</a:t>
            </a:r>
            <a:r>
              <a:rPr lang="ru-RU" sz="3600" b="1" i="1">
                <a:solidFill>
                  <a:schemeClr val="tx2"/>
                </a:solidFill>
              </a:rPr>
              <a:t>ый отец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3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3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3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3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  <p:bldP spid="1536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Следует запомнить, что </a:t>
            </a:r>
            <a:r>
              <a:rPr lang="ru-RU" sz="3600" b="1" dirty="0" smtClean="0"/>
              <a:t>в кратких именах прилагательных </a:t>
            </a:r>
            <a:r>
              <a:rPr lang="ru-RU" sz="3600" dirty="0" smtClean="0"/>
              <a:t>пишется столько же Н, сколько и в полных: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2276872"/>
            <a:ext cx="6192688" cy="381912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Традицио</a:t>
            </a:r>
            <a:r>
              <a:rPr lang="ru-RU" sz="3200" b="1" u="sng" dirty="0" smtClean="0"/>
              <a:t>нн</a:t>
            </a:r>
            <a:r>
              <a:rPr lang="ru-RU" sz="3200" dirty="0" smtClean="0"/>
              <a:t>ая – традицио</a:t>
            </a:r>
            <a:r>
              <a:rPr lang="ru-RU" sz="3200" b="1" u="sng" dirty="0" smtClean="0"/>
              <a:t>нн</a:t>
            </a:r>
            <a:r>
              <a:rPr lang="ru-RU" sz="3200" dirty="0" smtClean="0"/>
              <a:t>о,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676" y="2477723"/>
            <a:ext cx="7918648" cy="3603104"/>
          </a:xfrm>
        </p:spPr>
        <p:txBody>
          <a:bodyPr/>
          <a:lstStyle/>
          <a:p>
            <a:endParaRPr lang="ru-RU" sz="3200" dirty="0" smtClean="0"/>
          </a:p>
          <a:p>
            <a:pPr marL="1257300" lvl="3" indent="0">
              <a:buNone/>
            </a:pPr>
            <a:endParaRPr lang="ru-RU" sz="3200" dirty="0" smtClean="0"/>
          </a:p>
          <a:p>
            <a:pPr marL="1257300" lvl="3" indent="0">
              <a:buNone/>
            </a:pPr>
            <a:r>
              <a:rPr lang="ru-RU" sz="3200" dirty="0" smtClean="0"/>
              <a:t>Дли</a:t>
            </a:r>
            <a:r>
              <a:rPr lang="ru-RU" sz="3200" b="1" u="sng" dirty="0" smtClean="0"/>
              <a:t>нн</a:t>
            </a:r>
            <a:r>
              <a:rPr lang="ru-RU" sz="3200" dirty="0" smtClean="0"/>
              <a:t>ый – дли</a:t>
            </a:r>
            <a:r>
              <a:rPr lang="ru-RU" sz="3200" b="1" u="sng" dirty="0" smtClean="0"/>
              <a:t>н</a:t>
            </a:r>
            <a:r>
              <a:rPr lang="ru-RU" sz="3200" dirty="0" smtClean="0"/>
              <a:t>е</a:t>
            </a:r>
            <a:r>
              <a:rPr lang="ru-RU" sz="3200" b="1" u="sng" dirty="0" smtClean="0"/>
              <a:t>н</a:t>
            </a:r>
          </a:p>
          <a:p>
            <a:pPr marL="1257300" lvl="3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dirty="0" smtClean="0"/>
              <a:t>             Ум</a:t>
            </a:r>
            <a:r>
              <a:rPr lang="ru-RU" sz="3200" b="1" u="sng" dirty="0" smtClean="0"/>
              <a:t>н</a:t>
            </a:r>
            <a:r>
              <a:rPr lang="ru-RU" sz="3200" dirty="0" smtClean="0"/>
              <a:t>ая – ум</a:t>
            </a:r>
            <a:r>
              <a:rPr lang="ru-RU" sz="3200" b="1" u="sng" dirty="0" smtClean="0"/>
              <a:t>н</a:t>
            </a:r>
            <a:r>
              <a:rPr lang="ru-RU" sz="3200" dirty="0" smtClean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99373566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pPr algn="just"/>
            <a:r>
              <a:rPr lang="ru-RU" sz="4000" b="1" i="1">
                <a:solidFill>
                  <a:srgbClr val="FF0000"/>
                </a:solidFill>
              </a:rPr>
              <a:t>Вставь  НН  или  Н. Объясни орфограмму.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4800600"/>
          </a:xfrm>
        </p:spPr>
        <p:txBody>
          <a:bodyPr/>
          <a:lstStyle/>
          <a:p>
            <a:r>
              <a:rPr lang="ru-RU" sz="3600" b="1" dirty="0" err="1">
                <a:solidFill>
                  <a:schemeClr val="tx2"/>
                </a:solidFill>
              </a:rPr>
              <a:t>Дискуссио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клуб,  </a:t>
            </a:r>
            <a:r>
              <a:rPr lang="ru-RU" sz="3600" b="1" dirty="0" err="1">
                <a:solidFill>
                  <a:schemeClr val="tx2"/>
                </a:solidFill>
              </a:rPr>
              <a:t>песча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пляж, </a:t>
            </a:r>
            <a:r>
              <a:rPr lang="ru-RU" sz="3600" b="1" dirty="0" err="1">
                <a:solidFill>
                  <a:schemeClr val="tx2"/>
                </a:solidFill>
              </a:rPr>
              <a:t>ветря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ая</a:t>
            </a:r>
            <a:r>
              <a:rPr lang="ru-RU" sz="3600" b="1" dirty="0">
                <a:solidFill>
                  <a:schemeClr val="tx2"/>
                </a:solidFill>
              </a:rPr>
              <a:t> мельница,   </a:t>
            </a:r>
            <a:r>
              <a:rPr lang="ru-RU" sz="3600" b="1" dirty="0" err="1">
                <a:solidFill>
                  <a:schemeClr val="tx2"/>
                </a:solidFill>
              </a:rPr>
              <a:t>оловя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солдатик,  стари..</a:t>
            </a:r>
            <a:r>
              <a:rPr lang="ru-RU" sz="3600" b="1" dirty="0" err="1">
                <a:solidFill>
                  <a:schemeClr val="tx2"/>
                </a:solidFill>
              </a:rPr>
              <a:t>ое</a:t>
            </a:r>
            <a:r>
              <a:rPr lang="ru-RU" sz="3600" b="1" dirty="0">
                <a:solidFill>
                  <a:schemeClr val="tx2"/>
                </a:solidFill>
              </a:rPr>
              <a:t> предание, соловьи..</a:t>
            </a:r>
            <a:r>
              <a:rPr lang="ru-RU" sz="3600" b="1" dirty="0" err="1">
                <a:solidFill>
                  <a:schemeClr val="tx2"/>
                </a:solidFill>
              </a:rPr>
              <a:t>ая</a:t>
            </a:r>
            <a:r>
              <a:rPr lang="ru-RU" sz="3600" b="1" dirty="0">
                <a:solidFill>
                  <a:schemeClr val="tx2"/>
                </a:solidFill>
              </a:rPr>
              <a:t> трель,  </a:t>
            </a:r>
            <a:r>
              <a:rPr lang="ru-RU" sz="3600" b="1" dirty="0" err="1">
                <a:solidFill>
                  <a:schemeClr val="tx2"/>
                </a:solidFill>
              </a:rPr>
              <a:t>ю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герой, </a:t>
            </a:r>
            <a:r>
              <a:rPr lang="ru-RU" sz="3600" b="1" dirty="0" err="1">
                <a:solidFill>
                  <a:schemeClr val="tx2"/>
                </a:solidFill>
              </a:rPr>
              <a:t>жизне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опыт, </a:t>
            </a:r>
            <a:r>
              <a:rPr lang="ru-RU" sz="3600" b="1" dirty="0" err="1">
                <a:solidFill>
                  <a:schemeClr val="tx2"/>
                </a:solidFill>
              </a:rPr>
              <a:t>авиацио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завод, </a:t>
            </a:r>
            <a:r>
              <a:rPr lang="ru-RU" sz="3600" b="1" dirty="0" err="1">
                <a:solidFill>
                  <a:schemeClr val="tx2"/>
                </a:solidFill>
              </a:rPr>
              <a:t>смышлё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малыш, </a:t>
            </a:r>
            <a:r>
              <a:rPr lang="ru-RU" sz="3600" b="1" dirty="0" err="1">
                <a:solidFill>
                  <a:schemeClr val="tx2"/>
                </a:solidFill>
              </a:rPr>
              <a:t>исти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поступок, </a:t>
            </a:r>
            <a:r>
              <a:rPr lang="ru-RU" sz="3600" b="1" dirty="0" err="1">
                <a:solidFill>
                  <a:schemeClr val="tx2"/>
                </a:solidFill>
              </a:rPr>
              <a:t>безветре</a:t>
            </a:r>
            <a:r>
              <a:rPr lang="ru-RU" sz="3600" b="1" dirty="0">
                <a:solidFill>
                  <a:schemeClr val="tx2"/>
                </a:solidFill>
              </a:rPr>
              <a:t>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полдень,  серебря..</a:t>
            </a:r>
            <a:r>
              <a:rPr lang="ru-RU" sz="3600" b="1" dirty="0" err="1">
                <a:solidFill>
                  <a:schemeClr val="tx2"/>
                </a:solidFill>
              </a:rPr>
              <a:t>ое</a:t>
            </a:r>
            <a:r>
              <a:rPr lang="ru-RU" sz="3600" b="1" dirty="0">
                <a:solidFill>
                  <a:schemeClr val="tx2"/>
                </a:solidFill>
              </a:rPr>
              <a:t> кольцо,  кожа..</a:t>
            </a:r>
            <a:r>
              <a:rPr lang="ru-RU" sz="3600" b="1" dirty="0" err="1">
                <a:solidFill>
                  <a:schemeClr val="tx2"/>
                </a:solidFill>
              </a:rPr>
              <a:t>ый</a:t>
            </a:r>
            <a:r>
              <a:rPr lang="ru-RU" sz="3600" b="1" dirty="0">
                <a:solidFill>
                  <a:schemeClr val="tx2"/>
                </a:solidFill>
              </a:rPr>
              <a:t> плащ.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92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желаю  успехов 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  <p:bldP spid="163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2362200"/>
          </a:xfrm>
        </p:spPr>
        <p:txBody>
          <a:bodyPr/>
          <a:lstStyle/>
          <a:p>
            <a:r>
              <a:rPr lang="ru-RU"/>
              <a:t>.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79512" y="1484784"/>
            <a:ext cx="8784976" cy="201563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79"/>
              </a:avLst>
            </a:prstTxWarp>
          </a:bodyPr>
          <a:lstStyle/>
          <a:p>
            <a:pPr algn="ctr"/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Times New Roman"/>
                <a:cs typeface="Times New Roman"/>
              </a:rPr>
              <a:t>НН  и Н  в именах  прилагательных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В ПРИЛАГАТЕЛЬНЫХ  пишется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88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5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НН     Н</a:t>
            </a:r>
            <a:r>
              <a:rPr lang="ru-RU" sz="142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endParaRPr lang="ru-RU" sz="8800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1" name="Picture 5" descr="C:\Documents and Settings\Di\Рабочий стол\Фотообои\РИСУНКИ. ЛИТЕРАТУРА\785962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2266950" cy="2362200"/>
          </a:xfrm>
          <a:prstGeom prst="rect">
            <a:avLst/>
          </a:prstGeom>
          <a:noFill/>
        </p:spPr>
      </p:pic>
      <p:pic>
        <p:nvPicPr>
          <p:cNvPr id="4102" name="Picture 6" descr="C:\Documents and Settings\Di\Рабочий стол\Фотообои\РИСУНКИ. ЛИТЕРАТУРА\7715354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450" y="4191000"/>
            <a:ext cx="2089150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именах прилагательных одна буква Н пишется в суффиксах –</a:t>
            </a:r>
            <a:r>
              <a:rPr lang="ru-RU" b="1" dirty="0" smtClean="0"/>
              <a:t>ИН-, -АН-, -ЯН-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  лебед</a:t>
            </a:r>
            <a:r>
              <a:rPr lang="ru-RU" u="sng" dirty="0" smtClean="0"/>
              <a:t>ин</a:t>
            </a:r>
            <a:r>
              <a:rPr lang="ru-RU" dirty="0" smtClean="0"/>
              <a:t>ый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кож</a:t>
            </a:r>
            <a:r>
              <a:rPr lang="ru-RU" u="sng" dirty="0" smtClean="0"/>
              <a:t>ан</a:t>
            </a:r>
            <a:r>
              <a:rPr lang="ru-RU" dirty="0" smtClean="0"/>
              <a:t>ый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шерст</a:t>
            </a:r>
            <a:r>
              <a:rPr lang="ru-RU" u="sng" dirty="0" smtClean="0"/>
              <a:t>ян</a:t>
            </a:r>
            <a:r>
              <a:rPr lang="ru-RU" dirty="0" smtClean="0"/>
              <a:t>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83384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Стихотворение про суффиксы имен прилагательных, которые пишутся с одной буквой </a:t>
            </a:r>
            <a:r>
              <a:rPr lang="ru-RU" dirty="0" smtClean="0"/>
              <a:t>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636912"/>
            <a:ext cx="6910536" cy="3459088"/>
          </a:xfrm>
        </p:spPr>
        <p:txBody>
          <a:bodyPr/>
          <a:lstStyle/>
          <a:p>
            <a:r>
              <a:rPr lang="ru-RU" dirty="0" smtClean="0"/>
              <a:t>Для прилагательных давно</a:t>
            </a:r>
          </a:p>
          <a:p>
            <a:r>
              <a:rPr lang="ru-RU" dirty="0" smtClean="0"/>
              <a:t>Записано в учёных книжках,</a:t>
            </a:r>
          </a:p>
          <a:p>
            <a:r>
              <a:rPr lang="ru-RU" dirty="0" smtClean="0"/>
              <a:t>Когда </a:t>
            </a:r>
            <a:r>
              <a:rPr lang="ru-RU" b="1" dirty="0" smtClean="0"/>
              <a:t>АН, ИН, ЯН</a:t>
            </a:r>
            <a:r>
              <a:rPr lang="ru-RU" dirty="0" smtClean="0"/>
              <a:t>, то Н одно</a:t>
            </a:r>
          </a:p>
          <a:p>
            <a:r>
              <a:rPr lang="ru-RU" dirty="0" smtClean="0"/>
              <a:t>И больше никаких излишков.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18069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Суффикс </a:t>
            </a:r>
            <a:r>
              <a:rPr lang="ru-RU" b="1" dirty="0" smtClean="0"/>
              <a:t>-ИН- </a:t>
            </a:r>
            <a:r>
              <a:rPr lang="ru-RU" dirty="0" smtClean="0"/>
              <a:t>называют «звериным»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276872"/>
            <a:ext cx="6694512" cy="3819128"/>
          </a:xfrm>
        </p:spPr>
        <p:txBody>
          <a:bodyPr/>
          <a:lstStyle/>
          <a:p>
            <a:r>
              <a:rPr lang="ru-RU" dirty="0" smtClean="0"/>
              <a:t>Мыш</a:t>
            </a:r>
            <a:r>
              <a:rPr lang="ru-RU" b="1" dirty="0" smtClean="0"/>
              <a:t>ин</a:t>
            </a:r>
            <a:r>
              <a:rPr lang="ru-RU" dirty="0" smtClean="0"/>
              <a:t>ый = мышь + </a:t>
            </a:r>
            <a:r>
              <a:rPr lang="ru-RU" b="1" dirty="0" smtClean="0"/>
              <a:t>ин</a:t>
            </a:r>
          </a:p>
          <a:p>
            <a:r>
              <a:rPr lang="ru-RU" dirty="0" smtClean="0"/>
              <a:t>Комар</a:t>
            </a:r>
            <a:r>
              <a:rPr lang="ru-RU" b="1" dirty="0" smtClean="0"/>
              <a:t>ин</a:t>
            </a:r>
            <a:r>
              <a:rPr lang="ru-RU" dirty="0" smtClean="0"/>
              <a:t>ый = комар +</a:t>
            </a:r>
            <a:r>
              <a:rPr lang="ru-RU" b="1" dirty="0" smtClean="0"/>
              <a:t>ин</a:t>
            </a:r>
          </a:p>
          <a:p>
            <a:r>
              <a:rPr lang="ru-RU" dirty="0" smtClean="0"/>
              <a:t>Соловь</a:t>
            </a:r>
            <a:r>
              <a:rPr lang="ru-RU" b="1" dirty="0" smtClean="0"/>
              <a:t>ин</a:t>
            </a:r>
            <a:r>
              <a:rPr lang="ru-RU" dirty="0" smtClean="0"/>
              <a:t>ый = соловей +</a:t>
            </a:r>
            <a:r>
              <a:rPr lang="ru-RU" b="1" dirty="0" smtClean="0"/>
              <a:t>ин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7335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Суффиксы</a:t>
            </a:r>
            <a:r>
              <a:rPr lang="ru-RU" sz="2800" b="1" dirty="0" smtClean="0"/>
              <a:t> -АН-, -ЯН- </a:t>
            </a:r>
            <a:r>
              <a:rPr lang="ru-RU" sz="2800" dirty="0" smtClean="0"/>
              <a:t>пишутся в именах прилагательных, обозначающих материал, из которого сделан предмет: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981200"/>
            <a:ext cx="6694512" cy="4114800"/>
          </a:xfrm>
        </p:spPr>
        <p:txBody>
          <a:bodyPr/>
          <a:lstStyle/>
          <a:p>
            <a:r>
              <a:rPr lang="ru-RU" dirty="0" smtClean="0"/>
              <a:t>Кож</a:t>
            </a:r>
            <a:r>
              <a:rPr lang="ru-RU" b="1" dirty="0" smtClean="0"/>
              <a:t>ан</a:t>
            </a:r>
            <a:r>
              <a:rPr lang="ru-RU" dirty="0" smtClean="0"/>
              <a:t>ый = кожа + </a:t>
            </a:r>
            <a:r>
              <a:rPr lang="ru-RU" b="1" dirty="0" smtClean="0"/>
              <a:t>ан</a:t>
            </a:r>
          </a:p>
          <a:p>
            <a:r>
              <a:rPr lang="ru-RU" dirty="0" smtClean="0"/>
              <a:t>Песч</a:t>
            </a:r>
            <a:r>
              <a:rPr lang="ru-RU" b="1" dirty="0" smtClean="0"/>
              <a:t>ан</a:t>
            </a:r>
            <a:r>
              <a:rPr lang="ru-RU" dirty="0" smtClean="0"/>
              <a:t>ый = песок + </a:t>
            </a:r>
            <a:r>
              <a:rPr lang="ru-RU" b="1" dirty="0" smtClean="0"/>
              <a:t>ан</a:t>
            </a:r>
          </a:p>
          <a:p>
            <a:r>
              <a:rPr lang="ru-RU" dirty="0" smtClean="0"/>
              <a:t>Серебр</a:t>
            </a:r>
            <a:r>
              <a:rPr lang="ru-RU" b="1" dirty="0" smtClean="0"/>
              <a:t>ян</a:t>
            </a:r>
            <a:r>
              <a:rPr lang="ru-RU" dirty="0" smtClean="0"/>
              <a:t>ый = серебро + </a:t>
            </a:r>
            <a:r>
              <a:rPr lang="ru-RU" b="1" dirty="0" err="1" smtClean="0"/>
              <a:t>ян</a:t>
            </a:r>
            <a:endParaRPr lang="ru-RU" b="1" dirty="0" smtClean="0"/>
          </a:p>
          <a:p>
            <a:r>
              <a:rPr lang="ru-RU" dirty="0" smtClean="0"/>
              <a:t>Шерст</a:t>
            </a:r>
            <a:r>
              <a:rPr lang="ru-RU" b="1" dirty="0" smtClean="0"/>
              <a:t>ян</a:t>
            </a:r>
            <a:r>
              <a:rPr lang="ru-RU" dirty="0" smtClean="0"/>
              <a:t>ой = шерсть +</a:t>
            </a:r>
            <a:r>
              <a:rPr lang="ru-RU" b="1" dirty="0" smtClean="0"/>
              <a:t> </a:t>
            </a:r>
            <a:r>
              <a:rPr lang="ru-RU" b="1" dirty="0" err="1" smtClean="0"/>
              <a:t>ян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Глин</a:t>
            </a:r>
            <a:r>
              <a:rPr lang="ru-RU" b="1" dirty="0" smtClean="0"/>
              <a:t>ян</a:t>
            </a:r>
            <a:r>
              <a:rPr lang="ru-RU" dirty="0" smtClean="0"/>
              <a:t>ый = глина + </a:t>
            </a:r>
            <a:r>
              <a:rPr lang="ru-RU" b="1" dirty="0" err="1" smtClean="0"/>
              <a:t>ян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723670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315344"/>
          </a:xfrm>
        </p:spPr>
        <p:txBody>
          <a:bodyPr/>
          <a:lstStyle/>
          <a:p>
            <a:r>
              <a:rPr lang="ru-RU" sz="3200" dirty="0" smtClean="0"/>
              <a:t>Следует запомнить три прилагательных, суффикс которых начинается с буквы Я, но букв Н в нем пишется не одна, а две. Это слова-исключения: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3068960"/>
            <a:ext cx="5544616" cy="3027040"/>
          </a:xfrm>
        </p:spPr>
        <p:txBody>
          <a:bodyPr/>
          <a:lstStyle/>
          <a:p>
            <a:r>
              <a:rPr lang="ru-RU" dirty="0" smtClean="0"/>
              <a:t>Дерев</a:t>
            </a:r>
            <a:r>
              <a:rPr lang="ru-RU" b="1" dirty="0" smtClean="0"/>
              <a:t>янн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Олов</a:t>
            </a:r>
            <a:r>
              <a:rPr lang="ru-RU" b="1" dirty="0" smtClean="0"/>
              <a:t>янн</a:t>
            </a:r>
            <a:r>
              <a:rPr lang="ru-RU" dirty="0" smtClean="0"/>
              <a:t>ый,</a:t>
            </a:r>
          </a:p>
          <a:p>
            <a:r>
              <a:rPr lang="ru-RU" dirty="0" smtClean="0"/>
              <a:t>Стекл</a:t>
            </a:r>
            <a:r>
              <a:rPr lang="ru-RU" b="1" dirty="0" smtClean="0"/>
              <a:t>янн</a:t>
            </a:r>
            <a:r>
              <a:rPr lang="ru-RU" dirty="0" smtClean="0"/>
              <a:t>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70669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Запомнить слова-исключения помогает следующая загадка про </a:t>
            </a:r>
            <a:r>
              <a:rPr lang="ru-RU" b="1" dirty="0" smtClean="0"/>
              <a:t>окно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36912"/>
            <a:ext cx="7126560" cy="3459088"/>
          </a:xfrm>
        </p:spPr>
        <p:txBody>
          <a:bodyPr/>
          <a:lstStyle/>
          <a:p>
            <a:r>
              <a:rPr lang="ru-RU" sz="3600" b="1" dirty="0" smtClean="0"/>
              <a:t>Поверхность стеклянная, рама деревянная, ручка оловянная.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6878761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527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Georgia</vt:lpstr>
      <vt:lpstr>Impact</vt:lpstr>
      <vt:lpstr>Times New Roman</vt:lpstr>
      <vt:lpstr>Оформление по умолчанию</vt:lpstr>
      <vt:lpstr>Презентация PowerPoint</vt:lpstr>
      <vt:lpstr>.</vt:lpstr>
      <vt:lpstr>В ПРИЛАГАТЕЛЬНЫХ  пишется</vt:lpstr>
      <vt:lpstr>В именах прилагательных одна буква Н пишется в суффиксах –ИН-, -АН-, -ЯН-.</vt:lpstr>
      <vt:lpstr>Стихотворение про суффиксы имен прилагательных, которые пишутся с одной буквой Н.</vt:lpstr>
      <vt:lpstr>Суффикс -ИН- называют «звериным»</vt:lpstr>
      <vt:lpstr>Суффиксы -АН-, -ЯН- пишутся в именах прилагательных, обозначающих материал, из которого сделан предмет:</vt:lpstr>
      <vt:lpstr>Следует запомнить три прилагательных, суффикс которых начинается с буквы Я, но букв Н в нем пишется не одна, а две. Это слова-исключения:  </vt:lpstr>
      <vt:lpstr>Запомнить слова-исключения помогает следующая загадка про окно:</vt:lpstr>
      <vt:lpstr>-НН-</vt:lpstr>
      <vt:lpstr>С помощью суффикса –ОНН-, в котором пишется две буквы Н, образуются имена прилагательные чаще всего иноязычного происхождения.</vt:lpstr>
      <vt:lpstr>Имена прилагательные с суффиксом  –ЕНН- чаще всего образуются от существительных, основа которых оканчивается на несколько согласных:</vt:lpstr>
      <vt:lpstr>-НН-</vt:lpstr>
      <vt:lpstr>Следующее стихотворное правило помогает написать в имени прилагательном удвоенную букву Н.</vt:lpstr>
      <vt:lpstr>В русском языке есть несколько слов, не имеющих суффикса Н и очень от этого страдающих. Эти слова часто путают и ошибочно пишут в них удвоенную НН.</vt:lpstr>
      <vt:lpstr>-Н-</vt:lpstr>
      <vt:lpstr>ЗАПОМНИ !!!</vt:lpstr>
      <vt:lpstr>Следует запомнить, что в кратких именах прилагательных пишется столько же Н, сколько и в полных:</vt:lpstr>
      <vt:lpstr>Вставь  НН  или  Н. Объясни орфограмму.</vt:lpstr>
    </vt:vector>
  </TitlesOfParts>
  <Company>МОУ  СОШ  №  9   г. Ржева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НН и Н  в именах  прилагательных.</dc:title>
  <dc:subject>Орфограммы в прилагательных</dc:subject>
  <dc:creator>ЛЮДМИЛА  ЗУЕВА</dc:creator>
  <cp:lastModifiedBy>Пользователь</cp:lastModifiedBy>
  <cp:revision>71</cp:revision>
  <dcterms:created xsi:type="dcterms:W3CDTF">2008-11-28T17:23:38Z</dcterms:created>
  <dcterms:modified xsi:type="dcterms:W3CDTF">2022-01-25T10:52:06Z</dcterms:modified>
</cp:coreProperties>
</file>