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81" r:id="rId2"/>
    <p:sldId id="256" r:id="rId3"/>
    <p:sldId id="258" r:id="rId4"/>
    <p:sldId id="268" r:id="rId5"/>
    <p:sldId id="269" r:id="rId6"/>
    <p:sldId id="270" r:id="rId7"/>
    <p:sldId id="271" r:id="rId8"/>
    <p:sldId id="272" r:id="rId9"/>
    <p:sldId id="273" r:id="rId10"/>
    <p:sldId id="260" r:id="rId11"/>
    <p:sldId id="274" r:id="rId12"/>
    <p:sldId id="275" r:id="rId13"/>
    <p:sldId id="264" r:id="rId14"/>
    <p:sldId id="277" r:id="rId15"/>
    <p:sldId id="278" r:id="rId16"/>
    <p:sldId id="276" r:id="rId17"/>
    <p:sldId id="265" r:id="rId18"/>
    <p:sldId id="280" r:id="rId19"/>
    <p:sldId id="266" r:id="rId20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008000"/>
    <a:srgbClr val="CC9900"/>
    <a:srgbClr val="FFCCFF"/>
    <a:srgbClr val="9966FF"/>
    <a:srgbClr val="FF0000"/>
    <a:srgbClr val="CC66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0929"/>
  </p:normalViewPr>
  <p:slideViewPr>
    <p:cSldViewPr>
      <p:cViewPr varScale="1">
        <p:scale>
          <a:sx n="101" d="100"/>
          <a:sy n="101" d="100"/>
        </p:scale>
        <p:origin x="126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9FA0DBBD-96FD-4F90-AFB5-0D4F2DC5948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4982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CEE45-DCD9-45FC-9190-BE2DE35398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57C42-DE22-4ECF-AB31-7BF1EA82BB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5A8EC-C42C-4598-91B3-C6D32873BC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31E62-81FE-452C-81ED-0DA67E7E3C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9CF68-5EE1-4844-9DD7-915B2974AB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73857-A6B6-43C4-9B2F-35A007828B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3FF7A-7349-483E-9711-60DB66ED20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E21A6-147F-4ADB-BF23-6EA5D35803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8CB19-3AC4-44D4-8B9F-FD81E9C4AC2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0A710E-1A38-4632-892B-69A1B2DCB8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29CAC-9595-45A3-A69A-47AF4E78B8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B9B277A-6ECA-49A7-91A6-FA6ACD4DBDE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39627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52600"/>
          </a:xfrm>
          <a:gradFill rotWithShape="0">
            <a:gsLst>
              <a:gs pos="0">
                <a:schemeClr val="accent1"/>
              </a:gs>
              <a:gs pos="100000">
                <a:srgbClr val="FF6699"/>
              </a:gs>
            </a:gsLst>
            <a:lin ang="5400000" scaled="1"/>
          </a:gradFill>
        </p:spPr>
        <p:txBody>
          <a:bodyPr/>
          <a:lstStyle/>
          <a:p>
            <a:r>
              <a:rPr lang="ru-RU" sz="9600" b="1">
                <a:solidFill>
                  <a:srgbClr val="FF0000"/>
                </a:solidFill>
              </a:rPr>
              <a:t>-НН-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  <a:gradFill rotWithShape="0">
            <a:gsLst>
              <a:gs pos="0">
                <a:srgbClr val="99FFCC"/>
              </a:gs>
              <a:gs pos="100000">
                <a:srgbClr val="FFFF99"/>
              </a:gs>
            </a:gsLst>
            <a:lin ang="5400000" scaled="1"/>
          </a:gra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6000" b="1" dirty="0" smtClean="0"/>
              <a:t> </a:t>
            </a:r>
            <a:r>
              <a:rPr lang="ru-RU" sz="6000" b="1" dirty="0"/>
              <a:t>В прилагательных, образованных  от сущ. с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6000" b="1" dirty="0"/>
              <a:t>суффиксами</a:t>
            </a:r>
            <a:r>
              <a:rPr lang="ru-RU" sz="5400" b="1" dirty="0">
                <a:solidFill>
                  <a:srgbClr val="FF0000"/>
                </a:solidFill>
              </a:rPr>
              <a:t> ОНН-ЕНН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Авиацио</a:t>
            </a:r>
            <a:r>
              <a:rPr lang="ru-RU" sz="4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нн</a:t>
            </a:r>
            <a: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ый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Клюкве</a:t>
            </a:r>
            <a:r>
              <a:rPr lang="ru-RU" sz="4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нн</a:t>
            </a:r>
            <a: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ый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Ветре</a:t>
            </a:r>
            <a:r>
              <a:rPr lang="ru-RU" sz="4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н</a:t>
            </a:r>
            <a: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ый  (</a:t>
            </a:r>
            <a:r>
              <a:rPr lang="ru-RU" sz="4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искл</a:t>
            </a:r>
            <a: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)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V="1">
            <a:off x="5257800" y="33528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 flipV="1">
            <a:off x="5943600" y="33528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V="1">
            <a:off x="7010400" y="33528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H="1" flipV="1">
            <a:off x="7696200" y="33528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V="1">
            <a:off x="4648200" y="44196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 flipV="1">
            <a:off x="5105400" y="44196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V="1">
            <a:off x="4648200" y="51816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 flipV="1">
            <a:off x="5029200" y="5181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V="1">
            <a:off x="3657600" y="5867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 flipV="1">
            <a:off x="3962400" y="5867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8207" name="Picture 15" descr="C:\Program Files\Common Files\Microsoft Shared\Clipart\cagcat50\TN00686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4495800"/>
            <a:ext cx="2228850" cy="1524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3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3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3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3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3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8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3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8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3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 autoUpdateAnimBg="0"/>
      <p:bldP spid="8195" grpId="0" build="p" autoUpdateAnimBg="0"/>
      <p:bldP spid="8196" grpId="0" animBg="1"/>
      <p:bldP spid="8197" grpId="0" animBg="1"/>
      <p:bldP spid="8198" grpId="0" animBg="1"/>
      <p:bldP spid="8199" grpId="0" animBg="1"/>
      <p:bldP spid="8200" grpId="0" animBg="1"/>
      <p:bldP spid="8201" grpId="0" animBg="1"/>
      <p:bldP spid="8202" grpId="0" animBg="1"/>
      <p:bldP spid="8204" grpId="0" animBg="1"/>
      <p:bldP spid="8205" grpId="0" animBg="1"/>
      <p:bldP spid="820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344816" cy="2924944"/>
          </a:xfrm>
        </p:spPr>
        <p:txBody>
          <a:bodyPr/>
          <a:lstStyle/>
          <a:p>
            <a:r>
              <a:rPr lang="ru-RU" sz="3600" dirty="0" smtClean="0"/>
              <a:t>С помощью суффикса –ОНН-, в котором пишется две буквы Н, образуются имена прилагательные чаще всего </a:t>
            </a:r>
            <a:r>
              <a:rPr lang="ru-RU" sz="3600" b="1" dirty="0" smtClean="0"/>
              <a:t>иноязычного происхождения.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9792" y="3140968"/>
            <a:ext cx="5472608" cy="3600400"/>
          </a:xfrm>
        </p:spPr>
        <p:txBody>
          <a:bodyPr/>
          <a:lstStyle/>
          <a:p>
            <a:r>
              <a:rPr lang="ru-RU" dirty="0" smtClean="0"/>
              <a:t>Комисси</a:t>
            </a:r>
            <a:r>
              <a:rPr lang="ru-RU" b="1" dirty="0" smtClean="0"/>
              <a:t>онн</a:t>
            </a:r>
            <a:r>
              <a:rPr lang="ru-RU" dirty="0" smtClean="0"/>
              <a:t>ый ,</a:t>
            </a:r>
          </a:p>
          <a:p>
            <a:r>
              <a:rPr lang="ru-RU" dirty="0" smtClean="0"/>
              <a:t>Редакци</a:t>
            </a:r>
            <a:r>
              <a:rPr lang="ru-RU" b="1" dirty="0" smtClean="0"/>
              <a:t>онн</a:t>
            </a:r>
            <a:r>
              <a:rPr lang="ru-RU" dirty="0" smtClean="0"/>
              <a:t>ый,</a:t>
            </a:r>
          </a:p>
          <a:p>
            <a:r>
              <a:rPr lang="ru-RU" dirty="0" smtClean="0"/>
              <a:t>Традици</a:t>
            </a:r>
            <a:r>
              <a:rPr lang="ru-RU" b="1" dirty="0" smtClean="0"/>
              <a:t>онн</a:t>
            </a:r>
            <a:r>
              <a:rPr lang="ru-RU" dirty="0" smtClean="0"/>
              <a:t>ый,</a:t>
            </a:r>
          </a:p>
          <a:p>
            <a:r>
              <a:rPr lang="ru-RU" dirty="0" smtClean="0"/>
              <a:t>Революци</a:t>
            </a:r>
            <a:r>
              <a:rPr lang="ru-RU" b="1" dirty="0" smtClean="0"/>
              <a:t>онн</a:t>
            </a:r>
            <a:r>
              <a:rPr lang="ru-RU" dirty="0" smtClean="0"/>
              <a:t>ый.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209728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Имена прилагательные с суффиксом</a:t>
            </a:r>
            <a:br>
              <a:rPr lang="ru-RU" sz="3600" dirty="0" smtClean="0"/>
            </a:br>
            <a:r>
              <a:rPr lang="ru-RU" sz="3600" b="1" dirty="0" smtClean="0"/>
              <a:t> –ЕНН- </a:t>
            </a:r>
            <a:r>
              <a:rPr lang="ru-RU" sz="3600" dirty="0" smtClean="0"/>
              <a:t>чаще всего образуются от существительных, основа которых оканчивается на несколько согласных: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27784" y="2708920"/>
            <a:ext cx="5830416" cy="3600400"/>
          </a:xfrm>
        </p:spPr>
        <p:txBody>
          <a:bodyPr/>
          <a:lstStyle/>
          <a:p>
            <a:r>
              <a:rPr lang="ru-RU" dirty="0" smtClean="0"/>
              <a:t>Искусств</a:t>
            </a:r>
            <a:r>
              <a:rPr lang="ru-RU" b="1" dirty="0" smtClean="0"/>
              <a:t>енн</a:t>
            </a:r>
            <a:r>
              <a:rPr lang="ru-RU" dirty="0" smtClean="0"/>
              <a:t>ый,</a:t>
            </a:r>
          </a:p>
          <a:p>
            <a:r>
              <a:rPr lang="ru-RU" dirty="0" smtClean="0"/>
              <a:t>Клюкв</a:t>
            </a:r>
            <a:r>
              <a:rPr lang="ru-RU" b="1" dirty="0" smtClean="0"/>
              <a:t>енн</a:t>
            </a:r>
            <a:r>
              <a:rPr lang="ru-RU" dirty="0" smtClean="0"/>
              <a:t>ый, </a:t>
            </a:r>
          </a:p>
          <a:p>
            <a:r>
              <a:rPr lang="ru-RU" dirty="0" smtClean="0"/>
              <a:t>Жизн</a:t>
            </a:r>
            <a:r>
              <a:rPr lang="ru-RU" b="1" dirty="0" smtClean="0"/>
              <a:t>енн</a:t>
            </a:r>
            <a:r>
              <a:rPr lang="ru-RU" dirty="0" smtClean="0"/>
              <a:t>ый,</a:t>
            </a:r>
          </a:p>
          <a:p>
            <a:r>
              <a:rPr lang="ru-RU" dirty="0" smtClean="0"/>
              <a:t>Огн</a:t>
            </a:r>
            <a:r>
              <a:rPr lang="ru-RU" b="1" dirty="0" smtClean="0"/>
              <a:t>енн</a:t>
            </a:r>
            <a:r>
              <a:rPr lang="ru-RU" dirty="0" smtClean="0"/>
              <a:t>ый,</a:t>
            </a:r>
          </a:p>
          <a:p>
            <a:r>
              <a:rPr lang="ru-RU" dirty="0" smtClean="0"/>
              <a:t>Болезн</a:t>
            </a:r>
            <a:r>
              <a:rPr lang="ru-RU" b="1" dirty="0" smtClean="0"/>
              <a:t>енн</a:t>
            </a:r>
            <a:r>
              <a:rPr lang="ru-RU" dirty="0" smtClean="0"/>
              <a:t>ый.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872249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8800" b="1" u="sng">
                <a:solidFill>
                  <a:srgbClr val="FF0000"/>
                </a:solidFill>
                <a:latin typeface="Impact" pitchFamily="34" charset="0"/>
              </a:rPr>
              <a:t>-НН-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b="1" dirty="0">
                <a:solidFill>
                  <a:srgbClr val="008000"/>
                </a:solidFill>
                <a:latin typeface="Georgia" pitchFamily="18" charset="0"/>
              </a:rPr>
              <a:t> </a:t>
            </a:r>
            <a:r>
              <a:rPr lang="ru-RU" b="1" dirty="0" smtClean="0">
                <a:solidFill>
                  <a:srgbClr val="008000"/>
                </a:solidFill>
                <a:latin typeface="Georgia" pitchFamily="18" charset="0"/>
              </a:rPr>
              <a:t>Если </a:t>
            </a:r>
            <a:r>
              <a:rPr lang="ru-RU" b="1" dirty="0" err="1">
                <a:solidFill>
                  <a:srgbClr val="008000"/>
                </a:solidFill>
                <a:latin typeface="Georgia" pitchFamily="18" charset="0"/>
              </a:rPr>
              <a:t>прил-ое</a:t>
            </a:r>
            <a:r>
              <a:rPr lang="ru-RU" b="1" dirty="0">
                <a:solidFill>
                  <a:srgbClr val="008000"/>
                </a:solidFill>
                <a:latin typeface="Georgia" pitchFamily="18" charset="0"/>
              </a:rPr>
              <a:t> образовано от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b="1" dirty="0">
                <a:solidFill>
                  <a:srgbClr val="008000"/>
                </a:solidFill>
                <a:latin typeface="Georgia" pitchFamily="18" charset="0"/>
              </a:rPr>
              <a:t>существительного </a:t>
            </a:r>
            <a:r>
              <a:rPr lang="ru-RU" sz="4000" i="1" dirty="0">
                <a:solidFill>
                  <a:srgbClr val="FF0000"/>
                </a:solidFill>
                <a:latin typeface="Georgia" pitchFamily="18" charset="0"/>
              </a:rPr>
              <a:t>с основой  на</a:t>
            </a:r>
            <a:r>
              <a:rPr lang="ru-RU" b="1" dirty="0">
                <a:solidFill>
                  <a:srgbClr val="008000"/>
                </a:solidFill>
                <a:latin typeface="Georgia" pitchFamily="18" charset="0"/>
              </a:rPr>
              <a:t>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4000" i="1" dirty="0">
                <a:solidFill>
                  <a:srgbClr val="FF0000"/>
                </a:solidFill>
                <a:latin typeface="Georgia" pitchFamily="18" charset="0"/>
              </a:rPr>
              <a:t>Н + суффикс Н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2800" b="1" i="1" dirty="0">
                <a:solidFill>
                  <a:srgbClr val="99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Карман – карма</a:t>
            </a:r>
            <a:r>
              <a:rPr lang="ru-RU" sz="28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нн</a:t>
            </a:r>
            <a:r>
              <a:rPr lang="ru-RU" sz="2800" b="1" i="1" dirty="0">
                <a:solidFill>
                  <a:srgbClr val="99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ый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2800" b="1" i="1" dirty="0">
                <a:solidFill>
                  <a:srgbClr val="99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Бетон – бето</a:t>
            </a:r>
            <a:r>
              <a:rPr lang="ru-RU" sz="28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нн</a:t>
            </a:r>
            <a:r>
              <a:rPr lang="ru-RU" sz="2800" b="1" i="1" dirty="0">
                <a:solidFill>
                  <a:srgbClr val="99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ый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2800" b="1" i="1" dirty="0">
                <a:solidFill>
                  <a:srgbClr val="99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Былина – были</a:t>
            </a:r>
            <a:r>
              <a:rPr lang="ru-RU" sz="28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нн</a:t>
            </a:r>
            <a:r>
              <a:rPr lang="ru-RU" sz="2800" b="1" i="1" dirty="0">
                <a:solidFill>
                  <a:srgbClr val="99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ый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2800" b="1" i="1" dirty="0">
                <a:solidFill>
                  <a:srgbClr val="99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Истина – исти</a:t>
            </a:r>
            <a:r>
              <a:rPr lang="ru-RU" sz="28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нн</a:t>
            </a:r>
            <a:r>
              <a:rPr lang="ru-RU" sz="2800" b="1" i="1" dirty="0">
                <a:solidFill>
                  <a:srgbClr val="99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ый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2800" b="1" i="1" dirty="0">
                <a:solidFill>
                  <a:srgbClr val="99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Осень - осе</a:t>
            </a:r>
            <a:r>
              <a:rPr lang="ru-RU" sz="28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нн</a:t>
            </a:r>
            <a:r>
              <a:rPr lang="ru-RU" sz="2800" b="1" i="1" dirty="0">
                <a:solidFill>
                  <a:srgbClr val="99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ий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b="1" dirty="0">
                <a:solidFill>
                  <a:srgbClr val="008000"/>
                </a:solidFill>
                <a:latin typeface="Georgia" pitchFamily="18" charset="0"/>
              </a:rPr>
              <a:t>     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5943600" y="3048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 flipV="1">
            <a:off x="6248400" y="3048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5715000" y="3733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H="1" flipV="1">
            <a:off x="5867400" y="37338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V="1">
            <a:off x="5638800" y="4267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 flipV="1">
            <a:off x="5791200" y="4267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V="1">
            <a:off x="5334000" y="4724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 flipV="1">
            <a:off x="5562600" y="4724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V="1">
            <a:off x="5715000" y="47244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 flipV="1">
            <a:off x="5867400" y="47244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V="1">
            <a:off x="5257800" y="5181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 flipV="1">
            <a:off x="5562600" y="5181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V="1">
            <a:off x="5715000" y="5181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 flipV="1">
            <a:off x="5867400" y="51816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 flipV="1">
            <a:off x="5410200" y="5638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 flipH="1" flipV="1">
            <a:off x="5562600" y="56388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4" name="AutoShape 22"/>
          <p:cNvSpPr>
            <a:spLocks noChangeArrowheads="1"/>
          </p:cNvSpPr>
          <p:nvPr/>
        </p:nvSpPr>
        <p:spPr bwMode="auto">
          <a:xfrm>
            <a:off x="4495800" y="3733800"/>
            <a:ext cx="1219200" cy="4572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35" name="AutoShape 23"/>
          <p:cNvSpPr>
            <a:spLocks noChangeArrowheads="1"/>
          </p:cNvSpPr>
          <p:nvPr/>
        </p:nvSpPr>
        <p:spPr bwMode="auto">
          <a:xfrm>
            <a:off x="4419600" y="4267200"/>
            <a:ext cx="1143000" cy="3810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36" name="AutoShape 24"/>
          <p:cNvSpPr>
            <a:spLocks noChangeArrowheads="1"/>
          </p:cNvSpPr>
          <p:nvPr/>
        </p:nvSpPr>
        <p:spPr bwMode="auto">
          <a:xfrm>
            <a:off x="4572000" y="4800600"/>
            <a:ext cx="762000" cy="2286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37" name="AutoShape 25"/>
          <p:cNvSpPr>
            <a:spLocks noChangeArrowheads="1"/>
          </p:cNvSpPr>
          <p:nvPr/>
        </p:nvSpPr>
        <p:spPr bwMode="auto">
          <a:xfrm>
            <a:off x="4572000" y="5181600"/>
            <a:ext cx="685800" cy="3810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38" name="AutoShape 26"/>
          <p:cNvSpPr>
            <a:spLocks noChangeArrowheads="1"/>
          </p:cNvSpPr>
          <p:nvPr/>
        </p:nvSpPr>
        <p:spPr bwMode="auto">
          <a:xfrm>
            <a:off x="4572000" y="5638800"/>
            <a:ext cx="838200" cy="3810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3339" name="Picture 27" descr="C:\Program Files\Common Files\Microsoft Shared\Clipart\cagcat50\BS00508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38600"/>
            <a:ext cx="2667000" cy="2568575"/>
          </a:xfrm>
          <a:prstGeom prst="rect">
            <a:avLst/>
          </a:prstGeom>
          <a:noFill/>
        </p:spPr>
      </p:pic>
      <p:pic>
        <p:nvPicPr>
          <p:cNvPr id="13340" name="Picture 28" descr="C:\Documents and Settings\Di\Рабочий стол\Фотообои\РАЗНЫЕ  ОБОИ\РИСУНКИ  НА  ВСЕ СЛУЧАИ ЖИЗНИ\3b5ce98f5c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4686300"/>
            <a:ext cx="2438400" cy="20193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2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build="p" autoUpdateAnimBg="0"/>
      <p:bldP spid="13316" grpId="0" animBg="1"/>
      <p:bldP spid="13317" grpId="0" animBg="1"/>
      <p:bldP spid="13318" grpId="0" animBg="1"/>
      <p:bldP spid="13319" grpId="0" animBg="1"/>
      <p:bldP spid="13321" grpId="0" animBg="1"/>
      <p:bldP spid="13322" grpId="0" animBg="1"/>
      <p:bldP spid="13323" grpId="0" animBg="1"/>
      <p:bldP spid="13324" grpId="0" animBg="1"/>
      <p:bldP spid="13325" grpId="0" animBg="1"/>
      <p:bldP spid="13326" grpId="0" animBg="1"/>
      <p:bldP spid="13327" grpId="0" animBg="1"/>
      <p:bldP spid="13328" grpId="0" animBg="1"/>
      <p:bldP spid="13329" grpId="0" animBg="1"/>
      <p:bldP spid="13330" grpId="0" animBg="1"/>
      <p:bldP spid="13331" grpId="0" animBg="1"/>
      <p:bldP spid="13332" grpId="0" animBg="1"/>
      <p:bldP spid="13334" grpId="0" animBg="1"/>
      <p:bldP spid="13335" grpId="0" animBg="1"/>
      <p:bldP spid="13336" grpId="0" animBg="1"/>
      <p:bldP spid="13337" grpId="0" animBg="1"/>
      <p:bldP spid="133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Следующее стихотворное правило помогает написать в имени прилагательном удвоенную букву Н.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492896"/>
            <a:ext cx="7272808" cy="360310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dirty="0" err="1" smtClean="0"/>
              <a:t>ТумаН</a:t>
            </a:r>
            <a:r>
              <a:rPr lang="ru-RU" dirty="0" smtClean="0"/>
              <a:t> одно имеет Н,</a:t>
            </a:r>
          </a:p>
          <a:p>
            <a:pPr marL="0" indent="0">
              <a:buNone/>
            </a:pPr>
            <a:r>
              <a:rPr lang="ru-RU" dirty="0" smtClean="0"/>
              <a:t>   Но если город стал </a:t>
            </a:r>
            <a:r>
              <a:rPr lang="ru-RU" dirty="0" err="1" smtClean="0"/>
              <a:t>тумаН+Ный</a:t>
            </a:r>
            <a:r>
              <a:rPr lang="ru-RU" dirty="0" smtClean="0"/>
              <a:t>,</a:t>
            </a:r>
          </a:p>
          <a:p>
            <a:pPr marL="0" indent="0">
              <a:buNone/>
            </a:pPr>
            <a:r>
              <a:rPr lang="ru-RU" dirty="0" smtClean="0"/>
              <a:t>   В основе Н и суффикс Н,</a:t>
            </a:r>
          </a:p>
          <a:p>
            <a:pPr marL="0" indent="0">
              <a:buNone/>
            </a:pPr>
            <a:r>
              <a:rPr lang="ru-RU" dirty="0" smtClean="0"/>
              <a:t>   И получается НН,</a:t>
            </a:r>
          </a:p>
          <a:p>
            <a:pPr marL="0" indent="0">
              <a:buNone/>
            </a:pPr>
            <a:r>
              <a:rPr lang="ru-RU" dirty="0" smtClean="0"/>
              <a:t>   Запомни этот случай странный.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098763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В русском языке есть несколько слов, не имеющих суффикса Н и очень от этого страдающих. Эти слова часто путают и ошибочно пишут в них удвоенную НН.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36912"/>
            <a:ext cx="7776864" cy="34590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Запомните: в словах </a:t>
            </a:r>
            <a:r>
              <a:rPr lang="ru-RU" b="1" dirty="0" smtClean="0"/>
              <a:t>ЕДИНЫЙ, ЗЕЛЕНЫЙ, ПРЯНЫЙ, ЮНЫЙ, СВИНОЙ, РУМЯНЫЙ </a:t>
            </a:r>
            <a:r>
              <a:rPr lang="ru-RU" dirty="0" smtClean="0"/>
              <a:t>пишется одна буква Н, которая является частью корня.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956519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52600"/>
          </a:xfrm>
          <a:solidFill>
            <a:srgbClr val="CCFFCC"/>
          </a:solidFill>
        </p:spPr>
        <p:txBody>
          <a:bodyPr/>
          <a:lstStyle/>
          <a:p>
            <a:r>
              <a:rPr lang="ru-RU" sz="9600" b="1">
                <a:solidFill>
                  <a:srgbClr val="FF0000"/>
                </a:solidFill>
              </a:rPr>
              <a:t>-Н-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  <a:solidFill>
            <a:srgbClr val="FFCCFF"/>
          </a:solidFill>
        </p:spPr>
        <p:txBody>
          <a:bodyPr/>
          <a:lstStyle/>
          <a:p>
            <a:pPr algn="ctr">
              <a:buFontTx/>
              <a:buNone/>
            </a:pPr>
            <a:r>
              <a:rPr lang="ru-RU" sz="6000" b="1">
                <a:solidFill>
                  <a:schemeClr val="tx2"/>
                </a:solidFill>
              </a:rPr>
              <a:t>В  прилагательных</a:t>
            </a:r>
          </a:p>
          <a:p>
            <a:pPr algn="ctr">
              <a:buFontTx/>
              <a:buNone/>
            </a:pPr>
            <a:r>
              <a:rPr lang="ru-RU" sz="6000" b="1">
                <a:solidFill>
                  <a:schemeClr val="tx2"/>
                </a:solidFill>
              </a:rPr>
              <a:t>без  суффикса</a:t>
            </a:r>
            <a:r>
              <a:rPr lang="ru-RU" sz="6000" b="1">
                <a:solidFill>
                  <a:schemeClr val="accent1"/>
                </a:solidFill>
              </a:rPr>
              <a:t> </a:t>
            </a:r>
            <a:r>
              <a:rPr lang="ru-RU" sz="6000" b="1">
                <a:solidFill>
                  <a:srgbClr val="FF0000"/>
                </a:solidFill>
              </a:rPr>
              <a:t>(в корне)</a:t>
            </a:r>
          </a:p>
          <a:p>
            <a:pPr algn="ctr">
              <a:buFontTx/>
              <a:buNone/>
            </a:pPr>
            <a:r>
              <a:rPr lang="ru-RU" sz="4800" b="1" i="1">
                <a:solidFill>
                  <a:srgbClr val="9966FF"/>
                </a:solidFill>
              </a:rPr>
              <a:t>Ю</a:t>
            </a:r>
            <a:r>
              <a:rPr lang="ru-RU" sz="4800" b="1" i="1" u="sng">
                <a:solidFill>
                  <a:srgbClr val="FF0000"/>
                </a:solidFill>
              </a:rPr>
              <a:t>н</a:t>
            </a:r>
            <a:r>
              <a:rPr lang="ru-RU" sz="4800" b="1" i="1">
                <a:solidFill>
                  <a:srgbClr val="9966FF"/>
                </a:solidFill>
              </a:rPr>
              <a:t>ый, си</a:t>
            </a:r>
            <a:r>
              <a:rPr lang="ru-RU" sz="4800" b="1" i="1" u="sng">
                <a:solidFill>
                  <a:srgbClr val="FF0000"/>
                </a:solidFill>
              </a:rPr>
              <a:t>н</a:t>
            </a:r>
            <a:r>
              <a:rPr lang="ru-RU" sz="4800" b="1" i="1">
                <a:solidFill>
                  <a:srgbClr val="9966FF"/>
                </a:solidFill>
              </a:rPr>
              <a:t>ий, румя</a:t>
            </a:r>
            <a:r>
              <a:rPr lang="ru-RU" sz="4800" b="1" i="1" u="sng">
                <a:solidFill>
                  <a:srgbClr val="FF0000"/>
                </a:solidFill>
              </a:rPr>
              <a:t>н</a:t>
            </a:r>
            <a:r>
              <a:rPr lang="ru-RU" sz="4800" b="1" i="1">
                <a:solidFill>
                  <a:srgbClr val="9966FF"/>
                </a:solidFill>
              </a:rPr>
              <a:t>ый, сви</a:t>
            </a:r>
            <a:r>
              <a:rPr lang="ru-RU" sz="4800" b="1" i="1" u="sng">
                <a:solidFill>
                  <a:srgbClr val="FF0000"/>
                </a:solidFill>
              </a:rPr>
              <a:t>н</a:t>
            </a:r>
            <a:r>
              <a:rPr lang="ru-RU" sz="4800" b="1" i="1">
                <a:solidFill>
                  <a:srgbClr val="9966FF"/>
                </a:solidFill>
              </a:rPr>
              <a:t>ой, зелё</a:t>
            </a:r>
            <a:r>
              <a:rPr lang="ru-RU" sz="4800" b="1" i="1" u="sng">
                <a:solidFill>
                  <a:srgbClr val="FF0000"/>
                </a:solidFill>
              </a:rPr>
              <a:t>н</a:t>
            </a:r>
            <a:r>
              <a:rPr lang="ru-RU" sz="4800" b="1" i="1">
                <a:solidFill>
                  <a:srgbClr val="9966FF"/>
                </a:solidFill>
              </a:rPr>
              <a:t>ый</a:t>
            </a: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2286000" y="4038600"/>
            <a:ext cx="990600" cy="3048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4191000" y="3962400"/>
            <a:ext cx="1676400" cy="4572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6781800" y="4038600"/>
            <a:ext cx="1371600" cy="3810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2" name="AutoShape 8"/>
          <p:cNvSpPr>
            <a:spLocks noChangeArrowheads="1"/>
          </p:cNvSpPr>
          <p:nvPr/>
        </p:nvSpPr>
        <p:spPr bwMode="auto">
          <a:xfrm>
            <a:off x="3657600" y="4724400"/>
            <a:ext cx="1447800" cy="304800"/>
          </a:xfrm>
          <a:custGeom>
            <a:avLst/>
            <a:gdLst>
              <a:gd name="G0" fmla="+- 5816 0 0"/>
              <a:gd name="G1" fmla="+- 10690824 0 0"/>
              <a:gd name="G2" fmla="+- 0 0 10690824"/>
              <a:gd name="T0" fmla="*/ 0 256 1"/>
              <a:gd name="T1" fmla="*/ 180 256 1"/>
              <a:gd name="G3" fmla="+- 10690824 T0 T1"/>
              <a:gd name="T2" fmla="*/ 0 256 1"/>
              <a:gd name="T3" fmla="*/ 90 256 1"/>
              <a:gd name="G4" fmla="+- 10690824 T2 T3"/>
              <a:gd name="G5" fmla="*/ G4 2 1"/>
              <a:gd name="T4" fmla="*/ 90 256 1"/>
              <a:gd name="T5" fmla="*/ 0 256 1"/>
              <a:gd name="G6" fmla="+- 10690824 T4 T5"/>
              <a:gd name="G7" fmla="*/ G6 2 1"/>
              <a:gd name="G8" fmla="abs 10690824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816"/>
              <a:gd name="G18" fmla="*/ 5816 1 2"/>
              <a:gd name="G19" fmla="+- G18 5400 0"/>
              <a:gd name="G20" fmla="cos G19 10690824"/>
              <a:gd name="G21" fmla="sin G19 10690824"/>
              <a:gd name="G22" fmla="+- G20 10800 0"/>
              <a:gd name="G23" fmla="+- G21 10800 0"/>
              <a:gd name="G24" fmla="+- 10800 0 G20"/>
              <a:gd name="G25" fmla="+- 5816 10800 0"/>
              <a:gd name="G26" fmla="?: G9 G17 G25"/>
              <a:gd name="G27" fmla="?: G9 0 21600"/>
              <a:gd name="G28" fmla="cos 10800 10690824"/>
              <a:gd name="G29" fmla="sin 10800 10690824"/>
              <a:gd name="G30" fmla="sin 5816 10690824"/>
              <a:gd name="G31" fmla="+- G28 10800 0"/>
              <a:gd name="G32" fmla="+- G29 10800 0"/>
              <a:gd name="G33" fmla="+- G30 10800 0"/>
              <a:gd name="G34" fmla="?: G4 0 G31"/>
              <a:gd name="G35" fmla="?: 10690824 G34 0"/>
              <a:gd name="G36" fmla="?: G6 G35 G31"/>
              <a:gd name="G37" fmla="+- 21600 0 G36"/>
              <a:gd name="G38" fmla="?: G4 0 G33"/>
              <a:gd name="G39" fmla="?: 10690824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849 w 21600"/>
              <a:gd name="T15" fmla="*/ 13211 h 21600"/>
              <a:gd name="T16" fmla="*/ 10800 w 21600"/>
              <a:gd name="T17" fmla="*/ 4984 h 21600"/>
              <a:gd name="T18" fmla="*/ 18751 w 21600"/>
              <a:gd name="T19" fmla="*/ 13211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234" y="12487"/>
                </a:moveTo>
                <a:cubicBezTo>
                  <a:pt x="5068" y="11940"/>
                  <a:pt x="4984" y="11371"/>
                  <a:pt x="4984" y="10800"/>
                </a:cubicBezTo>
                <a:cubicBezTo>
                  <a:pt x="4984" y="7587"/>
                  <a:pt x="7587" y="4984"/>
                  <a:pt x="10800" y="4984"/>
                </a:cubicBezTo>
                <a:cubicBezTo>
                  <a:pt x="14012" y="4984"/>
                  <a:pt x="16616" y="7587"/>
                  <a:pt x="16616" y="10800"/>
                </a:cubicBezTo>
                <a:cubicBezTo>
                  <a:pt x="16616" y="11371"/>
                  <a:pt x="16531" y="11940"/>
                  <a:pt x="16365" y="12487"/>
                </a:cubicBezTo>
                <a:lnTo>
                  <a:pt x="21135" y="13934"/>
                </a:lnTo>
                <a:cubicBezTo>
                  <a:pt x="21443" y="12918"/>
                  <a:pt x="21600" y="11861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1861"/>
                  <a:pt x="156" y="12918"/>
                  <a:pt x="464" y="13934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152400" y="3886200"/>
            <a:ext cx="1143000" cy="3810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1274" name="Picture 10" descr="C:\Documents and Settings\Di\Рабочий стол\Фотообои\РАЗНЫЕ  ОБОИ\обои на рабочий стол - цвет.files\05_i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4724400"/>
            <a:ext cx="1981200" cy="1905000"/>
          </a:xfrm>
          <a:prstGeom prst="rect">
            <a:avLst/>
          </a:prstGeom>
          <a:noFill/>
        </p:spPr>
      </p:pic>
      <p:pic>
        <p:nvPicPr>
          <p:cNvPr id="11275" name="Picture 11" descr="C:\Documents and Settings\Di\Рабочий стол\Фотообои\РАЗНЫЕ  ОБОИ\обои на рабочий стол - цвет.files\15_ico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800600"/>
            <a:ext cx="2057400" cy="1828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166337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 autoUpdateAnimBg="0"/>
      <p:bldP spid="11267" grpId="0" build="p" autoUpdateAnimBg="0"/>
      <p:bldP spid="11269" grpId="0" animBg="1"/>
      <p:bldP spid="11270" grpId="0" animBg="1"/>
      <p:bldP spid="11271" grpId="0" animBg="1"/>
      <p:bldP spid="11272" grpId="0" animBg="1"/>
      <p:bldP spid="1127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ru-RU" sz="6000" b="1">
                <a:solidFill>
                  <a:srgbClr val="FF0000"/>
                </a:solidFill>
              </a:rPr>
              <a:t>ЗАПОМНИ !!!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371600"/>
            <a:ext cx="4343400" cy="4953000"/>
          </a:xfrm>
          <a:solidFill>
            <a:srgbClr val="FFFFCC"/>
          </a:solidFill>
        </p:spPr>
        <p:txBody>
          <a:bodyPr/>
          <a:lstStyle/>
          <a:p>
            <a:r>
              <a:rPr lang="ru-RU" sz="4400" b="1" i="1">
                <a:solidFill>
                  <a:schemeClr val="tx2"/>
                </a:solidFill>
              </a:rPr>
              <a:t>Свяще</a:t>
            </a:r>
            <a:r>
              <a:rPr lang="ru-RU" sz="4400" b="1" i="1">
                <a:solidFill>
                  <a:srgbClr val="FF0000"/>
                </a:solidFill>
              </a:rPr>
              <a:t>нн</a:t>
            </a:r>
            <a:r>
              <a:rPr lang="ru-RU" sz="4400" b="1" i="1">
                <a:solidFill>
                  <a:schemeClr val="tx2"/>
                </a:solidFill>
              </a:rPr>
              <a:t>ый</a:t>
            </a:r>
          </a:p>
          <a:p>
            <a:pPr>
              <a:lnSpc>
                <a:spcPct val="70000"/>
              </a:lnSpc>
            </a:pPr>
            <a:r>
              <a:rPr lang="ru-RU" sz="4400" b="1" i="1">
                <a:solidFill>
                  <a:schemeClr val="tx2"/>
                </a:solidFill>
              </a:rPr>
              <a:t>Нежда</a:t>
            </a:r>
            <a:r>
              <a:rPr lang="ru-RU" sz="4400" b="1" i="1">
                <a:solidFill>
                  <a:srgbClr val="FF0000"/>
                </a:solidFill>
              </a:rPr>
              <a:t>нн</a:t>
            </a:r>
            <a:r>
              <a:rPr lang="ru-RU" sz="4400" b="1" i="1">
                <a:solidFill>
                  <a:schemeClr val="tx2"/>
                </a:solidFill>
              </a:rPr>
              <a:t>ый</a:t>
            </a:r>
          </a:p>
          <a:p>
            <a:pPr>
              <a:lnSpc>
                <a:spcPct val="70000"/>
              </a:lnSpc>
            </a:pPr>
            <a:r>
              <a:rPr lang="ru-RU" sz="4400" b="1" i="1">
                <a:solidFill>
                  <a:schemeClr val="tx2"/>
                </a:solidFill>
              </a:rPr>
              <a:t>Негада</a:t>
            </a:r>
            <a:r>
              <a:rPr lang="ru-RU" sz="4400" b="1" i="1">
                <a:solidFill>
                  <a:srgbClr val="FF0000"/>
                </a:solidFill>
              </a:rPr>
              <a:t>нн</a:t>
            </a:r>
            <a:r>
              <a:rPr lang="ru-RU" sz="4400" b="1" i="1">
                <a:solidFill>
                  <a:schemeClr val="tx2"/>
                </a:solidFill>
              </a:rPr>
              <a:t>ый</a:t>
            </a:r>
          </a:p>
          <a:p>
            <a:pPr>
              <a:lnSpc>
                <a:spcPct val="70000"/>
              </a:lnSpc>
            </a:pPr>
            <a:r>
              <a:rPr lang="ru-RU" sz="4400" b="1" i="1">
                <a:solidFill>
                  <a:schemeClr val="tx2"/>
                </a:solidFill>
              </a:rPr>
              <a:t>Безымя</a:t>
            </a:r>
            <a:r>
              <a:rPr lang="ru-RU" sz="4400" b="1" i="1">
                <a:solidFill>
                  <a:srgbClr val="FF0000"/>
                </a:solidFill>
              </a:rPr>
              <a:t>нн</a:t>
            </a:r>
            <a:r>
              <a:rPr lang="ru-RU" sz="4400" b="1" i="1">
                <a:solidFill>
                  <a:schemeClr val="tx2"/>
                </a:solidFill>
              </a:rPr>
              <a:t>ый</a:t>
            </a:r>
          </a:p>
          <a:p>
            <a:pPr>
              <a:lnSpc>
                <a:spcPct val="70000"/>
              </a:lnSpc>
            </a:pPr>
            <a:r>
              <a:rPr lang="ru-RU" sz="4400" b="1" i="1">
                <a:solidFill>
                  <a:schemeClr val="tx2"/>
                </a:solidFill>
              </a:rPr>
              <a:t>Неожида</a:t>
            </a:r>
            <a:r>
              <a:rPr lang="ru-RU" sz="4400" b="1" i="1">
                <a:solidFill>
                  <a:srgbClr val="FF0000"/>
                </a:solidFill>
              </a:rPr>
              <a:t>нн</a:t>
            </a:r>
            <a:r>
              <a:rPr lang="ru-RU" sz="4400" b="1" i="1">
                <a:solidFill>
                  <a:schemeClr val="tx2"/>
                </a:solidFill>
              </a:rPr>
              <a:t>ый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371600"/>
            <a:ext cx="4267200" cy="4953000"/>
          </a:xfrm>
          <a:solidFill>
            <a:srgbClr val="FFFFCC"/>
          </a:solidFill>
        </p:spPr>
        <p:txBody>
          <a:bodyPr/>
          <a:lstStyle/>
          <a:p>
            <a:r>
              <a:rPr lang="ru-RU" sz="3600" b="1" i="1">
                <a:solidFill>
                  <a:schemeClr val="tx2"/>
                </a:solidFill>
              </a:rPr>
              <a:t>Смышлё</a:t>
            </a:r>
            <a:r>
              <a:rPr lang="ru-RU" sz="3600" b="1" i="1">
                <a:solidFill>
                  <a:srgbClr val="FF0000"/>
                </a:solidFill>
              </a:rPr>
              <a:t>н</a:t>
            </a:r>
            <a:r>
              <a:rPr lang="ru-RU" sz="3600" b="1" i="1">
                <a:solidFill>
                  <a:schemeClr val="tx2"/>
                </a:solidFill>
              </a:rPr>
              <a:t>ый</a:t>
            </a:r>
          </a:p>
          <a:p>
            <a:r>
              <a:rPr lang="ru-RU" sz="3600" b="1" i="1">
                <a:solidFill>
                  <a:schemeClr val="tx2"/>
                </a:solidFill>
              </a:rPr>
              <a:t>Рья</a:t>
            </a:r>
            <a:r>
              <a:rPr lang="ru-RU" sz="3600" b="1" i="1">
                <a:solidFill>
                  <a:srgbClr val="FF0000"/>
                </a:solidFill>
              </a:rPr>
              <a:t>н</a:t>
            </a:r>
            <a:r>
              <a:rPr lang="ru-RU" sz="3600" b="1" i="1">
                <a:solidFill>
                  <a:schemeClr val="tx2"/>
                </a:solidFill>
              </a:rPr>
              <a:t>ый</a:t>
            </a:r>
          </a:p>
          <a:p>
            <a:r>
              <a:rPr lang="ru-RU" sz="3600" b="1" i="1">
                <a:solidFill>
                  <a:schemeClr val="tx2"/>
                </a:solidFill>
              </a:rPr>
              <a:t>Масле</a:t>
            </a:r>
            <a:r>
              <a:rPr lang="ru-RU" sz="3600" b="1" i="1">
                <a:solidFill>
                  <a:srgbClr val="FF0000"/>
                </a:solidFill>
              </a:rPr>
              <a:t>н</a:t>
            </a:r>
            <a:r>
              <a:rPr lang="ru-RU" sz="3600" b="1" i="1">
                <a:solidFill>
                  <a:schemeClr val="tx2"/>
                </a:solidFill>
              </a:rPr>
              <a:t>ый блин</a:t>
            </a:r>
          </a:p>
          <a:p>
            <a:r>
              <a:rPr lang="ru-RU" sz="3600" b="1" i="1">
                <a:solidFill>
                  <a:schemeClr val="tx2"/>
                </a:solidFill>
              </a:rPr>
              <a:t>Масля</a:t>
            </a:r>
            <a:r>
              <a:rPr lang="ru-RU" sz="3600" b="1" i="1">
                <a:solidFill>
                  <a:srgbClr val="FF0000"/>
                </a:solidFill>
              </a:rPr>
              <a:t>н</a:t>
            </a:r>
            <a:r>
              <a:rPr lang="ru-RU" sz="3600" b="1" i="1">
                <a:solidFill>
                  <a:schemeClr val="tx2"/>
                </a:solidFill>
              </a:rPr>
              <a:t>ые </a:t>
            </a:r>
          </a:p>
          <a:p>
            <a:pPr>
              <a:buFontTx/>
              <a:buNone/>
            </a:pPr>
            <a:r>
              <a:rPr lang="ru-RU" sz="3600" b="1" i="1">
                <a:solidFill>
                  <a:schemeClr val="tx2"/>
                </a:solidFill>
              </a:rPr>
              <a:t>              краски</a:t>
            </a:r>
          </a:p>
          <a:p>
            <a:r>
              <a:rPr lang="ru-RU" sz="3600" b="1" i="1">
                <a:solidFill>
                  <a:schemeClr val="tx2"/>
                </a:solidFill>
              </a:rPr>
              <a:t>Зва</a:t>
            </a:r>
            <a:r>
              <a:rPr lang="ru-RU" sz="3600" b="1" i="1">
                <a:solidFill>
                  <a:srgbClr val="FF0000"/>
                </a:solidFill>
              </a:rPr>
              <a:t>н</a:t>
            </a:r>
            <a:r>
              <a:rPr lang="ru-RU" sz="3600" b="1" i="1">
                <a:solidFill>
                  <a:schemeClr val="tx2"/>
                </a:solidFill>
              </a:rPr>
              <a:t>ый  ужин</a:t>
            </a:r>
          </a:p>
          <a:p>
            <a:r>
              <a:rPr lang="ru-RU" sz="3600" b="1" i="1">
                <a:solidFill>
                  <a:schemeClr val="tx2"/>
                </a:solidFill>
              </a:rPr>
              <a:t>Посажё</a:t>
            </a:r>
            <a:r>
              <a:rPr lang="ru-RU" sz="3600" b="1" i="1">
                <a:solidFill>
                  <a:srgbClr val="FF0000"/>
                </a:solidFill>
              </a:rPr>
              <a:t>н</a:t>
            </a:r>
            <a:r>
              <a:rPr lang="ru-RU" sz="3600" b="1" i="1">
                <a:solidFill>
                  <a:schemeClr val="tx2"/>
                </a:solidFill>
              </a:rPr>
              <a:t>ый отец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3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3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3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3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3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3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3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3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300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300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300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300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build="p" autoUpdateAnimBg="0"/>
      <p:bldP spid="15364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Следует запомнить, что </a:t>
            </a:r>
            <a:r>
              <a:rPr lang="ru-RU" sz="3600" b="1" dirty="0" smtClean="0"/>
              <a:t>в кратких именах прилагательных </a:t>
            </a:r>
            <a:r>
              <a:rPr lang="ru-RU" sz="3600" dirty="0" smtClean="0"/>
              <a:t>пишется столько же Н, сколько и в полных: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35696" y="2276872"/>
            <a:ext cx="6192688" cy="3819128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/>
              <a:t>Традицио</a:t>
            </a:r>
            <a:r>
              <a:rPr lang="ru-RU" sz="3200" b="1" u="sng" dirty="0" smtClean="0"/>
              <a:t>нн</a:t>
            </a:r>
            <a:r>
              <a:rPr lang="ru-RU" sz="3200" dirty="0" smtClean="0"/>
              <a:t>ая – традицио</a:t>
            </a:r>
            <a:r>
              <a:rPr lang="ru-RU" sz="3200" b="1" u="sng" dirty="0" smtClean="0"/>
              <a:t>нн</a:t>
            </a:r>
            <a:r>
              <a:rPr lang="ru-RU" sz="3200" dirty="0" smtClean="0"/>
              <a:t>о,</a:t>
            </a:r>
          </a:p>
          <a:p>
            <a:pPr marL="0" indent="0">
              <a:buNone/>
            </a:pP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2676" y="2477723"/>
            <a:ext cx="7918648" cy="3603104"/>
          </a:xfrm>
        </p:spPr>
        <p:txBody>
          <a:bodyPr/>
          <a:lstStyle/>
          <a:p>
            <a:endParaRPr lang="ru-RU" sz="3200" dirty="0" smtClean="0"/>
          </a:p>
          <a:p>
            <a:pPr marL="1257300" lvl="3" indent="0">
              <a:buNone/>
            </a:pPr>
            <a:endParaRPr lang="ru-RU" sz="3200" dirty="0" smtClean="0"/>
          </a:p>
          <a:p>
            <a:pPr marL="1257300" lvl="3" indent="0">
              <a:buNone/>
            </a:pPr>
            <a:r>
              <a:rPr lang="ru-RU" sz="3200" dirty="0" smtClean="0"/>
              <a:t>Дли</a:t>
            </a:r>
            <a:r>
              <a:rPr lang="ru-RU" sz="3200" b="1" u="sng" dirty="0" smtClean="0"/>
              <a:t>нн</a:t>
            </a:r>
            <a:r>
              <a:rPr lang="ru-RU" sz="3200" dirty="0" smtClean="0"/>
              <a:t>ый – дли</a:t>
            </a:r>
            <a:r>
              <a:rPr lang="ru-RU" sz="3200" b="1" u="sng" dirty="0" smtClean="0"/>
              <a:t>н</a:t>
            </a:r>
            <a:r>
              <a:rPr lang="ru-RU" sz="3200" dirty="0" smtClean="0"/>
              <a:t>е</a:t>
            </a:r>
            <a:r>
              <a:rPr lang="ru-RU" sz="3200" b="1" u="sng" dirty="0" smtClean="0"/>
              <a:t>н</a:t>
            </a:r>
          </a:p>
          <a:p>
            <a:pPr marL="1257300" lvl="3" indent="0">
              <a:buNone/>
            </a:pPr>
            <a:endParaRPr lang="ru-RU" sz="3200" b="1" dirty="0" smtClean="0"/>
          </a:p>
          <a:p>
            <a:pPr marL="0" indent="0">
              <a:buNone/>
            </a:pPr>
            <a:r>
              <a:rPr lang="ru-RU" sz="3200" dirty="0" smtClean="0"/>
              <a:t>             Ум</a:t>
            </a:r>
            <a:r>
              <a:rPr lang="ru-RU" sz="3200" b="1" u="sng" dirty="0" smtClean="0"/>
              <a:t>н</a:t>
            </a:r>
            <a:r>
              <a:rPr lang="ru-RU" sz="3200" dirty="0" smtClean="0"/>
              <a:t>ая – ум</a:t>
            </a:r>
            <a:r>
              <a:rPr lang="ru-RU" sz="3200" b="1" u="sng" dirty="0" smtClean="0"/>
              <a:t>н</a:t>
            </a:r>
            <a:r>
              <a:rPr lang="ru-RU" sz="3200" dirty="0" smtClean="0"/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99373566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066800"/>
          </a:xfrm>
        </p:spPr>
        <p:txBody>
          <a:bodyPr/>
          <a:lstStyle/>
          <a:p>
            <a:pPr algn="just"/>
            <a:r>
              <a:rPr lang="ru-RU" sz="4000" b="1" i="1">
                <a:solidFill>
                  <a:srgbClr val="FF0000"/>
                </a:solidFill>
              </a:rPr>
              <a:t>Вставь  НН  или  Н. Объясни орфограмму.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991600" cy="4800600"/>
          </a:xfrm>
        </p:spPr>
        <p:txBody>
          <a:bodyPr/>
          <a:lstStyle/>
          <a:p>
            <a:r>
              <a:rPr lang="ru-RU" sz="3600" b="1" dirty="0" err="1">
                <a:solidFill>
                  <a:schemeClr val="tx2"/>
                </a:solidFill>
              </a:rPr>
              <a:t>Дискуссио</a:t>
            </a:r>
            <a:r>
              <a:rPr lang="ru-RU" sz="3600" b="1" dirty="0">
                <a:solidFill>
                  <a:schemeClr val="tx2"/>
                </a:solidFill>
              </a:rPr>
              <a:t>..</a:t>
            </a:r>
            <a:r>
              <a:rPr lang="ru-RU" sz="3600" b="1" dirty="0" err="1">
                <a:solidFill>
                  <a:schemeClr val="tx2"/>
                </a:solidFill>
              </a:rPr>
              <a:t>ый</a:t>
            </a:r>
            <a:r>
              <a:rPr lang="ru-RU" sz="3600" b="1" dirty="0">
                <a:solidFill>
                  <a:schemeClr val="tx2"/>
                </a:solidFill>
              </a:rPr>
              <a:t> клуб,  </a:t>
            </a:r>
            <a:r>
              <a:rPr lang="ru-RU" sz="3600" b="1" dirty="0" err="1">
                <a:solidFill>
                  <a:schemeClr val="tx2"/>
                </a:solidFill>
              </a:rPr>
              <a:t>песча</a:t>
            </a:r>
            <a:r>
              <a:rPr lang="ru-RU" sz="3600" b="1" dirty="0">
                <a:solidFill>
                  <a:schemeClr val="tx2"/>
                </a:solidFill>
              </a:rPr>
              <a:t>..</a:t>
            </a:r>
            <a:r>
              <a:rPr lang="ru-RU" sz="3600" b="1" dirty="0" err="1">
                <a:solidFill>
                  <a:schemeClr val="tx2"/>
                </a:solidFill>
              </a:rPr>
              <a:t>ый</a:t>
            </a:r>
            <a:r>
              <a:rPr lang="ru-RU" sz="3600" b="1" dirty="0">
                <a:solidFill>
                  <a:schemeClr val="tx2"/>
                </a:solidFill>
              </a:rPr>
              <a:t> пляж, </a:t>
            </a:r>
            <a:r>
              <a:rPr lang="ru-RU" sz="3600" b="1" dirty="0" err="1">
                <a:solidFill>
                  <a:schemeClr val="tx2"/>
                </a:solidFill>
              </a:rPr>
              <a:t>ветря</a:t>
            </a:r>
            <a:r>
              <a:rPr lang="ru-RU" sz="3600" b="1" dirty="0">
                <a:solidFill>
                  <a:schemeClr val="tx2"/>
                </a:solidFill>
              </a:rPr>
              <a:t>..</a:t>
            </a:r>
            <a:r>
              <a:rPr lang="ru-RU" sz="3600" b="1" dirty="0" err="1">
                <a:solidFill>
                  <a:schemeClr val="tx2"/>
                </a:solidFill>
              </a:rPr>
              <a:t>ая</a:t>
            </a:r>
            <a:r>
              <a:rPr lang="ru-RU" sz="3600" b="1" dirty="0">
                <a:solidFill>
                  <a:schemeClr val="tx2"/>
                </a:solidFill>
              </a:rPr>
              <a:t> мельница,   </a:t>
            </a:r>
            <a:r>
              <a:rPr lang="ru-RU" sz="3600" b="1" dirty="0" err="1">
                <a:solidFill>
                  <a:schemeClr val="tx2"/>
                </a:solidFill>
              </a:rPr>
              <a:t>оловя</a:t>
            </a:r>
            <a:r>
              <a:rPr lang="ru-RU" sz="3600" b="1" dirty="0">
                <a:solidFill>
                  <a:schemeClr val="tx2"/>
                </a:solidFill>
              </a:rPr>
              <a:t>..</a:t>
            </a:r>
            <a:r>
              <a:rPr lang="ru-RU" sz="3600" b="1" dirty="0" err="1">
                <a:solidFill>
                  <a:schemeClr val="tx2"/>
                </a:solidFill>
              </a:rPr>
              <a:t>ый</a:t>
            </a:r>
            <a:r>
              <a:rPr lang="ru-RU" sz="3600" b="1" dirty="0">
                <a:solidFill>
                  <a:schemeClr val="tx2"/>
                </a:solidFill>
              </a:rPr>
              <a:t> солдатик,  стари..</a:t>
            </a:r>
            <a:r>
              <a:rPr lang="ru-RU" sz="3600" b="1" dirty="0" err="1">
                <a:solidFill>
                  <a:schemeClr val="tx2"/>
                </a:solidFill>
              </a:rPr>
              <a:t>ое</a:t>
            </a:r>
            <a:r>
              <a:rPr lang="ru-RU" sz="3600" b="1" dirty="0">
                <a:solidFill>
                  <a:schemeClr val="tx2"/>
                </a:solidFill>
              </a:rPr>
              <a:t> предание, соловьи..</a:t>
            </a:r>
            <a:r>
              <a:rPr lang="ru-RU" sz="3600" b="1" dirty="0" err="1">
                <a:solidFill>
                  <a:schemeClr val="tx2"/>
                </a:solidFill>
              </a:rPr>
              <a:t>ая</a:t>
            </a:r>
            <a:r>
              <a:rPr lang="ru-RU" sz="3600" b="1" dirty="0">
                <a:solidFill>
                  <a:schemeClr val="tx2"/>
                </a:solidFill>
              </a:rPr>
              <a:t> трель,  </a:t>
            </a:r>
            <a:r>
              <a:rPr lang="ru-RU" sz="3600" b="1" dirty="0" err="1">
                <a:solidFill>
                  <a:schemeClr val="tx2"/>
                </a:solidFill>
              </a:rPr>
              <a:t>ю</a:t>
            </a:r>
            <a:r>
              <a:rPr lang="ru-RU" sz="3600" b="1" dirty="0">
                <a:solidFill>
                  <a:schemeClr val="tx2"/>
                </a:solidFill>
              </a:rPr>
              <a:t>..</a:t>
            </a:r>
            <a:r>
              <a:rPr lang="ru-RU" sz="3600" b="1" dirty="0" err="1">
                <a:solidFill>
                  <a:schemeClr val="tx2"/>
                </a:solidFill>
              </a:rPr>
              <a:t>ый</a:t>
            </a:r>
            <a:r>
              <a:rPr lang="ru-RU" sz="3600" b="1" dirty="0">
                <a:solidFill>
                  <a:schemeClr val="tx2"/>
                </a:solidFill>
              </a:rPr>
              <a:t> герой, </a:t>
            </a:r>
            <a:r>
              <a:rPr lang="ru-RU" sz="3600" b="1" dirty="0" err="1">
                <a:solidFill>
                  <a:schemeClr val="tx2"/>
                </a:solidFill>
              </a:rPr>
              <a:t>жизне</a:t>
            </a:r>
            <a:r>
              <a:rPr lang="ru-RU" sz="3600" b="1" dirty="0">
                <a:solidFill>
                  <a:schemeClr val="tx2"/>
                </a:solidFill>
              </a:rPr>
              <a:t>..</a:t>
            </a:r>
            <a:r>
              <a:rPr lang="ru-RU" sz="3600" b="1" dirty="0" err="1">
                <a:solidFill>
                  <a:schemeClr val="tx2"/>
                </a:solidFill>
              </a:rPr>
              <a:t>ый</a:t>
            </a:r>
            <a:r>
              <a:rPr lang="ru-RU" sz="3600" b="1" dirty="0">
                <a:solidFill>
                  <a:schemeClr val="tx2"/>
                </a:solidFill>
              </a:rPr>
              <a:t> опыт, </a:t>
            </a:r>
            <a:r>
              <a:rPr lang="ru-RU" sz="3600" b="1" dirty="0" err="1">
                <a:solidFill>
                  <a:schemeClr val="tx2"/>
                </a:solidFill>
              </a:rPr>
              <a:t>авиацио</a:t>
            </a:r>
            <a:r>
              <a:rPr lang="ru-RU" sz="3600" b="1" dirty="0">
                <a:solidFill>
                  <a:schemeClr val="tx2"/>
                </a:solidFill>
              </a:rPr>
              <a:t>..</a:t>
            </a:r>
            <a:r>
              <a:rPr lang="ru-RU" sz="3600" b="1" dirty="0" err="1">
                <a:solidFill>
                  <a:schemeClr val="tx2"/>
                </a:solidFill>
              </a:rPr>
              <a:t>ый</a:t>
            </a:r>
            <a:r>
              <a:rPr lang="ru-RU" sz="3600" b="1" dirty="0">
                <a:solidFill>
                  <a:schemeClr val="tx2"/>
                </a:solidFill>
              </a:rPr>
              <a:t> завод, </a:t>
            </a:r>
            <a:r>
              <a:rPr lang="ru-RU" sz="3600" b="1" dirty="0" err="1">
                <a:solidFill>
                  <a:schemeClr val="tx2"/>
                </a:solidFill>
              </a:rPr>
              <a:t>смышлё</a:t>
            </a:r>
            <a:r>
              <a:rPr lang="ru-RU" sz="3600" b="1" dirty="0">
                <a:solidFill>
                  <a:schemeClr val="tx2"/>
                </a:solidFill>
              </a:rPr>
              <a:t>..</a:t>
            </a:r>
            <a:r>
              <a:rPr lang="ru-RU" sz="3600" b="1" dirty="0" err="1">
                <a:solidFill>
                  <a:schemeClr val="tx2"/>
                </a:solidFill>
              </a:rPr>
              <a:t>ый</a:t>
            </a:r>
            <a:r>
              <a:rPr lang="ru-RU" sz="3600" b="1" dirty="0">
                <a:solidFill>
                  <a:schemeClr val="tx2"/>
                </a:solidFill>
              </a:rPr>
              <a:t> малыш, </a:t>
            </a:r>
            <a:r>
              <a:rPr lang="ru-RU" sz="3600" b="1" dirty="0" err="1">
                <a:solidFill>
                  <a:schemeClr val="tx2"/>
                </a:solidFill>
              </a:rPr>
              <a:t>исти</a:t>
            </a:r>
            <a:r>
              <a:rPr lang="ru-RU" sz="3600" b="1" dirty="0">
                <a:solidFill>
                  <a:schemeClr val="tx2"/>
                </a:solidFill>
              </a:rPr>
              <a:t>..</a:t>
            </a:r>
            <a:r>
              <a:rPr lang="ru-RU" sz="3600" b="1" dirty="0" err="1">
                <a:solidFill>
                  <a:schemeClr val="tx2"/>
                </a:solidFill>
              </a:rPr>
              <a:t>ый</a:t>
            </a:r>
            <a:r>
              <a:rPr lang="ru-RU" sz="3600" b="1" dirty="0">
                <a:solidFill>
                  <a:schemeClr val="tx2"/>
                </a:solidFill>
              </a:rPr>
              <a:t> поступок, </a:t>
            </a:r>
            <a:r>
              <a:rPr lang="ru-RU" sz="3600" b="1" dirty="0" err="1">
                <a:solidFill>
                  <a:schemeClr val="tx2"/>
                </a:solidFill>
              </a:rPr>
              <a:t>безветре</a:t>
            </a:r>
            <a:r>
              <a:rPr lang="ru-RU" sz="3600" b="1" dirty="0">
                <a:solidFill>
                  <a:schemeClr val="tx2"/>
                </a:solidFill>
              </a:rPr>
              <a:t>..</a:t>
            </a:r>
            <a:r>
              <a:rPr lang="ru-RU" sz="3600" b="1" dirty="0" err="1">
                <a:solidFill>
                  <a:schemeClr val="tx2"/>
                </a:solidFill>
              </a:rPr>
              <a:t>ый</a:t>
            </a:r>
            <a:r>
              <a:rPr lang="ru-RU" sz="3600" b="1" dirty="0">
                <a:solidFill>
                  <a:schemeClr val="tx2"/>
                </a:solidFill>
              </a:rPr>
              <a:t> полдень,  серебря..</a:t>
            </a:r>
            <a:r>
              <a:rPr lang="ru-RU" sz="3600" b="1" dirty="0" err="1">
                <a:solidFill>
                  <a:schemeClr val="tx2"/>
                </a:solidFill>
              </a:rPr>
              <a:t>ое</a:t>
            </a:r>
            <a:r>
              <a:rPr lang="ru-RU" sz="3600" b="1" dirty="0">
                <a:solidFill>
                  <a:schemeClr val="tx2"/>
                </a:solidFill>
              </a:rPr>
              <a:t> кольцо,  кожа..</a:t>
            </a:r>
            <a:r>
              <a:rPr lang="ru-RU" sz="3600" b="1" dirty="0" err="1">
                <a:solidFill>
                  <a:schemeClr val="tx2"/>
                </a:solidFill>
              </a:rPr>
              <a:t>ый</a:t>
            </a:r>
            <a:r>
              <a:rPr lang="ru-RU" sz="3600" b="1" dirty="0">
                <a:solidFill>
                  <a:schemeClr val="tx2"/>
                </a:solidFill>
              </a:rPr>
              <a:t> плащ.</a:t>
            </a: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0" y="5943600"/>
            <a:ext cx="9144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2921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желаю  успехов !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build="p" autoUpdateAnimBg="0"/>
      <p:bldP spid="1638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772400" cy="2362200"/>
          </a:xfrm>
        </p:spPr>
        <p:txBody>
          <a:bodyPr/>
          <a:lstStyle/>
          <a:p>
            <a:r>
              <a:rPr lang="ru-RU"/>
              <a:t>.</a:t>
            </a: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79512" y="1484784"/>
            <a:ext cx="8784976" cy="201563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24379"/>
              </a:avLst>
            </a:prstTxWarp>
          </a:bodyPr>
          <a:lstStyle/>
          <a:p>
            <a:pPr algn="ctr"/>
            <a:r>
              <a:rPr lang="ru-RU" sz="4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prstShdw prst="shdw13" dist="53882" dir="13500000">
                    <a:srgbClr val="868686"/>
                  </a:prstShdw>
                </a:effectLst>
                <a:latin typeface="Times New Roman"/>
                <a:cs typeface="Times New Roman"/>
              </a:rPr>
              <a:t>НН  и Н  в именах  прилагательных</a:t>
            </a: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006600"/>
                </a:solidFill>
                <a:latin typeface="Georgia" pitchFamily="18" charset="0"/>
              </a:rPr>
              <a:t>В ПРИЛАГАТЕЛЬНЫХ  пишется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8800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15600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НН     Н</a:t>
            </a:r>
            <a:r>
              <a:rPr lang="ru-RU" sz="14200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endParaRPr lang="ru-RU" sz="8800" i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101" name="Picture 5" descr="C:\Documents and Settings\Di\Рабочий стол\Фотообои\РИСУНКИ. ЛИТЕРАТУРА\7859624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191000"/>
            <a:ext cx="2266950" cy="2362200"/>
          </a:xfrm>
          <a:prstGeom prst="rect">
            <a:avLst/>
          </a:prstGeom>
          <a:noFill/>
        </p:spPr>
      </p:pic>
      <p:pic>
        <p:nvPicPr>
          <p:cNvPr id="4102" name="Picture 6" descr="C:\Documents and Settings\Di\Рабочий стол\Фотообои\РИСУНКИ. ЛИТЕРАТУРА\77153544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" y="4191000"/>
            <a:ext cx="2089150" cy="2514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именах прилагательных одна буква Н пишется в суффиксах –</a:t>
            </a:r>
            <a:r>
              <a:rPr lang="ru-RU" b="1" dirty="0" smtClean="0"/>
              <a:t>ИН-, -АН-, -ЯН-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                        лебед</a:t>
            </a:r>
            <a:r>
              <a:rPr lang="ru-RU" u="sng" dirty="0" smtClean="0"/>
              <a:t>ин</a:t>
            </a:r>
            <a:r>
              <a:rPr lang="ru-RU" dirty="0" smtClean="0"/>
              <a:t>ый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    кож</a:t>
            </a:r>
            <a:r>
              <a:rPr lang="ru-RU" u="sng" dirty="0" smtClean="0"/>
              <a:t>ан</a:t>
            </a:r>
            <a:r>
              <a:rPr lang="ru-RU" dirty="0" smtClean="0"/>
              <a:t>ый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    шерст</a:t>
            </a:r>
            <a:r>
              <a:rPr lang="ru-RU" u="sng" dirty="0" smtClean="0"/>
              <a:t>ян</a:t>
            </a:r>
            <a:r>
              <a:rPr lang="ru-RU" dirty="0" smtClean="0"/>
              <a:t>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833846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Стихотворение про суффиксы имен прилагательных, которые пишутся с одной буквой </a:t>
            </a:r>
            <a:r>
              <a:rPr lang="ru-RU" dirty="0" smtClean="0"/>
              <a:t>Н.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2636912"/>
            <a:ext cx="6910536" cy="3459088"/>
          </a:xfrm>
        </p:spPr>
        <p:txBody>
          <a:bodyPr/>
          <a:lstStyle/>
          <a:p>
            <a:r>
              <a:rPr lang="ru-RU" dirty="0" smtClean="0"/>
              <a:t>Для прилагательных давно</a:t>
            </a:r>
          </a:p>
          <a:p>
            <a:r>
              <a:rPr lang="ru-RU" dirty="0" smtClean="0"/>
              <a:t>Записано в учёных книжках,</a:t>
            </a:r>
          </a:p>
          <a:p>
            <a:r>
              <a:rPr lang="ru-RU" dirty="0" smtClean="0"/>
              <a:t>Когда </a:t>
            </a:r>
            <a:r>
              <a:rPr lang="ru-RU" b="1" dirty="0" smtClean="0"/>
              <a:t>АН, ИН, ЯН</a:t>
            </a:r>
            <a:r>
              <a:rPr lang="ru-RU" dirty="0" smtClean="0"/>
              <a:t>, то Н одно</a:t>
            </a:r>
          </a:p>
          <a:p>
            <a:r>
              <a:rPr lang="ru-RU" dirty="0" smtClean="0"/>
              <a:t>И больше никаких излишков.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18069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Суффикс </a:t>
            </a:r>
            <a:r>
              <a:rPr lang="ru-RU" b="1" dirty="0" smtClean="0"/>
              <a:t>-ИН- </a:t>
            </a:r>
            <a:r>
              <a:rPr lang="ru-RU" dirty="0" smtClean="0"/>
              <a:t>называют «звериным»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2276872"/>
            <a:ext cx="6694512" cy="3819128"/>
          </a:xfrm>
        </p:spPr>
        <p:txBody>
          <a:bodyPr/>
          <a:lstStyle/>
          <a:p>
            <a:r>
              <a:rPr lang="ru-RU" dirty="0" smtClean="0"/>
              <a:t>Мыш</a:t>
            </a:r>
            <a:r>
              <a:rPr lang="ru-RU" b="1" dirty="0" smtClean="0"/>
              <a:t>ин</a:t>
            </a:r>
            <a:r>
              <a:rPr lang="ru-RU" dirty="0" smtClean="0"/>
              <a:t>ый = мышь + </a:t>
            </a:r>
            <a:r>
              <a:rPr lang="ru-RU" b="1" dirty="0" smtClean="0"/>
              <a:t>ин</a:t>
            </a:r>
          </a:p>
          <a:p>
            <a:r>
              <a:rPr lang="ru-RU" dirty="0" smtClean="0"/>
              <a:t>Комар</a:t>
            </a:r>
            <a:r>
              <a:rPr lang="ru-RU" b="1" dirty="0" smtClean="0"/>
              <a:t>ин</a:t>
            </a:r>
            <a:r>
              <a:rPr lang="ru-RU" dirty="0" smtClean="0"/>
              <a:t>ый = комар +</a:t>
            </a:r>
            <a:r>
              <a:rPr lang="ru-RU" b="1" dirty="0" smtClean="0"/>
              <a:t>ин</a:t>
            </a:r>
          </a:p>
          <a:p>
            <a:r>
              <a:rPr lang="ru-RU" dirty="0" smtClean="0"/>
              <a:t>Соловь</a:t>
            </a:r>
            <a:r>
              <a:rPr lang="ru-RU" b="1" dirty="0" smtClean="0"/>
              <a:t>ин</a:t>
            </a:r>
            <a:r>
              <a:rPr lang="ru-RU" dirty="0" smtClean="0"/>
              <a:t>ый = соловей +</a:t>
            </a:r>
            <a:r>
              <a:rPr lang="ru-RU" b="1" dirty="0" smtClean="0"/>
              <a:t>ин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927335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Суффиксы</a:t>
            </a:r>
            <a:r>
              <a:rPr lang="ru-RU" sz="2800" b="1" dirty="0" smtClean="0"/>
              <a:t> -АН-, -ЯН- </a:t>
            </a:r>
            <a:r>
              <a:rPr lang="ru-RU" sz="2800" dirty="0" smtClean="0"/>
              <a:t>пишутся в именах прилагательных, обозначающих материал, из которого сделан предмет: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1981200"/>
            <a:ext cx="6694512" cy="4114800"/>
          </a:xfrm>
        </p:spPr>
        <p:txBody>
          <a:bodyPr/>
          <a:lstStyle/>
          <a:p>
            <a:r>
              <a:rPr lang="ru-RU" dirty="0" smtClean="0"/>
              <a:t>Кож</a:t>
            </a:r>
            <a:r>
              <a:rPr lang="ru-RU" b="1" dirty="0" smtClean="0"/>
              <a:t>ан</a:t>
            </a:r>
            <a:r>
              <a:rPr lang="ru-RU" dirty="0" smtClean="0"/>
              <a:t>ый = кожа + </a:t>
            </a:r>
            <a:r>
              <a:rPr lang="ru-RU" b="1" dirty="0" smtClean="0"/>
              <a:t>ан</a:t>
            </a:r>
          </a:p>
          <a:p>
            <a:r>
              <a:rPr lang="ru-RU" dirty="0" smtClean="0"/>
              <a:t>Песч</a:t>
            </a:r>
            <a:r>
              <a:rPr lang="ru-RU" b="1" dirty="0" smtClean="0"/>
              <a:t>ан</a:t>
            </a:r>
            <a:r>
              <a:rPr lang="ru-RU" dirty="0" smtClean="0"/>
              <a:t>ый = песок + </a:t>
            </a:r>
            <a:r>
              <a:rPr lang="ru-RU" b="1" dirty="0" smtClean="0"/>
              <a:t>ан</a:t>
            </a:r>
          </a:p>
          <a:p>
            <a:r>
              <a:rPr lang="ru-RU" dirty="0" smtClean="0"/>
              <a:t>Серебр</a:t>
            </a:r>
            <a:r>
              <a:rPr lang="ru-RU" b="1" dirty="0" smtClean="0"/>
              <a:t>ян</a:t>
            </a:r>
            <a:r>
              <a:rPr lang="ru-RU" dirty="0" smtClean="0"/>
              <a:t>ый = серебро + </a:t>
            </a:r>
            <a:r>
              <a:rPr lang="ru-RU" b="1" dirty="0" err="1" smtClean="0"/>
              <a:t>ян</a:t>
            </a:r>
            <a:endParaRPr lang="ru-RU" b="1" dirty="0" smtClean="0"/>
          </a:p>
          <a:p>
            <a:r>
              <a:rPr lang="ru-RU" dirty="0" smtClean="0"/>
              <a:t>Шерст</a:t>
            </a:r>
            <a:r>
              <a:rPr lang="ru-RU" b="1" dirty="0" smtClean="0"/>
              <a:t>ян</a:t>
            </a:r>
            <a:r>
              <a:rPr lang="ru-RU" dirty="0" smtClean="0"/>
              <a:t>ой = шерсть +</a:t>
            </a:r>
            <a:r>
              <a:rPr lang="ru-RU" b="1" dirty="0" smtClean="0"/>
              <a:t> </a:t>
            </a:r>
            <a:r>
              <a:rPr lang="ru-RU" b="1" dirty="0" err="1" smtClean="0"/>
              <a:t>ян</a:t>
            </a:r>
            <a:r>
              <a:rPr lang="ru-RU" b="1" dirty="0" smtClean="0"/>
              <a:t> </a:t>
            </a:r>
          </a:p>
          <a:p>
            <a:r>
              <a:rPr lang="ru-RU" dirty="0" smtClean="0"/>
              <a:t>Глин</a:t>
            </a:r>
            <a:r>
              <a:rPr lang="ru-RU" b="1" dirty="0" smtClean="0"/>
              <a:t>ян</a:t>
            </a:r>
            <a:r>
              <a:rPr lang="ru-RU" dirty="0" smtClean="0"/>
              <a:t>ый = глина + </a:t>
            </a:r>
            <a:r>
              <a:rPr lang="ru-RU" b="1" dirty="0" err="1" smtClean="0"/>
              <a:t>ян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37236706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2315344"/>
          </a:xfrm>
        </p:spPr>
        <p:txBody>
          <a:bodyPr/>
          <a:lstStyle/>
          <a:p>
            <a:r>
              <a:rPr lang="ru-RU" sz="3200" dirty="0" smtClean="0"/>
              <a:t>Следует запомнить три прилагательных, суффикс которых начинается с буквы Я, но букв Н в нем пишется не одна, а две. Это слова-исключения: 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27784" y="3068960"/>
            <a:ext cx="5544616" cy="3027040"/>
          </a:xfrm>
        </p:spPr>
        <p:txBody>
          <a:bodyPr/>
          <a:lstStyle/>
          <a:p>
            <a:r>
              <a:rPr lang="ru-RU" dirty="0" smtClean="0"/>
              <a:t>Дерев</a:t>
            </a:r>
            <a:r>
              <a:rPr lang="ru-RU" b="1" dirty="0" smtClean="0"/>
              <a:t>янн</a:t>
            </a:r>
            <a:r>
              <a:rPr lang="ru-RU" dirty="0" smtClean="0"/>
              <a:t>ый,</a:t>
            </a:r>
          </a:p>
          <a:p>
            <a:r>
              <a:rPr lang="ru-RU" dirty="0" smtClean="0"/>
              <a:t>Олов</a:t>
            </a:r>
            <a:r>
              <a:rPr lang="ru-RU" b="1" dirty="0" smtClean="0"/>
              <a:t>янн</a:t>
            </a:r>
            <a:r>
              <a:rPr lang="ru-RU" dirty="0" smtClean="0"/>
              <a:t>ый,</a:t>
            </a:r>
          </a:p>
          <a:p>
            <a:r>
              <a:rPr lang="ru-RU" dirty="0" smtClean="0"/>
              <a:t>Стекл</a:t>
            </a:r>
            <a:r>
              <a:rPr lang="ru-RU" b="1" dirty="0" smtClean="0"/>
              <a:t>янн</a:t>
            </a:r>
            <a:r>
              <a:rPr lang="ru-RU" dirty="0" smtClean="0"/>
              <a:t>ый.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970669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Запомнить слова-исключения помогает следующая загадка про </a:t>
            </a:r>
            <a:r>
              <a:rPr lang="ru-RU" b="1" dirty="0" smtClean="0"/>
              <a:t>окно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636912"/>
            <a:ext cx="7126560" cy="3459088"/>
          </a:xfrm>
        </p:spPr>
        <p:txBody>
          <a:bodyPr/>
          <a:lstStyle/>
          <a:p>
            <a:r>
              <a:rPr lang="ru-RU" sz="3600" b="1" dirty="0" smtClean="0"/>
              <a:t>Поверхность стеклянная, рама деревянная, ручка оловянная.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268787612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527</Words>
  <Application>Microsoft Office PowerPoint</Application>
  <PresentationFormat>Экран (4:3)</PresentationFormat>
  <Paragraphs>92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Georgia</vt:lpstr>
      <vt:lpstr>Impact</vt:lpstr>
      <vt:lpstr>Times New Roman</vt:lpstr>
      <vt:lpstr>Оформление по умолчанию</vt:lpstr>
      <vt:lpstr>Презентация PowerPoint</vt:lpstr>
      <vt:lpstr>.</vt:lpstr>
      <vt:lpstr>В ПРИЛАГАТЕЛЬНЫХ  пишется</vt:lpstr>
      <vt:lpstr>В именах прилагательных одна буква Н пишется в суффиксах –ИН-, -АН-, -ЯН-.</vt:lpstr>
      <vt:lpstr>Стихотворение про суффиксы имен прилагательных, которые пишутся с одной буквой Н.</vt:lpstr>
      <vt:lpstr>Суффикс -ИН- называют «звериным»</vt:lpstr>
      <vt:lpstr>Суффиксы -АН-, -ЯН- пишутся в именах прилагательных, обозначающих материал, из которого сделан предмет:</vt:lpstr>
      <vt:lpstr>Следует запомнить три прилагательных, суффикс которых начинается с буквы Я, но букв Н в нем пишется не одна, а две. Это слова-исключения:  </vt:lpstr>
      <vt:lpstr>Запомнить слова-исключения помогает следующая загадка про окно:</vt:lpstr>
      <vt:lpstr>-НН-</vt:lpstr>
      <vt:lpstr>С помощью суффикса –ОНН-, в котором пишется две буквы Н, образуются имена прилагательные чаще всего иноязычного происхождения.</vt:lpstr>
      <vt:lpstr>Имена прилагательные с суффиксом  –ЕНН- чаще всего образуются от существительных, основа которых оканчивается на несколько согласных:</vt:lpstr>
      <vt:lpstr>-НН-</vt:lpstr>
      <vt:lpstr>Следующее стихотворное правило помогает написать в имени прилагательном удвоенную букву Н.</vt:lpstr>
      <vt:lpstr>В русском языке есть несколько слов, не имеющих суффикса Н и очень от этого страдающих. Эти слова часто путают и ошибочно пишут в них удвоенную НН.</vt:lpstr>
      <vt:lpstr>-Н-</vt:lpstr>
      <vt:lpstr>ЗАПОМНИ !!!</vt:lpstr>
      <vt:lpstr>Следует запомнить, что в кратких именах прилагательных пишется столько же Н, сколько и в полных:</vt:lpstr>
      <vt:lpstr>Вставь  НН  или  Н. Объясни орфограмму.</vt:lpstr>
    </vt:vector>
  </TitlesOfParts>
  <Company>МОУ  СОШ  №  9   г. Ржева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НН и Н  в именах  прилагательных.</dc:title>
  <dc:subject>Орфограммы в прилагательных</dc:subject>
  <dc:creator>ЛЮДМИЛА  ЗУЕВА</dc:creator>
  <cp:lastModifiedBy>Пользователь</cp:lastModifiedBy>
  <cp:revision>71</cp:revision>
  <dcterms:created xsi:type="dcterms:W3CDTF">2008-11-28T17:23:38Z</dcterms:created>
  <dcterms:modified xsi:type="dcterms:W3CDTF">2022-01-25T10:52:06Z</dcterms:modified>
</cp:coreProperties>
</file>