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5" r:id="rId7"/>
    <p:sldId id="260" r:id="rId8"/>
    <p:sldId id="263" r:id="rId9"/>
    <p:sldId id="261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8297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  <a:t>Буквы О-А в корнях –ГОР-, </a:t>
            </a:r>
            <a:b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  <a:t>-ГАР-, -ЗАР-, -ЗОР-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B929A42-BA02-4989-8F3E-BFBC1B16A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Замереть от счастья</a:t>
            </a:r>
          </a:p>
          <a:p>
            <a:r>
              <a:rPr lang="ru-RU" b="1" dirty="0" err="1"/>
              <a:t>Загарать</a:t>
            </a:r>
            <a:r>
              <a:rPr lang="ru-RU" b="1" dirty="0"/>
              <a:t> на пляже</a:t>
            </a:r>
          </a:p>
          <a:p>
            <a:r>
              <a:rPr lang="ru-RU" b="1" dirty="0" err="1"/>
              <a:t>Замерать</a:t>
            </a:r>
            <a:r>
              <a:rPr lang="ru-RU" b="1" dirty="0"/>
              <a:t> от страха</a:t>
            </a:r>
          </a:p>
          <a:p>
            <a:r>
              <a:rPr lang="ru-RU" b="1" dirty="0" err="1"/>
              <a:t>Соберательный</a:t>
            </a:r>
            <a:r>
              <a:rPr lang="ru-RU" b="1" dirty="0"/>
              <a:t> образ</a:t>
            </a:r>
          </a:p>
          <a:p>
            <a:r>
              <a:rPr lang="ru-RU" b="1" dirty="0" err="1"/>
              <a:t>Предлогать</a:t>
            </a:r>
            <a:r>
              <a:rPr lang="ru-RU" b="1" dirty="0"/>
              <a:t> помощь</a:t>
            </a:r>
          </a:p>
          <a:p>
            <a:r>
              <a:rPr lang="ru-RU" b="1" dirty="0"/>
              <a:t>Растирание красок</a:t>
            </a:r>
          </a:p>
          <a:p>
            <a:r>
              <a:rPr lang="ru-RU" b="1" dirty="0"/>
              <a:t>Далёкая </a:t>
            </a:r>
            <a:r>
              <a:rPr lang="ru-RU" b="1" dirty="0" err="1"/>
              <a:t>зорница</a:t>
            </a:r>
            <a:endParaRPr lang="ru-RU" b="1" dirty="0"/>
          </a:p>
          <a:p>
            <a:r>
              <a:rPr lang="ru-RU" b="1" dirty="0"/>
              <a:t>Отраслевое производство</a:t>
            </a:r>
          </a:p>
          <a:p>
            <a:r>
              <a:rPr lang="ru-RU" b="1" dirty="0" err="1"/>
              <a:t>Заностчивый</a:t>
            </a:r>
            <a:r>
              <a:rPr lang="ru-RU" b="1" dirty="0"/>
              <a:t> мальчик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  <a:t>Игра «Корректор».</a:t>
            </a:r>
          </a:p>
        </p:txBody>
      </p:sp>
      <p:pic>
        <p:nvPicPr>
          <p:cNvPr id="23554" name="Picture 2" descr="http://cdo-rzn.ru/upload/iblock/a1c/a1ce52ae744807177ef0d638d7fe92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3146372" cy="321297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55576" y="2420888"/>
            <a:ext cx="367240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3568" y="2852936"/>
            <a:ext cx="388843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584" y="3284984"/>
            <a:ext cx="388843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3568" y="3789040"/>
            <a:ext cx="388843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5576" y="4725144"/>
            <a:ext cx="367240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5576" y="5661248"/>
            <a:ext cx="388843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Предлагать чаю, провести касательную, заросли кустов, несгораемый шкаф, сдирать шкуру, замереть от страха, расположиться на ночлег, чудесная долина, умолять о помощи, соединение проводов, выгореть на солнце, прикоснуться к руке, густые заросли, ранняя заря, посевы разрастаются.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Словарный диктант.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Домашнее задание.</a:t>
            </a:r>
          </a:p>
        </p:txBody>
      </p:sp>
      <p:pic>
        <p:nvPicPr>
          <p:cNvPr id="17410" name="Picture 2" descr="http://pozdrav.moy.su/_ph/30/2/66231953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3168352" cy="3168352"/>
          </a:xfrm>
          <a:prstGeom prst="rect">
            <a:avLst/>
          </a:prstGeom>
          <a:noFill/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042512B2-A3C0-48CD-9C27-7A345BAA8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r>
              <a:rPr lang="ru-RU" sz="3600" dirty="0"/>
              <a:t>Придорожный, водяной, прибрежный, паровоз, зелёный.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Морфемно-словообразовательная</a:t>
            </a:r>
            <a:r>
              <a:rPr lang="ru-RU" dirty="0">
                <a:solidFill>
                  <a:srgbClr val="002060"/>
                </a:solidFill>
              </a:rPr>
              <a:t> разминка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501008"/>
            <a:ext cx="705678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Разберите слова по составу.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Произведите словообразовательный разбор слов (укажите способ образования слова).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dirty="0">
                <a:latin typeface="+mj-lt"/>
                <a:cs typeface="Times New Roman" pitchFamily="18" charset="0"/>
              </a:rPr>
              <a:t>К…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снуться</a:t>
            </a:r>
            <a:r>
              <a:rPr lang="ru-RU" sz="4000" b="1" dirty="0">
                <a:latin typeface="+mj-lt"/>
                <a:cs typeface="Times New Roman" pitchFamily="18" charset="0"/>
              </a:rPr>
              <a:t>, 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заг</a:t>
            </a:r>
            <a:r>
              <a:rPr lang="ru-RU" sz="4000" b="1" dirty="0">
                <a:latin typeface="+mj-lt"/>
                <a:cs typeface="Times New Roman" pitchFamily="18" charset="0"/>
              </a:rPr>
              <a:t>…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рает</a:t>
            </a:r>
            <a:r>
              <a:rPr lang="ru-RU" sz="4000" b="1" dirty="0">
                <a:latin typeface="+mj-lt"/>
                <a:cs typeface="Times New Roman" pitchFamily="18" charset="0"/>
              </a:rPr>
              <a:t>, сл…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гаемое</a:t>
            </a:r>
            <a:r>
              <a:rPr lang="ru-RU" sz="4000" b="1" dirty="0">
                <a:latin typeface="+mj-lt"/>
                <a:cs typeface="Times New Roman" pitchFamily="18" charset="0"/>
              </a:rPr>
              <a:t>, 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подг</a:t>
            </a:r>
            <a:r>
              <a:rPr lang="ru-RU" sz="4000" b="1" dirty="0">
                <a:latin typeface="+mj-lt"/>
                <a:cs typeface="Times New Roman" pitchFamily="18" charset="0"/>
              </a:rPr>
              <a:t>…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рает</a:t>
            </a:r>
            <a:r>
              <a:rPr lang="ru-RU" sz="4000" b="1" dirty="0">
                <a:latin typeface="+mj-lt"/>
                <a:cs typeface="Times New Roman" pitchFamily="18" charset="0"/>
              </a:rPr>
              <a:t>, г…</a:t>
            </a:r>
            <a:r>
              <a:rPr lang="ru-RU" sz="4000" b="1" dirty="0" err="1">
                <a:latin typeface="+mj-lt"/>
                <a:cs typeface="Times New Roman" pitchFamily="18" charset="0"/>
              </a:rPr>
              <a:t>рит</a:t>
            </a:r>
            <a:endParaRPr lang="ru-RU" sz="4000" b="1" dirty="0">
              <a:latin typeface="+mj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Мобилизующий этап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57301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Исключите по одному слову из данного ряда по самостоятельно найденным признакам так, чтобы осталось одно слово.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Запишите слова в порядке исключения.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rgbClr val="002060"/>
                </a:solidFill>
              </a:rPr>
              <a:t>Объясните написание слов с пропущенными буквами.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5589240"/>
            <a:ext cx="482453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Сформулируйте тему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525963"/>
          </a:xfrm>
        </p:spPr>
        <p:txBody>
          <a:bodyPr/>
          <a:lstStyle/>
          <a:p>
            <a:r>
              <a:rPr lang="ru-RU" sz="3200" dirty="0"/>
              <a:t>Повторить _________________________</a:t>
            </a:r>
          </a:p>
          <a:p>
            <a:r>
              <a:rPr lang="ru-RU" sz="3200" dirty="0"/>
              <a:t>Научиться правильно _______________</a:t>
            </a:r>
          </a:p>
          <a:p>
            <a:r>
              <a:rPr lang="ru-RU" sz="3200" dirty="0"/>
              <a:t>Изучить новый ______________________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Определите цели урока.</a:t>
            </a:r>
          </a:p>
        </p:txBody>
      </p:sp>
      <p:pic>
        <p:nvPicPr>
          <p:cNvPr id="13314" name="Picture 2" descr="http://dragongate.ru/images/%D1%81%D0%BE%D0%B2%D0%B0,%20%D1%84%D0%B5%D0%BD%20%D1%88%D1%83%D0%B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7660" y="3356992"/>
            <a:ext cx="335647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defTabSz="914377" eaLnBrk="1" fontAlgn="auto" hangingPunct="1">
              <a:spcAft>
                <a:spcPts val="0"/>
              </a:spcAft>
              <a:defRPr/>
            </a:pPr>
            <a:r>
              <a:rPr lang="ru-RU" altLang="ru-RU" sz="3200" dirty="0">
                <a:solidFill>
                  <a:srgbClr val="C00000"/>
                </a:solidFill>
              </a:rPr>
              <a:t>Запишите предложения и объясните условия выбора орфограммы. </a:t>
            </a:r>
            <a:br>
              <a:rPr lang="ru-RU" alt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680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None/>
            </a:pPr>
            <a:r>
              <a:rPr lang="ru-RU" altLang="ru-RU" sz="2800" b="1" dirty="0"/>
              <a:t>  1. Лица лыжников были покрыты весе(</a:t>
            </a:r>
            <a:r>
              <a:rPr lang="ru-RU" altLang="ru-RU" sz="2800" b="1" dirty="0" err="1"/>
              <a:t>н,нн</a:t>
            </a:r>
            <a:r>
              <a:rPr lang="ru-RU" altLang="ru-RU" sz="2800" b="1" dirty="0"/>
              <a:t>)им </a:t>
            </a:r>
            <a:r>
              <a:rPr lang="ru-RU" altLang="ru-RU" sz="2800" b="1" dirty="0" err="1"/>
              <a:t>заг</a:t>
            </a:r>
            <a:r>
              <a:rPr lang="ru-RU" altLang="ru-RU" sz="2800" b="1" dirty="0"/>
              <a:t>…ром. </a:t>
            </a:r>
            <a:br>
              <a:rPr lang="ru-RU" altLang="ru-RU" sz="2800" b="1" dirty="0"/>
            </a:br>
            <a:r>
              <a:rPr lang="ru-RU" altLang="ru-RU" sz="2800" b="1" dirty="0"/>
              <a:t>2. Облако спряталось, </a:t>
            </a:r>
            <a:r>
              <a:rPr lang="ru-RU" altLang="ru-RU" sz="2800" b="1" dirty="0" err="1"/>
              <a:t>заг</a:t>
            </a:r>
            <a:r>
              <a:rPr lang="ru-RU" altLang="ru-RU" sz="2800" b="1" dirty="0"/>
              <a:t>..</a:t>
            </a:r>
            <a:r>
              <a:rPr lang="ru-RU" altLang="ru-RU" sz="2800" b="1" dirty="0" err="1"/>
              <a:t>релые</a:t>
            </a:r>
            <a:r>
              <a:rPr lang="ru-RU" altLang="ru-RU" sz="2800" b="1" dirty="0"/>
              <a:t> холмы нахмурились, воздух покорно застыл.</a:t>
            </a:r>
            <a:br>
              <a:rPr lang="ru-RU" altLang="ru-RU" sz="2800" b="1" dirty="0"/>
            </a:br>
            <a:r>
              <a:rPr lang="ru-RU" altLang="ru-RU" sz="2800" b="1" dirty="0"/>
              <a:t>3. Сегодня все звезды так пышно огнем г…</a:t>
            </a:r>
            <a:r>
              <a:rPr lang="ru-RU" altLang="ru-RU" sz="2800" b="1" dirty="0" err="1"/>
              <a:t>лубым</a:t>
            </a:r>
            <a:r>
              <a:rPr lang="ru-RU" altLang="ru-RU" sz="2800" b="1" dirty="0"/>
              <a:t> </a:t>
            </a:r>
            <a:r>
              <a:rPr lang="ru-RU" altLang="ru-RU" sz="2800" b="1" dirty="0" err="1"/>
              <a:t>ра</a:t>
            </a:r>
            <a:r>
              <a:rPr lang="ru-RU" altLang="ru-RU" sz="2800" b="1" dirty="0"/>
              <a:t>(</a:t>
            </a:r>
            <a:r>
              <a:rPr lang="ru-RU" altLang="ru-RU" sz="2800" b="1" dirty="0" err="1"/>
              <a:t>з,с</a:t>
            </a:r>
            <a:r>
              <a:rPr lang="ru-RU" altLang="ru-RU" sz="2800" b="1" dirty="0"/>
              <a:t>)</a:t>
            </a:r>
            <a:r>
              <a:rPr lang="ru-RU" altLang="ru-RU" sz="2800" b="1" dirty="0" err="1"/>
              <a:t>г</a:t>
            </a:r>
            <a:r>
              <a:rPr lang="ru-RU" altLang="ru-RU" sz="2800" b="1" dirty="0"/>
              <a:t>…</a:t>
            </a:r>
            <a:r>
              <a:rPr lang="ru-RU" altLang="ru-RU" sz="2800" b="1" dirty="0" err="1"/>
              <a:t>рались</a:t>
            </a:r>
            <a:r>
              <a:rPr lang="ru-RU" altLang="ru-RU" sz="2800" b="1" dirty="0"/>
              <a:t>. 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ru-RU" altLang="ru-RU" sz="2800" b="1" dirty="0"/>
              <a:t>   4. Правда в огне не г…</a:t>
            </a:r>
            <a:r>
              <a:rPr lang="ru-RU" altLang="ru-RU" sz="2800" b="1" dirty="0" err="1"/>
              <a:t>рит</a:t>
            </a:r>
            <a:r>
              <a:rPr lang="ru-RU" altLang="ru-RU" sz="2800" b="1" dirty="0"/>
              <a:t> и в воде не тонет. (Пословица). </a:t>
            </a:r>
            <a:br>
              <a:rPr lang="ru-RU" altLang="ru-RU" sz="2800" dirty="0"/>
            </a:br>
            <a:r>
              <a:rPr lang="ru-RU" altLang="ru-RU" sz="2800" dirty="0">
                <a:solidFill>
                  <a:srgbClr val="002060"/>
                </a:solidFill>
              </a:rPr>
              <a:t>      </a:t>
            </a:r>
            <a:br>
              <a:rPr lang="ru-RU" altLang="ru-RU" sz="2800" dirty="0">
                <a:solidFill>
                  <a:srgbClr val="002060"/>
                </a:solidFill>
              </a:rPr>
            </a:br>
            <a:endParaRPr lang="ru-RU" alt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013176"/>
            <a:ext cx="626469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</a:rPr>
              <a:t>- Как вы понимаете эту пословицу? 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- Постройте схему 2-го предложения.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- Разберите последнее предложение  синтаксически.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C00000"/>
                </a:solidFill>
              </a:rPr>
              <a:t>Выгарки </a:t>
            </a:r>
            <a:r>
              <a:rPr lang="ru-RU" dirty="0"/>
              <a:t>Остатки от сгорания, перегонки, перетопки чего-нибудь.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err="1">
                <a:solidFill>
                  <a:srgbClr val="C00000"/>
                </a:solidFill>
              </a:rPr>
              <a:t>Пригарки</a:t>
            </a:r>
            <a:endParaRPr lang="ru-RU" sz="28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/>
              <a:t>  Подгоревшее, обуглившееся место на чем- </a:t>
            </a:r>
            <a:r>
              <a:rPr lang="ru-RU" dirty="0" err="1"/>
              <a:t>нибудь</a:t>
            </a:r>
            <a:r>
              <a:rPr lang="ru-RU" dirty="0"/>
              <a:t> печеном, жареном или подвергавшемся плавке.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</a:rPr>
              <a:t>Изгарь</a:t>
            </a:r>
          </a:p>
          <a:p>
            <a:pPr>
              <a:buNone/>
            </a:pPr>
            <a:r>
              <a:rPr lang="ru-RU" sz="2800" dirty="0">
                <a:latin typeface="+mj-lt"/>
              </a:rPr>
              <a:t>   </a:t>
            </a:r>
            <a:r>
              <a:rPr lang="ru-RU" dirty="0">
                <a:latin typeface="+mj-lt"/>
              </a:rPr>
              <a:t>Что-либо горелое.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Слова-исключения.</a:t>
            </a:r>
          </a:p>
        </p:txBody>
      </p:sp>
      <p:pic>
        <p:nvPicPr>
          <p:cNvPr id="16388" name="Picture 4" descr="http://xn----7sbkbgtbnydecjr0ixc.xn--p1ai/img/2012/ozhegov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05064"/>
            <a:ext cx="2090936" cy="2613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3200" b="1" dirty="0"/>
              <a:t>Сл..жить, г..</a:t>
            </a:r>
            <a:r>
              <a:rPr lang="ru-RU" sz="3200" b="1" dirty="0" err="1"/>
              <a:t>релый</a:t>
            </a:r>
            <a:r>
              <a:rPr lang="ru-RU" sz="3200" b="1" dirty="0"/>
              <a:t>, см..треть, д..ржать…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b="1" dirty="0" err="1"/>
              <a:t>Прик</a:t>
            </a:r>
            <a:r>
              <a:rPr lang="ru-RU" sz="3200" b="1" dirty="0"/>
              <a:t>…</a:t>
            </a:r>
            <a:r>
              <a:rPr lang="ru-RU" sz="3200" b="1" dirty="0" err="1"/>
              <a:t>снуться</a:t>
            </a:r>
            <a:r>
              <a:rPr lang="ru-RU" sz="3200" b="1" dirty="0"/>
              <a:t>, </a:t>
            </a:r>
            <a:r>
              <a:rPr lang="ru-RU" sz="3200" b="1" dirty="0" err="1"/>
              <a:t>заг</a:t>
            </a:r>
            <a:r>
              <a:rPr lang="ru-RU" sz="3200" b="1" dirty="0"/>
              <a:t>…рать, </a:t>
            </a:r>
            <a:r>
              <a:rPr lang="ru-RU" sz="3200" b="1" dirty="0" err="1"/>
              <a:t>зап</a:t>
            </a:r>
            <a:r>
              <a:rPr lang="ru-RU" sz="3200" b="1" dirty="0"/>
              <a:t>…</a:t>
            </a:r>
            <a:r>
              <a:rPr lang="ru-RU" sz="3200" b="1" dirty="0" err="1"/>
              <a:t>реть</a:t>
            </a:r>
            <a:r>
              <a:rPr lang="ru-RU" sz="3200" b="1" dirty="0"/>
              <a:t>, б…жать…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3200" b="1" dirty="0" err="1"/>
              <a:t>Заб</a:t>
            </a:r>
            <a:r>
              <a:rPr lang="ru-RU" sz="3200" b="1" dirty="0"/>
              <a:t>…</a:t>
            </a:r>
            <a:r>
              <a:rPr lang="ru-RU" sz="3200" b="1" dirty="0" err="1"/>
              <a:t>ру</a:t>
            </a:r>
            <a:r>
              <a:rPr lang="ru-RU" sz="3200" b="1" dirty="0"/>
              <a:t>, </a:t>
            </a:r>
            <a:r>
              <a:rPr lang="ru-RU" sz="3200" b="1" dirty="0" err="1"/>
              <a:t>ог</a:t>
            </a:r>
            <a:r>
              <a:rPr lang="ru-RU" sz="3200" b="1" dirty="0"/>
              <a:t>…рок, </a:t>
            </a:r>
            <a:r>
              <a:rPr lang="ru-RU" sz="3200" b="1" dirty="0" err="1"/>
              <a:t>уг</a:t>
            </a:r>
            <a:r>
              <a:rPr lang="ru-RU" sz="3200" b="1" dirty="0"/>
              <a:t>…р…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Творческий диктант.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4509120"/>
            <a:ext cx="655272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Допишите каждый ряд, взяв по одной морфеме от каждого слова и сложив из них новое.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Корни с чередованием выделите.</a:t>
            </a:r>
          </a:p>
        </p:txBody>
      </p:sp>
      <p:pic>
        <p:nvPicPr>
          <p:cNvPr id="21506" name="Picture 2" descr="http://volodymirec.libr.rv.ua/images/sml_knug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332656"/>
            <a:ext cx="1784141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r>
              <a:rPr lang="ru-RU" sz="4400" dirty="0"/>
              <a:t>зори                    заря</a:t>
            </a:r>
          </a:p>
          <a:p>
            <a:r>
              <a:rPr lang="ru-RU" sz="4400" dirty="0"/>
              <a:t>зарево                зарница</a:t>
            </a:r>
          </a:p>
          <a:p>
            <a:r>
              <a:rPr lang="ru-RU" sz="4400" dirty="0"/>
              <a:t>зорька                озарить      </a:t>
            </a:r>
            <a:r>
              <a:rPr lang="ru-RU" dirty="0"/>
              <a:t> 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>
                <a:solidFill>
                  <a:srgbClr val="002060"/>
                </a:solidFill>
              </a:rPr>
              <a:t>Запишите слова, выделите корни, поставьте ударения.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005064"/>
            <a:ext cx="691276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Скажите, от чего зависит правописание гласной в корне?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Какое общее условие для выбора букв в корнях с чередованием </a:t>
            </a:r>
            <a:r>
              <a:rPr lang="ru-RU" sz="2800" b="1" i="1" dirty="0">
                <a:solidFill>
                  <a:srgbClr val="C00000"/>
                </a:solidFill>
              </a:rPr>
              <a:t>­</a:t>
            </a:r>
            <a:r>
              <a:rPr lang="ru-RU" sz="2800" b="1" i="1" dirty="0" err="1">
                <a:solidFill>
                  <a:srgbClr val="C00000"/>
                </a:solidFill>
              </a:rPr>
              <a:t>гар</a:t>
            </a:r>
            <a:r>
              <a:rPr lang="ru-RU" sz="2800" b="1" i="1" dirty="0">
                <a:solidFill>
                  <a:srgbClr val="C00000"/>
                </a:solidFill>
              </a:rPr>
              <a:t>­ – ­гор</a:t>
            </a:r>
            <a:r>
              <a:rPr lang="ru-RU" sz="2800" b="1" dirty="0">
                <a:solidFill>
                  <a:srgbClr val="C00000"/>
                </a:solidFill>
              </a:rPr>
              <a:t> и </a:t>
            </a:r>
            <a:r>
              <a:rPr lang="ru-RU" sz="2800" b="1" i="1" dirty="0">
                <a:solidFill>
                  <a:srgbClr val="C00000"/>
                </a:solidFill>
              </a:rPr>
              <a:t>­</a:t>
            </a:r>
            <a:r>
              <a:rPr lang="ru-RU" sz="2800" b="1" i="1" dirty="0" err="1">
                <a:solidFill>
                  <a:srgbClr val="C00000"/>
                </a:solidFill>
              </a:rPr>
              <a:t>зар</a:t>
            </a:r>
            <a:r>
              <a:rPr lang="ru-RU" sz="2800" b="1" i="1" dirty="0">
                <a:solidFill>
                  <a:srgbClr val="C00000"/>
                </a:solidFill>
              </a:rPr>
              <a:t>­ – ­</a:t>
            </a:r>
            <a:r>
              <a:rPr lang="ru-RU" sz="2800" b="1" i="1" dirty="0" err="1">
                <a:solidFill>
                  <a:srgbClr val="C00000"/>
                </a:solidFill>
              </a:rPr>
              <a:t>зор</a:t>
            </a:r>
            <a:r>
              <a:rPr lang="ru-RU" sz="2800" b="1" i="1" dirty="0">
                <a:solidFill>
                  <a:srgbClr val="C00000"/>
                </a:solidFill>
              </a:rPr>
              <a:t>­</a:t>
            </a:r>
            <a:r>
              <a:rPr lang="ru-RU" sz="2800" b="1" dirty="0">
                <a:solidFill>
                  <a:srgbClr val="C00000"/>
                </a:solidFill>
              </a:rPr>
              <a:t>? </a:t>
            </a:r>
          </a:p>
        </p:txBody>
      </p:sp>
      <p:pic>
        <p:nvPicPr>
          <p:cNvPr id="18434" name="Picture 2" descr="http://kbrdrs.ru/wp-content/uploads/2014/02/q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916832"/>
            <a:ext cx="174290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63" y="357188"/>
            <a:ext cx="5503862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Arial"/>
              </a:rPr>
              <a:t>Игра «Третий лишний».</a:t>
            </a:r>
            <a:endParaRPr lang="ru-RU" sz="4400" b="1" dirty="0">
              <a:solidFill>
                <a:srgbClr val="C00000"/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1214438"/>
            <a:ext cx="8496944" cy="476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1.Выр…щенный, </a:t>
            </a:r>
            <a:r>
              <a:rPr lang="ru-RU" sz="2800" b="1" kern="0" dirty="0" err="1">
                <a:cs typeface="Arial"/>
              </a:rPr>
              <a:t>подр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сли</a:t>
            </a:r>
            <a:r>
              <a:rPr lang="ru-RU" sz="2800" b="1" kern="0" dirty="0">
                <a:cs typeface="Arial"/>
              </a:rPr>
              <a:t>, </a:t>
            </a:r>
            <a:r>
              <a:rPr lang="ru-RU" sz="2800" b="1" kern="0" dirty="0" err="1">
                <a:cs typeface="Arial"/>
              </a:rPr>
              <a:t>зар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сли</a:t>
            </a:r>
            <a:endParaRPr lang="ru-RU" sz="2800" b="1" kern="0" dirty="0">
              <a:cs typeface="Arial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2.Зал…жить, </a:t>
            </a:r>
            <a:r>
              <a:rPr lang="ru-RU" sz="2800" b="1" kern="0" dirty="0" err="1">
                <a:cs typeface="Arial"/>
              </a:rPr>
              <a:t>безотл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гательное</a:t>
            </a:r>
            <a:r>
              <a:rPr lang="ru-RU" sz="2800" b="1" kern="0" dirty="0">
                <a:cs typeface="Arial"/>
              </a:rPr>
              <a:t> дело, сл…жить руки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3.К.…</a:t>
            </a:r>
            <a:r>
              <a:rPr lang="ru-RU" sz="2800" b="1" kern="0" dirty="0" err="1">
                <a:cs typeface="Arial"/>
              </a:rPr>
              <a:t>саться</a:t>
            </a:r>
            <a:r>
              <a:rPr lang="ru-RU" sz="2800" b="1" kern="0" dirty="0">
                <a:cs typeface="Arial"/>
              </a:rPr>
              <a:t>, </a:t>
            </a:r>
            <a:r>
              <a:rPr lang="ru-RU" sz="2800" b="1" kern="0" dirty="0" err="1">
                <a:cs typeface="Arial"/>
              </a:rPr>
              <a:t>соприк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сновение</a:t>
            </a:r>
            <a:r>
              <a:rPr lang="ru-RU" sz="2800" b="1" kern="0" dirty="0">
                <a:cs typeface="Arial"/>
              </a:rPr>
              <a:t>, </a:t>
            </a:r>
            <a:r>
              <a:rPr lang="ru-RU" sz="2800" b="1" kern="0" dirty="0" err="1">
                <a:cs typeface="Arial"/>
              </a:rPr>
              <a:t>неприк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сновенный</a:t>
            </a:r>
            <a:r>
              <a:rPr lang="ru-RU" sz="2800" b="1" kern="0" dirty="0">
                <a:cs typeface="Arial"/>
              </a:rPr>
              <a:t> запас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4.Р…</a:t>
            </a:r>
            <a:r>
              <a:rPr lang="ru-RU" sz="2800" b="1" kern="0" dirty="0" err="1">
                <a:cs typeface="Arial"/>
              </a:rPr>
              <a:t>стительное</a:t>
            </a:r>
            <a:r>
              <a:rPr lang="ru-RU" sz="2800" b="1" kern="0" dirty="0">
                <a:cs typeface="Arial"/>
              </a:rPr>
              <a:t> масло, </a:t>
            </a:r>
            <a:r>
              <a:rPr lang="ru-RU" sz="2800" b="1" kern="0" dirty="0" err="1">
                <a:cs typeface="Arial"/>
              </a:rPr>
              <a:t>прик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саться</a:t>
            </a:r>
            <a:r>
              <a:rPr lang="ru-RU" sz="2800" b="1" kern="0" dirty="0">
                <a:cs typeface="Arial"/>
              </a:rPr>
              <a:t> к утюгу, р…сток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5. К…</a:t>
            </a:r>
            <a:r>
              <a:rPr lang="ru-RU" sz="2800" b="1" kern="0" dirty="0" err="1">
                <a:cs typeface="Arial"/>
              </a:rPr>
              <a:t>снулся</a:t>
            </a:r>
            <a:r>
              <a:rPr lang="ru-RU" sz="2800" b="1" kern="0" dirty="0">
                <a:cs typeface="Arial"/>
              </a:rPr>
              <a:t> пальцем, неосторожное </a:t>
            </a:r>
            <a:r>
              <a:rPr lang="ru-RU" sz="2800" b="1" kern="0" dirty="0" err="1">
                <a:cs typeface="Arial"/>
              </a:rPr>
              <a:t>прик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сновение</a:t>
            </a:r>
            <a:r>
              <a:rPr lang="ru-RU" sz="2800" b="1" kern="0" dirty="0">
                <a:cs typeface="Arial"/>
              </a:rPr>
              <a:t>, </a:t>
            </a:r>
            <a:r>
              <a:rPr lang="ru-RU" sz="2800" b="1" kern="0" dirty="0" err="1">
                <a:cs typeface="Arial"/>
              </a:rPr>
              <a:t>отр</a:t>
            </a:r>
            <a:r>
              <a:rPr lang="ru-RU" sz="2800" b="1" kern="0" dirty="0">
                <a:cs typeface="Arial"/>
              </a:rPr>
              <a:t>…стает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6. </a:t>
            </a:r>
            <a:r>
              <a:rPr lang="ru-RU" sz="2800" b="1" kern="0" dirty="0" err="1">
                <a:cs typeface="Arial"/>
              </a:rPr>
              <a:t>Перег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рел</a:t>
            </a:r>
            <a:r>
              <a:rPr lang="ru-RU" sz="2800" b="1" kern="0" dirty="0">
                <a:cs typeface="Arial"/>
              </a:rPr>
              <a:t>, </a:t>
            </a:r>
            <a:r>
              <a:rPr lang="ru-RU" sz="2800" b="1" kern="0" dirty="0" err="1">
                <a:cs typeface="Arial"/>
              </a:rPr>
              <a:t>заг</a:t>
            </a:r>
            <a:r>
              <a:rPr lang="ru-RU" sz="2800" b="1" kern="0" dirty="0">
                <a:cs typeface="Arial"/>
              </a:rPr>
              <a:t>…р, </a:t>
            </a:r>
            <a:r>
              <a:rPr lang="ru-RU" sz="2800" b="1" kern="0" dirty="0" err="1">
                <a:cs typeface="Arial"/>
              </a:rPr>
              <a:t>приг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релый</a:t>
            </a:r>
            <a:r>
              <a:rPr lang="ru-RU" sz="2800" b="1" kern="0" dirty="0">
                <a:cs typeface="Arial"/>
              </a:rPr>
              <a:t> пирог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kern="0" dirty="0">
                <a:cs typeface="Arial"/>
              </a:rPr>
              <a:t>7. </a:t>
            </a:r>
            <a:r>
              <a:rPr lang="ru-RU" sz="2800" b="1" kern="0" dirty="0" err="1">
                <a:cs typeface="Arial"/>
              </a:rPr>
              <a:t>Ог</a:t>
            </a:r>
            <a:r>
              <a:rPr lang="ru-RU" sz="2800" b="1" kern="0" dirty="0">
                <a:cs typeface="Arial"/>
              </a:rPr>
              <a:t>…рок от свечи, </a:t>
            </a:r>
            <a:r>
              <a:rPr lang="ru-RU" sz="2800" b="1" kern="0" dirty="0" err="1">
                <a:cs typeface="Arial"/>
              </a:rPr>
              <a:t>уг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рный</a:t>
            </a:r>
            <a:r>
              <a:rPr lang="ru-RU" sz="2800" b="1" kern="0" dirty="0">
                <a:cs typeface="Arial"/>
              </a:rPr>
              <a:t> газ, </a:t>
            </a:r>
            <a:r>
              <a:rPr lang="ru-RU" sz="2800" b="1" kern="0" dirty="0" err="1">
                <a:cs typeface="Arial"/>
              </a:rPr>
              <a:t>подг</a:t>
            </a:r>
            <a:r>
              <a:rPr lang="ru-RU" sz="2800" b="1" kern="0" dirty="0">
                <a:cs typeface="Arial"/>
              </a:rPr>
              <a:t>…</a:t>
            </a:r>
            <a:r>
              <a:rPr lang="ru-RU" sz="2800" b="1" kern="0" dirty="0" err="1">
                <a:cs typeface="Arial"/>
              </a:rPr>
              <a:t>ревшая</a:t>
            </a:r>
            <a:r>
              <a:rPr lang="ru-RU" sz="2800" b="1" kern="0" dirty="0">
                <a:cs typeface="Arial"/>
              </a:rPr>
              <a:t> каша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558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Lucida Sans Unicode</vt:lpstr>
      <vt:lpstr>Monotype Corsiva</vt:lpstr>
      <vt:lpstr>Verdana</vt:lpstr>
      <vt:lpstr>Wingdings</vt:lpstr>
      <vt:lpstr>Wingdings 2</vt:lpstr>
      <vt:lpstr>Wingdings 3</vt:lpstr>
      <vt:lpstr>Открытая</vt:lpstr>
      <vt:lpstr>Буквы О-А в корнях –ГОР-,  -ГАР-, -ЗАР-, -ЗОР-</vt:lpstr>
      <vt:lpstr>Морфемно-словообразовательная разминка</vt:lpstr>
      <vt:lpstr>Мобилизующий этап</vt:lpstr>
      <vt:lpstr>Определите цели урока.</vt:lpstr>
      <vt:lpstr>Запишите предложения и объясните условия выбора орфограммы.  </vt:lpstr>
      <vt:lpstr>Слова-исключения.</vt:lpstr>
      <vt:lpstr>Творческий диктант.</vt:lpstr>
      <vt:lpstr>Запишите слова, выделите корни, поставьте ударения.</vt:lpstr>
      <vt:lpstr>Презентация PowerPoint</vt:lpstr>
      <vt:lpstr>Игра «Корректор».</vt:lpstr>
      <vt:lpstr>Словарный диктант.</vt:lpstr>
      <vt:lpstr>Домашнее задание.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О-А в корнях –ГОР-,  -ГАР-, -ЗАР-, -ЗОР-</dc:title>
  <dc:creator>Natasha</dc:creator>
  <cp:lastModifiedBy>Евгения</cp:lastModifiedBy>
  <cp:revision>14</cp:revision>
  <dcterms:created xsi:type="dcterms:W3CDTF">2015-11-12T18:53:08Z</dcterms:created>
  <dcterms:modified xsi:type="dcterms:W3CDTF">2023-02-24T10:59:55Z</dcterms:modified>
</cp:coreProperties>
</file>