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>
      <p:cViewPr varScale="1">
        <p:scale>
          <a:sx n="80" d="100"/>
          <a:sy n="80" d="100"/>
        </p:scale>
        <p:origin x="-150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6000" b="1" i="1" dirty="0" smtClean="0"/>
              <a:t>«Славна богатырями земля русская»</a:t>
            </a:r>
            <a:endParaRPr lang="ru-RU" sz="6000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6000" b="1" i="1" dirty="0" smtClean="0"/>
              <a:t>Былины – </a:t>
            </a:r>
            <a:r>
              <a:rPr lang="ru-RU" sz="6000" i="1" dirty="0" smtClean="0"/>
              <a:t>русские народные </a:t>
            </a:r>
            <a:r>
              <a:rPr lang="ru-RU" sz="6000" i="1" u="sng" dirty="0" smtClean="0"/>
              <a:t>эпические песни </a:t>
            </a:r>
            <a:r>
              <a:rPr lang="ru-RU" sz="6000" i="1" dirty="0" smtClean="0"/>
              <a:t>о подвигах </a:t>
            </a:r>
            <a:r>
              <a:rPr lang="ru-RU" sz="6000" i="1" u="sng" dirty="0" smtClean="0"/>
              <a:t>богатырей.</a:t>
            </a:r>
            <a:endParaRPr lang="ru-RU" sz="6000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 descr="https://avatars.dzeninfra.ru/get-zen_doc/1582174/pub_61406c30251a834eb5870dca_61406d56863c9c58ab7a2b16/scale_12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4" y="260648"/>
            <a:ext cx="9144000" cy="6408712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sz="9600" b="1" dirty="0" smtClean="0">
                <a:solidFill>
                  <a:schemeClr val="tx1"/>
                </a:solidFill>
              </a:rPr>
              <a:t>Палица</a:t>
            </a:r>
            <a:r>
              <a:rPr lang="ru-RU" sz="9600" dirty="0" smtClean="0">
                <a:solidFill>
                  <a:schemeClr val="tx1"/>
                </a:solidFill>
              </a:rPr>
              <a:t> – старинное оружие, тяжелая дубинка с утолщенным концом</a:t>
            </a:r>
          </a:p>
          <a:p>
            <a:pPr algn="l"/>
            <a:r>
              <a:rPr lang="ru-RU" sz="9600" b="1" dirty="0" err="1" smtClean="0">
                <a:solidFill>
                  <a:schemeClr val="tx1"/>
                </a:solidFill>
              </a:rPr>
              <a:t>Паробок</a:t>
            </a:r>
            <a:r>
              <a:rPr lang="ru-RU" sz="9600" dirty="0" smtClean="0">
                <a:solidFill>
                  <a:schemeClr val="tx1"/>
                </a:solidFill>
              </a:rPr>
              <a:t> – парень, оруженосец.</a:t>
            </a:r>
          </a:p>
          <a:p>
            <a:pPr algn="l"/>
            <a:r>
              <a:rPr lang="ru-RU" sz="9600" b="1" dirty="0" smtClean="0">
                <a:solidFill>
                  <a:schemeClr val="tx1"/>
                </a:solidFill>
              </a:rPr>
              <a:t>Курева</a:t>
            </a:r>
            <a:r>
              <a:rPr lang="ru-RU" sz="9600" dirty="0" smtClean="0">
                <a:solidFill>
                  <a:schemeClr val="tx1"/>
                </a:solidFill>
              </a:rPr>
              <a:t> – «пыльная курева» - имеется ввиду облако пыли, похожее на облако дыма, возникшее от курения</a:t>
            </a:r>
          </a:p>
          <a:p>
            <a:pPr algn="l"/>
            <a:r>
              <a:rPr lang="ru-RU" sz="9600" b="1" dirty="0" err="1" smtClean="0">
                <a:solidFill>
                  <a:schemeClr val="tx1"/>
                </a:solidFill>
              </a:rPr>
              <a:t>Приумаялся</a:t>
            </a:r>
            <a:r>
              <a:rPr lang="ru-RU" sz="9600" dirty="0" smtClean="0">
                <a:solidFill>
                  <a:schemeClr val="tx1"/>
                </a:solidFill>
              </a:rPr>
              <a:t> – притомился, устал</a:t>
            </a:r>
          </a:p>
          <a:p>
            <a:pPr algn="l"/>
            <a:r>
              <a:rPr lang="ru-RU" sz="9600" b="1" dirty="0" smtClean="0">
                <a:solidFill>
                  <a:schemeClr val="tx1"/>
                </a:solidFill>
              </a:rPr>
              <a:t>Ощериться</a:t>
            </a:r>
            <a:r>
              <a:rPr lang="ru-RU" sz="9600" dirty="0" smtClean="0">
                <a:solidFill>
                  <a:schemeClr val="tx1"/>
                </a:solidFill>
              </a:rPr>
              <a:t> – оскалиться , угрожающе показать зубы</a:t>
            </a:r>
          </a:p>
          <a:p>
            <a:pPr algn="l"/>
            <a:r>
              <a:rPr lang="ru-RU" sz="9600" b="1" dirty="0" smtClean="0">
                <a:solidFill>
                  <a:schemeClr val="tx1"/>
                </a:solidFill>
              </a:rPr>
              <a:t>Порешить</a:t>
            </a:r>
            <a:r>
              <a:rPr lang="ru-RU" sz="9600" dirty="0" smtClean="0">
                <a:solidFill>
                  <a:schemeClr val="tx1"/>
                </a:solidFill>
              </a:rPr>
              <a:t> – кончить, убить</a:t>
            </a:r>
          </a:p>
          <a:p>
            <a:pPr algn="l"/>
            <a:r>
              <a:rPr lang="ru-RU" sz="9600" b="1" dirty="0" smtClean="0">
                <a:solidFill>
                  <a:schemeClr val="tx1"/>
                </a:solidFill>
              </a:rPr>
              <a:t>Дородный</a:t>
            </a:r>
            <a:r>
              <a:rPr lang="ru-RU" sz="9600" dirty="0" smtClean="0">
                <a:solidFill>
                  <a:schemeClr val="tx1"/>
                </a:solidFill>
              </a:rPr>
              <a:t> – рослый, крупный, полный</a:t>
            </a:r>
          </a:p>
          <a:p>
            <a:pPr algn="l"/>
            <a:r>
              <a:rPr lang="ru-RU" sz="9600" b="1" dirty="0" smtClean="0">
                <a:solidFill>
                  <a:schemeClr val="tx1"/>
                </a:solidFill>
              </a:rPr>
              <a:t>Величать по </a:t>
            </a:r>
            <a:r>
              <a:rPr lang="ru-RU" sz="9600" b="1" dirty="0" err="1" smtClean="0">
                <a:solidFill>
                  <a:schemeClr val="tx1"/>
                </a:solidFill>
              </a:rPr>
              <a:t>изотчине</a:t>
            </a:r>
            <a:r>
              <a:rPr lang="ru-RU" sz="9600" dirty="0" smtClean="0">
                <a:solidFill>
                  <a:schemeClr val="tx1"/>
                </a:solidFill>
              </a:rPr>
              <a:t>  - называть по отчеству, по отцу</a:t>
            </a:r>
          </a:p>
          <a:p>
            <a:pPr algn="l"/>
            <a:r>
              <a:rPr lang="ru-RU" sz="9600" b="1" dirty="0" smtClean="0">
                <a:solidFill>
                  <a:schemeClr val="tx1"/>
                </a:solidFill>
              </a:rPr>
              <a:t>Чара</a:t>
            </a:r>
            <a:r>
              <a:rPr lang="ru-RU" sz="9600" dirty="0" smtClean="0">
                <a:solidFill>
                  <a:schemeClr val="tx1"/>
                </a:solidFill>
              </a:rPr>
              <a:t> – то же, что чарка – небольшой сосуд для питья вина.</a:t>
            </a:r>
          </a:p>
          <a:p>
            <a:pPr algn="l"/>
            <a:r>
              <a:rPr lang="ru-RU" sz="9600" b="1" dirty="0" err="1" smtClean="0">
                <a:solidFill>
                  <a:schemeClr val="tx1"/>
                </a:solidFill>
              </a:rPr>
              <a:t>Шпенечки</a:t>
            </a:r>
            <a:r>
              <a:rPr lang="ru-RU" sz="9600" b="1" dirty="0" smtClean="0">
                <a:solidFill>
                  <a:schemeClr val="tx1"/>
                </a:solidFill>
              </a:rPr>
              <a:t> </a:t>
            </a:r>
            <a:r>
              <a:rPr lang="ru-RU" sz="9600" dirty="0" smtClean="0">
                <a:solidFill>
                  <a:schemeClr val="tx1"/>
                </a:solidFill>
              </a:rPr>
              <a:t>– небольшие шипы, стержни.</a:t>
            </a:r>
          </a:p>
          <a:p>
            <a:pPr algn="l"/>
            <a:r>
              <a:rPr lang="ru-RU" sz="9600" b="1" dirty="0" smtClean="0">
                <a:solidFill>
                  <a:schemeClr val="tx1"/>
                </a:solidFill>
              </a:rPr>
              <a:t>Стольный град</a:t>
            </a:r>
            <a:r>
              <a:rPr lang="ru-RU" sz="9600" dirty="0" smtClean="0">
                <a:solidFill>
                  <a:schemeClr val="tx1"/>
                </a:solidFill>
              </a:rPr>
              <a:t>- столица .</a:t>
            </a:r>
          </a:p>
          <a:p>
            <a:pPr algn="l"/>
            <a:r>
              <a:rPr lang="ru-RU" sz="9600" b="1" dirty="0" smtClean="0">
                <a:solidFill>
                  <a:schemeClr val="tx1"/>
                </a:solidFill>
              </a:rPr>
              <a:t>Учуять</a:t>
            </a:r>
            <a:r>
              <a:rPr lang="ru-RU" sz="9600" dirty="0" smtClean="0">
                <a:solidFill>
                  <a:schemeClr val="tx1"/>
                </a:solidFill>
              </a:rPr>
              <a:t> – почувствовать.</a:t>
            </a:r>
          </a:p>
          <a:p>
            <a:pPr algn="l"/>
            <a:r>
              <a:rPr lang="ru-RU" sz="9600" b="1" dirty="0" smtClean="0">
                <a:solidFill>
                  <a:schemeClr val="tx1"/>
                </a:solidFill>
              </a:rPr>
              <a:t>Полон</a:t>
            </a:r>
            <a:r>
              <a:rPr lang="ru-RU" sz="9600" dirty="0" smtClean="0">
                <a:solidFill>
                  <a:schemeClr val="tx1"/>
                </a:solidFill>
              </a:rPr>
              <a:t> – плен.</a:t>
            </a:r>
          </a:p>
          <a:p>
            <a:pPr algn="l"/>
            <a:r>
              <a:rPr lang="ru-RU" sz="9600" b="1" dirty="0" smtClean="0">
                <a:solidFill>
                  <a:schemeClr val="tx1"/>
                </a:solidFill>
              </a:rPr>
              <a:t>Колчан со стрелами</a:t>
            </a:r>
            <a:r>
              <a:rPr lang="ru-RU" sz="9600" dirty="0" smtClean="0">
                <a:solidFill>
                  <a:schemeClr val="tx1"/>
                </a:solidFill>
              </a:rPr>
              <a:t> – чехол со стрелами.</a:t>
            </a:r>
          </a:p>
          <a:p>
            <a:pPr algn="l"/>
            <a:r>
              <a:rPr lang="ru-RU" sz="9600" b="1" dirty="0" smtClean="0">
                <a:solidFill>
                  <a:schemeClr val="tx1"/>
                </a:solidFill>
              </a:rPr>
              <a:t>За полпоприща</a:t>
            </a:r>
            <a:r>
              <a:rPr lang="ru-RU" sz="9600" dirty="0" smtClean="0">
                <a:solidFill>
                  <a:schemeClr val="tx1"/>
                </a:solidFill>
              </a:rPr>
              <a:t> – за полпути</a:t>
            </a:r>
          </a:p>
          <a:p>
            <a:pPr algn="l"/>
            <a:r>
              <a:rPr lang="ru-RU" sz="9600" b="1" dirty="0" smtClean="0">
                <a:solidFill>
                  <a:schemeClr val="tx1"/>
                </a:solidFill>
              </a:rPr>
              <a:t>Подколенные</a:t>
            </a:r>
            <a:r>
              <a:rPr lang="ru-RU" sz="9600" dirty="0" smtClean="0">
                <a:solidFill>
                  <a:schemeClr val="tx1"/>
                </a:solidFill>
              </a:rPr>
              <a:t> – подчиненные, подначальные</a:t>
            </a:r>
          </a:p>
          <a:p>
            <a:pPr algn="l"/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9024" y="1124744"/>
            <a:ext cx="8784976" cy="6408712"/>
          </a:xfrm>
        </p:spPr>
        <p:txBody>
          <a:bodyPr>
            <a:normAutofit/>
          </a:bodyPr>
          <a:lstStyle/>
          <a:p>
            <a:pPr algn="l"/>
            <a:r>
              <a:rPr lang="ru-RU" sz="3600" dirty="0" err="1" smtClean="0">
                <a:solidFill>
                  <a:schemeClr val="tx1"/>
                </a:solidFill>
              </a:rPr>
              <a:t>Ла</a:t>
            </a:r>
            <a:r>
              <a:rPr lang="ru-RU" sz="3600" dirty="0" smtClean="0">
                <a:solidFill>
                  <a:schemeClr val="tx1"/>
                </a:solidFill>
              </a:rPr>
              <a:t>- </a:t>
            </a:r>
            <a:r>
              <a:rPr lang="ru-RU" sz="3600" dirty="0" err="1" smtClean="0">
                <a:solidFill>
                  <a:schemeClr val="tx1"/>
                </a:solidFill>
              </a:rPr>
              <a:t>ло</a:t>
            </a:r>
            <a:r>
              <a:rPr lang="ru-RU" sz="3600" dirty="0" smtClean="0">
                <a:solidFill>
                  <a:schemeClr val="tx1"/>
                </a:solidFill>
              </a:rPr>
              <a:t>- </a:t>
            </a:r>
            <a:r>
              <a:rPr lang="ru-RU" sz="3600" dirty="0" err="1" smtClean="0">
                <a:solidFill>
                  <a:schemeClr val="tx1"/>
                </a:solidFill>
              </a:rPr>
              <a:t>лы</a:t>
            </a:r>
            <a:r>
              <a:rPr lang="ru-RU" sz="3600" dirty="0" smtClean="0">
                <a:solidFill>
                  <a:schemeClr val="tx1"/>
                </a:solidFill>
              </a:rPr>
              <a:t>, </a:t>
            </a:r>
            <a:r>
              <a:rPr lang="ru-RU" sz="3600" dirty="0" err="1" smtClean="0">
                <a:solidFill>
                  <a:schemeClr val="tx1"/>
                </a:solidFill>
              </a:rPr>
              <a:t>ла</a:t>
            </a:r>
            <a:r>
              <a:rPr lang="ru-RU" sz="3600" dirty="0" smtClean="0">
                <a:solidFill>
                  <a:schemeClr val="tx1"/>
                </a:solidFill>
              </a:rPr>
              <a:t>- </a:t>
            </a:r>
            <a:r>
              <a:rPr lang="ru-RU" sz="3600" dirty="0" err="1" smtClean="0">
                <a:solidFill>
                  <a:schemeClr val="tx1"/>
                </a:solidFill>
              </a:rPr>
              <a:t>ло</a:t>
            </a:r>
            <a:r>
              <a:rPr lang="ru-RU" sz="3600" dirty="0" smtClean="0">
                <a:solidFill>
                  <a:schemeClr val="tx1"/>
                </a:solidFill>
              </a:rPr>
              <a:t>- </a:t>
            </a:r>
            <a:r>
              <a:rPr lang="ru-RU" sz="3600" dirty="0" err="1" smtClean="0">
                <a:solidFill>
                  <a:schemeClr val="tx1"/>
                </a:solidFill>
              </a:rPr>
              <a:t>лы</a:t>
            </a:r>
            <a:r>
              <a:rPr lang="ru-RU" sz="3600" dirty="0" smtClean="0">
                <a:solidFill>
                  <a:schemeClr val="tx1"/>
                </a:solidFill>
              </a:rPr>
              <a:t> школа, классы, лом, столы.</a:t>
            </a:r>
          </a:p>
          <a:p>
            <a:pPr algn="l"/>
            <a:r>
              <a:rPr lang="ru-RU" sz="3600" dirty="0" err="1" smtClean="0">
                <a:solidFill>
                  <a:schemeClr val="tx1"/>
                </a:solidFill>
              </a:rPr>
              <a:t>Лы</a:t>
            </a:r>
            <a:r>
              <a:rPr lang="ru-RU" sz="3600" dirty="0" smtClean="0">
                <a:solidFill>
                  <a:schemeClr val="tx1"/>
                </a:solidFill>
              </a:rPr>
              <a:t>- </a:t>
            </a:r>
            <a:r>
              <a:rPr lang="ru-RU" sz="3600" dirty="0" err="1" smtClean="0">
                <a:solidFill>
                  <a:schemeClr val="tx1"/>
                </a:solidFill>
              </a:rPr>
              <a:t>лу-ло</a:t>
            </a:r>
            <a:r>
              <a:rPr lang="ru-RU" sz="3600" dirty="0" smtClean="0">
                <a:solidFill>
                  <a:schemeClr val="tx1"/>
                </a:solidFill>
              </a:rPr>
              <a:t>, </a:t>
            </a:r>
            <a:r>
              <a:rPr lang="ru-RU" sz="3600" dirty="0" err="1" smtClean="0">
                <a:solidFill>
                  <a:schemeClr val="tx1"/>
                </a:solidFill>
              </a:rPr>
              <a:t>лы</a:t>
            </a:r>
            <a:r>
              <a:rPr lang="ru-RU" sz="3600" dirty="0" smtClean="0">
                <a:solidFill>
                  <a:schemeClr val="tx1"/>
                </a:solidFill>
              </a:rPr>
              <a:t>- </a:t>
            </a:r>
            <a:r>
              <a:rPr lang="ru-RU" sz="3600" dirty="0" err="1" smtClean="0">
                <a:solidFill>
                  <a:schemeClr val="tx1"/>
                </a:solidFill>
              </a:rPr>
              <a:t>лу</a:t>
            </a:r>
            <a:r>
              <a:rPr lang="ru-RU" sz="3600" dirty="0" smtClean="0">
                <a:solidFill>
                  <a:schemeClr val="tx1"/>
                </a:solidFill>
              </a:rPr>
              <a:t>- </a:t>
            </a:r>
            <a:r>
              <a:rPr lang="ru-RU" sz="3600" dirty="0" err="1" smtClean="0">
                <a:solidFill>
                  <a:schemeClr val="tx1"/>
                </a:solidFill>
              </a:rPr>
              <a:t>ло</a:t>
            </a:r>
            <a:r>
              <a:rPr lang="ru-RU" sz="3600" dirty="0" smtClean="0">
                <a:solidFill>
                  <a:schemeClr val="tx1"/>
                </a:solidFill>
              </a:rPr>
              <a:t> лыжи, лужа, лось, стекло.</a:t>
            </a:r>
          </a:p>
          <a:p>
            <a:pPr algn="l"/>
            <a:r>
              <a:rPr lang="ru-RU" sz="3600" dirty="0" err="1" smtClean="0">
                <a:solidFill>
                  <a:schemeClr val="tx1"/>
                </a:solidFill>
              </a:rPr>
              <a:t>Ло</a:t>
            </a:r>
            <a:r>
              <a:rPr lang="ru-RU" sz="3600" dirty="0" smtClean="0">
                <a:solidFill>
                  <a:schemeClr val="tx1"/>
                </a:solidFill>
              </a:rPr>
              <a:t>- </a:t>
            </a:r>
            <a:r>
              <a:rPr lang="ru-RU" sz="3600" dirty="0" err="1" smtClean="0">
                <a:solidFill>
                  <a:schemeClr val="tx1"/>
                </a:solidFill>
              </a:rPr>
              <a:t>лы-ла</a:t>
            </a:r>
            <a:r>
              <a:rPr lang="ru-RU" sz="3600" dirty="0" smtClean="0">
                <a:solidFill>
                  <a:schemeClr val="tx1"/>
                </a:solidFill>
              </a:rPr>
              <a:t>, </a:t>
            </a:r>
            <a:r>
              <a:rPr lang="ru-RU" sz="3600" dirty="0" err="1" smtClean="0">
                <a:solidFill>
                  <a:schemeClr val="tx1"/>
                </a:solidFill>
              </a:rPr>
              <a:t>ло</a:t>
            </a:r>
            <a:r>
              <a:rPr lang="ru-RU" sz="3600" dirty="0" smtClean="0">
                <a:solidFill>
                  <a:schemeClr val="tx1"/>
                </a:solidFill>
              </a:rPr>
              <a:t>- </a:t>
            </a:r>
            <a:r>
              <a:rPr lang="ru-RU" sz="3600" dirty="0" err="1" smtClean="0">
                <a:solidFill>
                  <a:schemeClr val="tx1"/>
                </a:solidFill>
              </a:rPr>
              <a:t>лы-ла</a:t>
            </a:r>
            <a:r>
              <a:rPr lang="ru-RU" sz="3600" dirty="0" smtClean="0">
                <a:solidFill>
                  <a:schemeClr val="tx1"/>
                </a:solidFill>
              </a:rPr>
              <a:t> лодка, лыжник, лай, скала.</a:t>
            </a:r>
          </a:p>
          <a:p>
            <a:pPr algn="l"/>
            <a:r>
              <a:rPr lang="ru-RU" sz="3600" dirty="0" err="1" smtClean="0">
                <a:solidFill>
                  <a:schemeClr val="tx1"/>
                </a:solidFill>
              </a:rPr>
              <a:t>Ла-ло-лу</a:t>
            </a:r>
            <a:r>
              <a:rPr lang="ru-RU" sz="3600" dirty="0" smtClean="0">
                <a:solidFill>
                  <a:schemeClr val="tx1"/>
                </a:solidFill>
              </a:rPr>
              <a:t>, </a:t>
            </a:r>
            <a:r>
              <a:rPr lang="ru-RU" sz="3600" dirty="0" err="1" smtClean="0">
                <a:solidFill>
                  <a:schemeClr val="tx1"/>
                </a:solidFill>
              </a:rPr>
              <a:t>ла-ло-лу</a:t>
            </a:r>
            <a:r>
              <a:rPr lang="ru-RU" sz="3600" dirty="0" smtClean="0">
                <a:solidFill>
                  <a:schemeClr val="tx1"/>
                </a:solidFill>
              </a:rPr>
              <a:t> на полу, к столу, в углу.</a:t>
            </a:r>
          </a:p>
          <a:p>
            <a:pPr algn="l"/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60648"/>
            <a:ext cx="8784976" cy="6408712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1"/>
                </a:solidFill>
              </a:rPr>
              <a:t>Домашнее задание:</a:t>
            </a:r>
          </a:p>
          <a:p>
            <a:r>
              <a:rPr lang="ru-RU" sz="3600" i="1" dirty="0" smtClean="0">
                <a:solidFill>
                  <a:schemeClr val="tx1"/>
                </a:solidFill>
              </a:rPr>
              <a:t>Подобрать и выписать слова из текста былины к иллюстрации</a:t>
            </a:r>
            <a:endParaRPr lang="ru-RU" sz="3600" i="1" dirty="0" smtClean="0">
              <a:solidFill>
                <a:schemeClr val="tx1"/>
              </a:solidFill>
            </a:endParaRPr>
          </a:p>
          <a:p>
            <a:pPr algn="l"/>
            <a:endParaRPr lang="ru-RU" dirty="0"/>
          </a:p>
        </p:txBody>
      </p:sp>
      <p:pic>
        <p:nvPicPr>
          <p:cNvPr id="17410" name="Picture 2" descr="https://static.mishka-knizhka.ru/wp-content/uploads/2021/03/dobrynja-nikitich-i-zmej3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060848"/>
            <a:ext cx="7581900" cy="45529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83</Words>
  <Application>Microsoft Office PowerPoint</Application>
  <PresentationFormat>Экран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«Славна богатырями земля русская»</vt:lpstr>
      <vt:lpstr>Былины – русские народные эпические песни о подвигах богатырей.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«Славна богатырями земля русская»</dc:title>
  <dc:creator>Евгения</dc:creator>
  <cp:lastModifiedBy>Евгения</cp:lastModifiedBy>
  <cp:revision>2</cp:revision>
  <dcterms:created xsi:type="dcterms:W3CDTF">2022-09-02T08:04:16Z</dcterms:created>
  <dcterms:modified xsi:type="dcterms:W3CDTF">2022-09-02T08:19:53Z</dcterms:modified>
</cp:coreProperties>
</file>