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9" r:id="rId4"/>
    <p:sldId id="261" r:id="rId5"/>
    <p:sldId id="262" r:id="rId6"/>
    <p:sldId id="269" r:id="rId7"/>
    <p:sldId id="271" r:id="rId8"/>
    <p:sldId id="263" r:id="rId9"/>
    <p:sldId id="265" r:id="rId10"/>
    <p:sldId id="267" r:id="rId11"/>
    <p:sldId id="266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tx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" Target="slide1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3008313" cy="1162050"/>
          </a:xfrm>
        </p:spPr>
        <p:txBody>
          <a:bodyPr>
            <a:noAutofit/>
          </a:bodyPr>
          <a:lstStyle/>
          <a:p>
            <a:r>
              <a:rPr lang="ru-RU" sz="3200" dirty="0">
                <a:latin typeface="Gabriola" pitchFamily="82" charset="0"/>
                <a:ea typeface="+mn-ea"/>
                <a:cs typeface="+mn-cs"/>
              </a:rPr>
              <a:t>Н.И. </a:t>
            </a:r>
            <a:r>
              <a:rPr lang="ru-RU" sz="3200" dirty="0" err="1">
                <a:latin typeface="Gabriola" pitchFamily="82" charset="0"/>
                <a:ea typeface="+mn-ea"/>
                <a:cs typeface="+mn-cs"/>
              </a:rPr>
              <a:t>Рыленков</a:t>
            </a:r>
            <a:r>
              <a:rPr lang="ru-RU" sz="3200" dirty="0">
                <a:latin typeface="Gabriola" pitchFamily="82" charset="0"/>
                <a:ea typeface="+mn-ea"/>
                <a:cs typeface="+mn-cs"/>
              </a:rPr>
              <a:t/>
            </a:r>
            <a:br>
              <a:rPr lang="ru-RU" sz="3200" dirty="0">
                <a:latin typeface="Gabriola" pitchFamily="82" charset="0"/>
                <a:ea typeface="+mn-ea"/>
                <a:cs typeface="+mn-cs"/>
              </a:rPr>
            </a:br>
            <a:r>
              <a:rPr lang="ru-RU" sz="3200" dirty="0">
                <a:latin typeface="Gabriola" pitchFamily="82" charset="0"/>
                <a:ea typeface="+mn-ea"/>
                <a:cs typeface="+mn-cs"/>
              </a:rPr>
              <a:t> (1909-1969)-русский      советский поэт.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>
                <a:latin typeface="Gabriola" pitchFamily="82" charset="0"/>
              </a:rPr>
              <a:t>Хоть выйди ты не в белый свет,</a:t>
            </a:r>
          </a:p>
          <a:p>
            <a:pPr marL="0" indent="0">
              <a:buNone/>
            </a:pPr>
            <a:r>
              <a:rPr lang="ru-RU" sz="3600" dirty="0">
                <a:latin typeface="Gabriola" pitchFamily="82" charset="0"/>
              </a:rPr>
              <a:t>А в поле за околицей.</a:t>
            </a:r>
          </a:p>
          <a:p>
            <a:pPr marL="0" indent="0">
              <a:buNone/>
            </a:pPr>
            <a:r>
              <a:rPr lang="ru-RU" sz="3600" dirty="0">
                <a:latin typeface="Gabriola" pitchFamily="82" charset="0"/>
              </a:rPr>
              <a:t>Пока идёшь за кем-то </a:t>
            </a:r>
            <a:endParaRPr lang="ru-RU" sz="3600" dirty="0" smtClean="0">
              <a:latin typeface="Gabriola" pitchFamily="82" charset="0"/>
            </a:endParaRPr>
          </a:p>
          <a:p>
            <a:pPr marL="0" indent="0">
              <a:buNone/>
            </a:pPr>
            <a:r>
              <a:rPr lang="ru-RU" sz="3600" dirty="0" smtClean="0">
                <a:latin typeface="Gabriola" pitchFamily="82" charset="0"/>
              </a:rPr>
              <a:t>вслед</a:t>
            </a:r>
            <a:r>
              <a:rPr lang="ru-RU" sz="3600" dirty="0">
                <a:latin typeface="Gabriola" pitchFamily="82" charset="0"/>
              </a:rPr>
              <a:t>,</a:t>
            </a:r>
          </a:p>
          <a:p>
            <a:pPr marL="0" indent="0">
              <a:buNone/>
            </a:pPr>
            <a:r>
              <a:rPr lang="ru-RU" sz="3600" dirty="0">
                <a:latin typeface="Gabriola" pitchFamily="82" charset="0"/>
              </a:rPr>
              <a:t>Дорога не запомнится.</a:t>
            </a:r>
          </a:p>
          <a:p>
            <a:pPr marL="0" indent="0">
              <a:buNone/>
            </a:pPr>
            <a:r>
              <a:rPr lang="ru-RU" sz="3600" dirty="0">
                <a:latin typeface="Gabriola" pitchFamily="82" charset="0"/>
              </a:rPr>
              <a:t>Зато куда б ты не попал</a:t>
            </a:r>
          </a:p>
          <a:p>
            <a:pPr marL="0" indent="0">
              <a:buNone/>
            </a:pPr>
            <a:r>
              <a:rPr lang="ru-RU" sz="3600" dirty="0">
                <a:latin typeface="Gabriola" pitchFamily="82" charset="0"/>
              </a:rPr>
              <a:t>И по какой распутице.</a:t>
            </a:r>
          </a:p>
          <a:p>
            <a:pPr marL="0" indent="0">
              <a:buNone/>
            </a:pPr>
            <a:r>
              <a:rPr lang="ru-RU" sz="3600" dirty="0">
                <a:latin typeface="Gabriola" pitchFamily="82" charset="0"/>
              </a:rPr>
              <a:t>Дорога та, что сам искал,</a:t>
            </a:r>
          </a:p>
          <a:p>
            <a:pPr marL="0" indent="0">
              <a:buNone/>
            </a:pPr>
            <a:r>
              <a:rPr lang="ru-RU" sz="3600" dirty="0">
                <a:latin typeface="Gabriola" pitchFamily="82" charset="0"/>
              </a:rPr>
              <a:t>Вовек не </a:t>
            </a:r>
            <a:r>
              <a:rPr lang="ru-RU" sz="3600" dirty="0" smtClean="0">
                <a:latin typeface="Gabriola" pitchFamily="82" charset="0"/>
              </a:rPr>
              <a:t>позабудется.</a:t>
            </a:r>
            <a:endParaRPr lang="ru-RU" sz="3600" dirty="0">
              <a:latin typeface="Gabriola" pitchFamily="82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9552" y="2087846"/>
            <a:ext cx="2917482" cy="430402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87846"/>
            <a:ext cx="2952328" cy="3285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503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5121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Gabriola" pitchFamily="82" charset="0"/>
                <a:ea typeface="+mn-ea"/>
                <a:cs typeface="+mn-cs"/>
                <a:hlinkClick r:id="rId2" action="ppaction://hlinksldjump"/>
              </a:rPr>
              <a:t>Резюме</a:t>
            </a:r>
            <a:endParaRPr lang="ru-RU" sz="5400" b="1" dirty="0">
              <a:latin typeface="Gabriola" pitchFamily="82" charset="0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35" r="1437"/>
          <a:stretch/>
        </p:blipFill>
        <p:spPr bwMode="auto">
          <a:xfrm>
            <a:off x="179512" y="1340768"/>
            <a:ext cx="8704208" cy="5241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572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548680"/>
            <a:ext cx="80648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Gabriola" pitchFamily="82" charset="0"/>
              </a:rPr>
              <a:t/>
            </a:r>
            <a:br>
              <a:rPr lang="ru-RU" sz="3600" b="1" dirty="0">
                <a:latin typeface="Gabriola" pitchFamily="82" charset="0"/>
              </a:rPr>
            </a:br>
            <a:r>
              <a:rPr lang="ru-RU" sz="3600" b="1" dirty="0">
                <a:latin typeface="Gabriola" pitchFamily="82" charset="0"/>
              </a:rPr>
              <a:t>Значение слова Резюме по Ожегову:</a:t>
            </a:r>
            <a:br>
              <a:rPr lang="ru-RU" sz="3600" b="1" dirty="0">
                <a:latin typeface="Gabriola" pitchFamily="82" charset="0"/>
              </a:rPr>
            </a:br>
            <a:r>
              <a:rPr lang="ru-RU" sz="3600" b="1" dirty="0">
                <a:latin typeface="Gabriola" pitchFamily="82" charset="0"/>
              </a:rPr>
              <a:t>Резюме - </a:t>
            </a:r>
            <a:r>
              <a:rPr lang="ru-RU" sz="3600" b="1" dirty="0" smtClean="0">
                <a:latin typeface="Gabriola" pitchFamily="82" charset="0"/>
              </a:rPr>
              <a:t>краткий</a:t>
            </a:r>
            <a:r>
              <a:rPr lang="ru-RU" sz="3600" b="1" dirty="0">
                <a:latin typeface="Gabriola" pitchFamily="82" charset="0"/>
              </a:rPr>
              <a:t> вывод из сказанного, написанного </a:t>
            </a:r>
            <a:endParaRPr lang="ru-RU" sz="3600" b="1" dirty="0" smtClean="0">
              <a:latin typeface="Gabriola" pitchFamily="82" charset="0"/>
            </a:endParaRPr>
          </a:p>
          <a:p>
            <a:r>
              <a:rPr lang="ru-RU" sz="3600" b="1" dirty="0">
                <a:latin typeface="Gabriola" pitchFamily="82" charset="0"/>
              </a:rPr>
              <a:t/>
            </a:r>
            <a:br>
              <a:rPr lang="ru-RU" sz="3600" b="1" dirty="0">
                <a:latin typeface="Gabriola" pitchFamily="82" charset="0"/>
              </a:rPr>
            </a:br>
            <a:r>
              <a:rPr lang="ru-RU" sz="3600" b="1" dirty="0" smtClean="0">
                <a:latin typeface="Gabriola" pitchFamily="82" charset="0"/>
              </a:rPr>
              <a:t>Значение </a:t>
            </a:r>
            <a:r>
              <a:rPr lang="ru-RU" sz="3600" b="1" dirty="0">
                <a:latin typeface="Gabriola" pitchFamily="82" charset="0"/>
              </a:rPr>
              <a:t>слова Резюме по словарю Ушакова:</a:t>
            </a:r>
            <a:br>
              <a:rPr lang="ru-RU" sz="3600" b="1" dirty="0">
                <a:latin typeface="Gabriola" pitchFamily="82" charset="0"/>
              </a:rPr>
            </a:br>
            <a:r>
              <a:rPr lang="ru-RU" sz="3600" b="1" dirty="0">
                <a:latin typeface="Gabriola" pitchFamily="82" charset="0"/>
              </a:rPr>
              <a:t>РЕЗЮМЕ </a:t>
            </a:r>
            <a:br>
              <a:rPr lang="ru-RU" sz="3600" b="1" dirty="0">
                <a:latin typeface="Gabriola" pitchFamily="82" charset="0"/>
              </a:rPr>
            </a:br>
            <a:r>
              <a:rPr lang="ru-RU" sz="3600" b="1" dirty="0">
                <a:latin typeface="Gabriola" pitchFamily="82" charset="0"/>
              </a:rPr>
              <a:t>нескл., ср. (фр. </a:t>
            </a:r>
            <a:r>
              <a:rPr lang="ru-RU" sz="3600" b="1" dirty="0" err="1">
                <a:latin typeface="Gabriola" pitchFamily="82" charset="0"/>
              </a:rPr>
              <a:t>rйsumй</a:t>
            </a:r>
            <a:r>
              <a:rPr lang="ru-RU" sz="3600" b="1" dirty="0">
                <a:latin typeface="Gabriola" pitchFamily="82" charset="0"/>
              </a:rPr>
              <a:t>) (книжн.). Краткий вывод из сказанного, написанного или прочитанного, сжато излагающий основные положения. Резюме статьи. </a:t>
            </a:r>
          </a:p>
        </p:txBody>
      </p:sp>
      <p:sp>
        <p:nvSpPr>
          <p:cNvPr id="3" name="Управляющая кнопка: в начало 2">
            <a:hlinkClick r:id="rId2" action="ppaction://hlinksldjump" highlightClick="1"/>
          </p:cNvPr>
          <p:cNvSpPr/>
          <p:nvPr/>
        </p:nvSpPr>
        <p:spPr>
          <a:xfrm>
            <a:off x="6948264" y="6309320"/>
            <a:ext cx="864096" cy="43204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89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tx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Gabriola" pitchFamily="82" charset="0"/>
                <a:ea typeface="+mn-ea"/>
                <a:cs typeface="+mn-cs"/>
              </a:rPr>
              <a:t>Рефлексия</a:t>
            </a:r>
            <a:endParaRPr lang="ru-RU" sz="5400" b="1" dirty="0">
              <a:latin typeface="Gabriola" pitchFamily="82" charset="0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484784"/>
            <a:ext cx="7560840" cy="6186309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ru-RU" sz="3600" b="1" dirty="0">
                <a:latin typeface="Gabriola" pitchFamily="82" charset="0"/>
              </a:rPr>
              <a:t>сегодня я узнал…</a:t>
            </a:r>
          </a:p>
          <a:p>
            <a:r>
              <a:rPr lang="ru-RU" sz="3600" b="1" dirty="0">
                <a:latin typeface="Gabriola" pitchFamily="82" charset="0"/>
              </a:rPr>
              <a:t> было интересно…</a:t>
            </a:r>
          </a:p>
          <a:p>
            <a:r>
              <a:rPr lang="ru-RU" sz="3600" b="1" dirty="0">
                <a:latin typeface="Gabriola" pitchFamily="82" charset="0"/>
              </a:rPr>
              <a:t> было трудно… </a:t>
            </a:r>
          </a:p>
          <a:p>
            <a:r>
              <a:rPr lang="ru-RU" sz="3600" b="1" dirty="0">
                <a:latin typeface="Gabriola" pitchFamily="82" charset="0"/>
              </a:rPr>
              <a:t>я выполнял задания… </a:t>
            </a:r>
          </a:p>
          <a:p>
            <a:r>
              <a:rPr lang="ru-RU" sz="3600" b="1" dirty="0">
                <a:latin typeface="Gabriola" pitchFamily="82" charset="0"/>
              </a:rPr>
              <a:t>я понял, что… </a:t>
            </a:r>
          </a:p>
          <a:p>
            <a:r>
              <a:rPr lang="ru-RU" sz="3600" b="1" dirty="0">
                <a:latin typeface="Gabriola" pitchFamily="82" charset="0"/>
              </a:rPr>
              <a:t>теперь я могу</a:t>
            </a:r>
            <a:r>
              <a:rPr lang="ru-RU" sz="3600" b="1" dirty="0" smtClean="0">
                <a:latin typeface="Gabriola" pitchFamily="82" charset="0"/>
              </a:rPr>
              <a:t>…</a:t>
            </a:r>
          </a:p>
          <a:p>
            <a:endParaRPr lang="ru-RU" sz="3600" b="1" dirty="0">
              <a:latin typeface="Gabriola" pitchFamily="82" charset="0"/>
            </a:endParaRPr>
          </a:p>
          <a:p>
            <a:endParaRPr lang="ru-RU" sz="3600" b="1" dirty="0" smtClean="0">
              <a:latin typeface="Gabriola" pitchFamily="82" charset="0"/>
            </a:endParaRPr>
          </a:p>
          <a:p>
            <a:endParaRPr lang="ru-RU" sz="3600" b="1" dirty="0">
              <a:latin typeface="Gabriola" pitchFamily="82" charset="0"/>
            </a:endParaRPr>
          </a:p>
          <a:p>
            <a:endParaRPr lang="ru-RU" sz="3600" b="1" dirty="0" smtClean="0">
              <a:latin typeface="Gabriola" pitchFamily="82" charset="0"/>
            </a:endParaRPr>
          </a:p>
          <a:p>
            <a:endParaRPr lang="ru-RU" sz="3600" b="1" dirty="0">
              <a:latin typeface="Gabriola" pitchFamily="82" charset="0"/>
            </a:endParaRPr>
          </a:p>
          <a:p>
            <a:r>
              <a:rPr lang="ru-RU" sz="3600" b="1" dirty="0">
                <a:latin typeface="Gabriola" pitchFamily="82" charset="0"/>
              </a:rPr>
              <a:t>я приобрел… </a:t>
            </a:r>
          </a:p>
          <a:p>
            <a:r>
              <a:rPr lang="ru-RU" sz="3600" b="1" dirty="0">
                <a:latin typeface="Gabriola" pitchFamily="82" charset="0"/>
              </a:rPr>
              <a:t>я научился… </a:t>
            </a:r>
            <a:endParaRPr lang="ru-RU" sz="3600" b="1" dirty="0" smtClean="0">
              <a:latin typeface="Gabriola" pitchFamily="82" charset="0"/>
            </a:endParaRPr>
          </a:p>
          <a:p>
            <a:r>
              <a:rPr lang="ru-RU" sz="3600" b="1" dirty="0" smtClean="0">
                <a:latin typeface="Gabriola" pitchFamily="82" charset="0"/>
              </a:rPr>
              <a:t>меня </a:t>
            </a:r>
            <a:r>
              <a:rPr lang="ru-RU" sz="3600" b="1" dirty="0">
                <a:latin typeface="Gabriola" pitchFamily="82" charset="0"/>
              </a:rPr>
              <a:t>удивило…</a:t>
            </a:r>
          </a:p>
          <a:p>
            <a:r>
              <a:rPr lang="ru-RU" sz="3600" b="1" dirty="0">
                <a:latin typeface="Gabriola" pitchFamily="82" charset="0"/>
              </a:rPr>
              <a:t> урок дал мне для жизни… </a:t>
            </a:r>
          </a:p>
          <a:p>
            <a:r>
              <a:rPr lang="ru-RU" sz="3600" b="1" dirty="0">
                <a:latin typeface="Gabriola" pitchFamily="82" charset="0"/>
              </a:rPr>
              <a:t>мне захотелось…</a:t>
            </a:r>
          </a:p>
        </p:txBody>
      </p:sp>
    </p:spTree>
    <p:extLst>
      <p:ext uri="{BB962C8B-B14F-4D97-AF65-F5344CB8AC3E}">
        <p14:creationId xmlns:p14="http://schemas.microsoft.com/office/powerpoint/2010/main" val="19513299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16632"/>
            <a:ext cx="6192688" cy="1368151"/>
          </a:xfrm>
        </p:spPr>
        <p:txBody>
          <a:bodyPr>
            <a:normAutofit/>
          </a:bodyPr>
          <a:lstStyle/>
          <a:p>
            <a:r>
              <a:rPr lang="ru-RU" sz="5400" b="1" dirty="0">
                <a:latin typeface="Gabriola" pitchFamily="82" charset="0"/>
                <a:ea typeface="+mn-ea"/>
                <a:cs typeface="+mn-cs"/>
              </a:rPr>
              <a:t>Тема урока</a:t>
            </a:r>
          </a:p>
        </p:txBody>
      </p:sp>
    </p:spTree>
    <p:extLst>
      <p:ext uri="{BB962C8B-B14F-4D97-AF65-F5344CB8AC3E}">
        <p14:creationId xmlns:p14="http://schemas.microsoft.com/office/powerpoint/2010/main" val="183488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92696"/>
            <a:ext cx="84249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Gabriola" pitchFamily="82" charset="0"/>
              </a:rPr>
              <a:t>Самолеты заходили вновь и вновь не было конца этой адской карусели  она хотела уничтожить весь мир  неужели я должен был погибнуть не в бою а вот так  ничего не сделав ни разу не выстрелив  у меня была граната  но не бросишь же ее в пикирующий на меня самолет  я конечно  был раздавлен страхом сколько во мне было этого страха </a:t>
            </a:r>
          </a:p>
          <a:p>
            <a:endParaRPr lang="ru-RU" sz="3600" b="1" dirty="0">
              <a:latin typeface="Gabriola" pitchFamily="82" charset="0"/>
            </a:endParaRPr>
          </a:p>
          <a:p>
            <a:r>
              <a:rPr lang="ru-RU" sz="3600" b="1" dirty="0">
                <a:latin typeface="Gabriola" pitchFamily="82" charset="0"/>
              </a:rPr>
              <a:t>По </a:t>
            </a:r>
            <a:r>
              <a:rPr lang="ru-RU" sz="3600" b="1" dirty="0" smtClean="0">
                <a:latin typeface="Gabriola" pitchFamily="82" charset="0"/>
              </a:rPr>
              <a:t>Даниилу Гранину </a:t>
            </a:r>
            <a:r>
              <a:rPr lang="ru-RU" sz="3600" b="1" dirty="0">
                <a:latin typeface="Gabriola" pitchFamily="82" charset="0"/>
              </a:rPr>
              <a:t>«Мой лейтенант»</a:t>
            </a:r>
          </a:p>
        </p:txBody>
      </p:sp>
    </p:spTree>
    <p:extLst>
      <p:ext uri="{BB962C8B-B14F-4D97-AF65-F5344CB8AC3E}">
        <p14:creationId xmlns:p14="http://schemas.microsoft.com/office/powerpoint/2010/main" val="230854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Согласен – не согласен. </a:t>
            </a:r>
            <a:endParaRPr lang="ru-RU" sz="3600" dirty="0"/>
          </a:p>
        </p:txBody>
      </p:sp>
      <p:pic>
        <p:nvPicPr>
          <p:cNvPr id="1026" name="Picture 2" descr="Пунктуация (от ла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532" y="-31188"/>
            <a:ext cx="9372532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069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tx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>
                <a:latin typeface="Gabriola" pitchFamily="82" charset="0"/>
                <a:ea typeface="+mn-ea"/>
                <a:cs typeface="+mn-cs"/>
              </a:rPr>
              <a:t>Согласен – не </a:t>
            </a:r>
            <a:r>
              <a:rPr lang="ru-RU" sz="5400" b="1" dirty="0" smtClean="0">
                <a:latin typeface="Gabriola" pitchFamily="82" charset="0"/>
                <a:ea typeface="+mn-ea"/>
                <a:cs typeface="+mn-cs"/>
              </a:rPr>
              <a:t>согласен</a:t>
            </a:r>
            <a:endParaRPr lang="ru-RU" sz="5400" b="1" dirty="0">
              <a:latin typeface="Gabriola" pitchFamily="82" charset="0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600" b="1" dirty="0">
                <a:latin typeface="Gabriola" pitchFamily="82" charset="0"/>
              </a:rPr>
              <a:t>До 15 века не было знаков препинания.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b="1" dirty="0">
                <a:latin typeface="Gabriola" pitchFamily="82" charset="0"/>
              </a:rPr>
              <a:t>Начало научной разработке русской пунктуации положил М</a:t>
            </a:r>
            <a:r>
              <a:rPr lang="ru-RU" sz="3600" b="1" dirty="0" smtClean="0">
                <a:latin typeface="Gabriola" pitchFamily="82" charset="0"/>
              </a:rPr>
              <a:t>. В. Ломоносов </a:t>
            </a:r>
            <a:r>
              <a:rPr lang="ru-RU" sz="3600" b="1" dirty="0">
                <a:latin typeface="Gabriola" pitchFamily="82" charset="0"/>
              </a:rPr>
              <a:t>в своём труде «Российская грамматика» в 1755 году.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b="1" dirty="0">
                <a:latin typeface="Gabriola" pitchFamily="82" charset="0"/>
              </a:rPr>
              <a:t>Пунктуацию можно изучать вне синтаксиса.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600" b="1" dirty="0">
                <a:latin typeface="Gabriola" pitchFamily="82" charset="0"/>
              </a:rPr>
              <a:t>Чтобы правильно поставить тот или иной знак препинания надо действовать по формуле</a:t>
            </a:r>
          </a:p>
          <a:p>
            <a:pPr marL="0" indent="0">
              <a:buNone/>
            </a:pPr>
            <a:r>
              <a:rPr lang="ru-RU" sz="3600" b="1" dirty="0">
                <a:latin typeface="Gabriola" pitchFamily="82" charset="0"/>
              </a:rPr>
              <a:t>        смысл + структура = знак препинания. </a:t>
            </a:r>
          </a:p>
        </p:txBody>
      </p:sp>
    </p:spTree>
    <p:extLst>
      <p:ext uri="{BB962C8B-B14F-4D97-AF65-F5344CB8AC3E}">
        <p14:creationId xmlns:p14="http://schemas.microsoft.com/office/powerpoint/2010/main" val="19005192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tx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556792"/>
            <a:ext cx="777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Gabriola" pitchFamily="82" charset="0"/>
              </a:rPr>
              <a:t>«Принцип (лат. </a:t>
            </a:r>
            <a:r>
              <a:rPr lang="ru-RU" sz="3600" b="1" dirty="0" err="1">
                <a:latin typeface="Gabriola" pitchFamily="82" charset="0"/>
              </a:rPr>
              <a:t>principum</a:t>
            </a:r>
            <a:r>
              <a:rPr lang="ru-RU" sz="3600" b="1" dirty="0">
                <a:latin typeface="Gabriola" pitchFamily="82" charset="0"/>
              </a:rPr>
              <a:t> – основа, начало) – основное, исходное</a:t>
            </a:r>
          </a:p>
          <a:p>
            <a:r>
              <a:rPr lang="ru-RU" sz="3600" b="1" dirty="0">
                <a:latin typeface="Gabriola" pitchFamily="82" charset="0"/>
              </a:rPr>
              <a:t>положение какой-либо теории, учения и т. д.; руководящая идея, основное правило для деятельности».</a:t>
            </a:r>
          </a:p>
          <a:p>
            <a:r>
              <a:rPr lang="ru-RU" sz="3600" b="1" dirty="0">
                <a:latin typeface="Gabriola" pitchFamily="82" charset="0"/>
              </a:rPr>
              <a:t> / </a:t>
            </a:r>
            <a:r>
              <a:rPr lang="ru-RU" sz="3600" b="1" dirty="0" err="1">
                <a:latin typeface="Gabriola" pitchFamily="82" charset="0"/>
              </a:rPr>
              <a:t>Стеркина</a:t>
            </a:r>
            <a:r>
              <a:rPr lang="ru-RU" sz="3600" b="1" dirty="0">
                <a:latin typeface="Gabriola" pitchFamily="82" charset="0"/>
              </a:rPr>
              <a:t> А. Г. «Словарь иностранных слов»/</a:t>
            </a:r>
          </a:p>
        </p:txBody>
      </p:sp>
    </p:spTree>
    <p:extLst>
      <p:ext uri="{BB962C8B-B14F-4D97-AF65-F5344CB8AC3E}">
        <p14:creationId xmlns:p14="http://schemas.microsoft.com/office/powerpoint/2010/main" val="37882769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204864"/>
            <a:ext cx="8291264" cy="39212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latin typeface="Gabriola" pitchFamily="82" charset="0"/>
              </a:rPr>
              <a:t>«Основные принципы русской пунктуации»</a:t>
            </a:r>
            <a:endParaRPr lang="ru-RU" sz="5400" b="1" dirty="0">
              <a:latin typeface="Gabriola" pitchFamily="82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>
                <a:latin typeface="Gabriola" pitchFamily="82" charset="0"/>
                <a:ea typeface="+mn-ea"/>
                <a:cs typeface="+mn-cs"/>
              </a:rPr>
              <a:t>Тема урока</a:t>
            </a:r>
          </a:p>
        </p:txBody>
      </p:sp>
    </p:spTree>
    <p:extLst>
      <p:ext uri="{BB962C8B-B14F-4D97-AF65-F5344CB8AC3E}">
        <p14:creationId xmlns:p14="http://schemas.microsoft.com/office/powerpoint/2010/main" val="217430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dirty="0" smtClean="0">
                <a:latin typeface="Gabriola" pitchFamily="82" charset="0"/>
                <a:ea typeface="+mn-ea"/>
                <a:cs typeface="+mn-cs"/>
              </a:rPr>
              <a:t>Шифрограмма</a:t>
            </a:r>
            <a:endParaRPr lang="ru-RU" sz="5400" b="1" dirty="0">
              <a:latin typeface="Gabriola" pitchFamily="82" charset="0"/>
              <a:ea typeface="+mn-ea"/>
              <a:cs typeface="+mn-cs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140575"/>
              </p:ext>
            </p:extLst>
          </p:nvPr>
        </p:nvGraphicFramePr>
        <p:xfrm>
          <a:off x="1043608" y="1628800"/>
          <a:ext cx="6624737" cy="484898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946391"/>
                <a:gridCol w="946391"/>
                <a:gridCol w="946391"/>
                <a:gridCol w="977251"/>
                <a:gridCol w="915531"/>
                <a:gridCol w="946391"/>
                <a:gridCol w="946391"/>
              </a:tblGrid>
              <a:tr h="795144"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К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И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Й)</a:t>
                      </a:r>
                      <a:endParaRPr lang="ru-RU" sz="3200" dirty="0"/>
                    </a:p>
                  </a:txBody>
                  <a:tcPr/>
                </a:tc>
              </a:tr>
              <a:tr h="433847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И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Н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Т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Л</a:t>
                      </a:r>
                      <a:endParaRPr lang="ru-RU" sz="3200" dirty="0"/>
                    </a:p>
                  </a:txBody>
                  <a:tcPr/>
                </a:tc>
              </a:tr>
              <a:tr h="433847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Е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М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Э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Е,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</a:t>
                      </a:r>
                      <a:endParaRPr lang="ru-RU" sz="3200" dirty="0"/>
                    </a:p>
                  </a:txBody>
                  <a:tcPr/>
                </a:tc>
              </a:tr>
              <a:tr h="433847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Б )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Л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</a:t>
                      </a:r>
                      <a:endParaRPr lang="ru-RU" sz="3200" dirty="0"/>
                    </a:p>
                  </a:txBody>
                  <a:tcPr/>
                </a:tc>
              </a:tr>
              <a:tr h="433847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Я»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К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«Д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endParaRPr lang="ru-RU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</a:t>
                      </a:r>
                      <a:endParaRPr lang="ru-RU" sz="3200" dirty="0"/>
                    </a:p>
                  </a:txBody>
                  <a:tcPr/>
                </a:tc>
              </a:tr>
              <a:tr h="433847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Е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/>
                          </a:solidFill>
                        </a:rPr>
                        <a:t>Н</a:t>
                      </a:r>
                      <a:endParaRPr lang="ru-RU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Т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П</a:t>
                      </a:r>
                      <a:endParaRPr lang="ru-RU" sz="3200" dirty="0"/>
                    </a:p>
                  </a:txBody>
                  <a:tcPr/>
                </a:tc>
              </a:tr>
              <a:tr h="433847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Т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К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В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Е,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Н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Р</a:t>
                      </a:r>
                      <a:endParaRPr lang="ru-RU" sz="3200" dirty="0"/>
                    </a:p>
                  </a:txBody>
                  <a:tcPr/>
                </a:tc>
              </a:tr>
              <a:tr h="433847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И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С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Н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З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И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О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333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ru-RU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ru-RU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ru-RU" sz="5400" b="1" dirty="0">
                <a:latin typeface="Gabriola" pitchFamily="82" charset="0"/>
              </a:rPr>
              <a:t>    «Дело не в слове, а в тоне, в каком это слово произносится» (Белинский)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676" y="1439775"/>
            <a:ext cx="3408244" cy="5036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922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361</Words>
  <Application>Microsoft Office PowerPoint</Application>
  <PresentationFormat>Экран (4:3)</PresentationFormat>
  <Paragraphs>103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Н.И. Рыленков  (1909-1969)-русский      советский поэт.</vt:lpstr>
      <vt:lpstr>Тема урока</vt:lpstr>
      <vt:lpstr>Презентация PowerPoint</vt:lpstr>
      <vt:lpstr>Согласен – не согласен. </vt:lpstr>
      <vt:lpstr>Согласен – не согласен</vt:lpstr>
      <vt:lpstr>Презентация PowerPoint</vt:lpstr>
      <vt:lpstr>Тема урока</vt:lpstr>
      <vt:lpstr>Шифрограмма</vt:lpstr>
      <vt:lpstr>Презентация PowerPoint</vt:lpstr>
      <vt:lpstr>Резюме</vt:lpstr>
      <vt:lpstr>Презентация PowerPoint</vt:lpstr>
      <vt:lpstr>Рефлексия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GatZ</dc:creator>
  <cp:lastModifiedBy>GatZ</cp:lastModifiedBy>
  <cp:revision>30</cp:revision>
  <dcterms:created xsi:type="dcterms:W3CDTF">2015-09-06T10:30:36Z</dcterms:created>
  <dcterms:modified xsi:type="dcterms:W3CDTF">2016-01-14T16:16:37Z</dcterms:modified>
</cp:coreProperties>
</file>