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87" r:id="rId4"/>
    <p:sldId id="259" r:id="rId5"/>
    <p:sldId id="288" r:id="rId6"/>
    <p:sldId id="261" r:id="rId7"/>
    <p:sldId id="289" r:id="rId8"/>
    <p:sldId id="272" r:id="rId9"/>
    <p:sldId id="290" r:id="rId10"/>
    <p:sldId id="260" r:id="rId11"/>
    <p:sldId id="273" r:id="rId12"/>
    <p:sldId id="281" r:id="rId13"/>
    <p:sldId id="263" r:id="rId14"/>
    <p:sldId id="282" r:id="rId15"/>
    <p:sldId id="283" r:id="rId16"/>
    <p:sldId id="262" r:id="rId17"/>
    <p:sldId id="284" r:id="rId18"/>
    <p:sldId id="285" r:id="rId19"/>
    <p:sldId id="264" r:id="rId20"/>
    <p:sldId id="274" r:id="rId21"/>
    <p:sldId id="286" r:id="rId22"/>
    <p:sldId id="266" r:id="rId23"/>
    <p:sldId id="267" r:id="rId24"/>
    <p:sldId id="268" r:id="rId25"/>
    <p:sldId id="269" r:id="rId26"/>
    <p:sldId id="270" r:id="rId27"/>
    <p:sldId id="271" r:id="rId28"/>
    <p:sldId id="25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10473-2B54-41EB-AF0F-94EF232CB4E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0F601-CCDC-4E81-8355-970698E98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4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id="{66805016-3767-497A-998A-B5249DD5ED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id="{47747F10-4EA0-4593-81CE-796D0EC150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id="{2697CE5B-B15C-49D5-A50A-084744B5B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0FE1E3-0E81-43F2-BA24-771AB8BACDA2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id="{66805016-3767-497A-998A-B5249DD5ED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id="{47747F10-4EA0-4593-81CE-796D0EC150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id="{2697CE5B-B15C-49D5-A50A-084744B5B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0FE1E3-0E81-43F2-BA24-771AB8BACDA2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ED45B64-4A39-43D5-86DF-BD60771414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011C0C-678A-43C6-B38C-FF7FF33FCA2C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DE7D4C0-15A0-4C61-A69E-7EB747C5F3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99F21BF-CA3E-4B6A-A5F5-72E98C621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FBC906D-D590-4519-A0F1-40025980DF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4E85C7-DC75-43C5-912E-968960839FBF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130B83AB-6E2A-4875-97B6-717BB036B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F703BF4-30DB-4BC7-9A92-3D0D9DED6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3DD1B573-60F1-47D5-8AFF-06FEA37521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16CC12-DC95-401C-A7E3-54CE85D9B536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5AA0746-0A3B-4AD1-B0A7-3B6C73B249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97ADF8BF-AB12-4A9E-87BB-3AE0CFA2C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B753F003-95D2-4C0B-AA00-2C656A836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870515-3F09-4FFB-9310-31AC7464479E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5865FAF-111B-4A0F-85D5-B21D72EF70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CB58AFC5-132B-4E05-BDA7-E2E23BFAC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61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30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187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23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2105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2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02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7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8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06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5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0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2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68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3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40;&#1091;&#1076;&#1080;&#1086;_&#1055;&#1086;&#1101;&#1079;&#1080;&#1103;%20&#1088;&#1086;&#1076;&#1085;&#1086;&#1081;%20&#1087;&#1088;&#1080;&#1088;&#1086;&#1076;&#1099;/&#1051;&#1077;&#1088;&#1084;&#1086;&#1085;&#1090;&#1086;&#1074;_&#1054;&#1089;&#1077;&#1085;&#1100;.mp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40;&#1091;&#1076;&#1080;&#1086;_&#1055;&#1086;&#1101;&#1079;&#1080;&#1103;%20&#1088;&#1086;&#1076;&#1085;&#1086;&#1081;%20&#1087;&#1088;&#1080;&#1088;&#1086;&#1076;&#1099;/&#1058;&#1102;&#1090;&#1095;&#1077;&#1074;_&#1054;&#1089;&#1077;&#1085;&#1085;&#1080;&#1081;%20&#1074;&#1077;&#1095;&#1077;&#1088;.mp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40;&#1091;&#1076;&#1080;&#1086;_&#1055;&#1086;&#1101;&#1079;&#1080;&#1103;%20&#1088;&#1086;&#1076;&#1085;&#1086;&#1081;%20&#1087;&#1088;&#1080;&#1088;&#1086;&#1076;&#1099;/&#1060;&#1077;&#1090;_&#1055;&#1077;&#1088;&#1074;&#1099;&#1081;%20&#1083;&#1072;&#1085;&#1076;&#1099;&#1096;.mp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journalshowcomments.php?jpostid=255074020&amp;journalid=3503277&amp;go=next&amp;categ=1" TargetMode="External"/><Relationship Id="rId3" Type="http://schemas.openxmlformats.org/officeDocument/2006/relationships/hyperlink" Target="http://viardo-polina.livejournal.com/314856.html" TargetMode="External"/><Relationship Id="rId7" Type="http://schemas.openxmlformats.org/officeDocument/2006/relationships/hyperlink" Target="http://vk.com/" TargetMode="External"/><Relationship Id="rId2" Type="http://schemas.openxmlformats.org/officeDocument/2006/relationships/hyperlink" Target="http://www.liveinternet.ru/tags/%E0.%F1.%CF%F3%F8%EA%E8%ED/page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dsovet.su/load/321-1-0-34155" TargetMode="External"/><Relationship Id="rId5" Type="http://schemas.openxmlformats.org/officeDocument/2006/relationships/hyperlink" Target="http://gorod.tomsk.ru/index-1252394205.php" TargetMode="External"/><Relationship Id="rId4" Type="http://schemas.openxmlformats.org/officeDocument/2006/relationships/hyperlink" Target="http://get-tune.n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3356992"/>
            <a:ext cx="889248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Тире в бессоюзном сложном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90872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ezentacii-angliyskiy.ru/images/2012-11-15_204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911" y="0"/>
            <a:ext cx="9320911" cy="7146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/>
              <a:t>М. Ю. Лермонтов «Осень»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— Каковы наблюдения Лермонтова над поведением, жизнью природы в осеннюю пору? Что изменяется в его собственном настроении?</a:t>
            </a:r>
          </a:p>
          <a:p>
            <a:endParaRPr lang="ru-RU" dirty="0"/>
          </a:p>
        </p:txBody>
      </p:sp>
      <p:pic>
        <p:nvPicPr>
          <p:cNvPr id="17410" name="Picture 2" descr="http://www.tanais.info/polenov/poleno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6840760" cy="41863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3968" y="4653136"/>
            <a:ext cx="365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Василий Поленов. Золотая осень.  </a:t>
            </a:r>
            <a:endParaRPr lang="ru-RU" dirty="0"/>
          </a:p>
        </p:txBody>
      </p:sp>
      <p:sp>
        <p:nvSpPr>
          <p:cNvPr id="17411" name="Sound">
            <a:hlinkClick r:id="rId4" action="ppaction://hlinkfile"/>
          </p:cNvPr>
          <p:cNvSpPr>
            <a:spLocks noEditPoints="1" noChangeArrowheads="1"/>
          </p:cNvSpPr>
          <p:nvPr/>
        </p:nvSpPr>
        <p:spPr bwMode="auto">
          <a:xfrm>
            <a:off x="8244408" y="6353943"/>
            <a:ext cx="544835" cy="504057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CEB19093-3EC2-4338-80C0-142980B8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90500"/>
            <a:ext cx="8534400" cy="1628775"/>
          </a:xfrm>
        </p:spPr>
        <p:txBody>
          <a:bodyPr>
            <a:normAutofit/>
          </a:bodyPr>
          <a:lstStyle/>
          <a:p>
            <a:r>
              <a:rPr lang="ru-RU" altLang="ru-RU" sz="3200" b="1" i="1" dirty="0">
                <a:solidFill>
                  <a:schemeClr val="tx2"/>
                </a:solidFill>
              </a:rPr>
              <a:t>М. Ю Лермонтов </a:t>
            </a:r>
            <a:br>
              <a:rPr lang="ru-RU" altLang="ru-RU" sz="3200" b="1" i="1" dirty="0">
                <a:solidFill>
                  <a:schemeClr val="tx2"/>
                </a:solidFill>
              </a:rPr>
            </a:br>
            <a:r>
              <a:rPr lang="ru-RU" altLang="ru-RU" sz="3200" b="1" i="1" dirty="0">
                <a:solidFill>
                  <a:schemeClr val="tx2"/>
                </a:solidFill>
              </a:rPr>
              <a:t>Осень</a:t>
            </a:r>
            <a:r>
              <a:rPr lang="ru-RU" altLang="ru-RU" b="1" dirty="0">
                <a:solidFill>
                  <a:srgbClr val="8E7C5C"/>
                </a:solidFill>
              </a:rPr>
              <a:t/>
            </a:r>
            <a:br>
              <a:rPr lang="ru-RU" altLang="ru-RU" b="1" dirty="0">
                <a:solidFill>
                  <a:srgbClr val="8E7C5C"/>
                </a:solidFill>
              </a:rPr>
            </a:br>
            <a:endParaRPr lang="ru-RU" altLang="ru-RU" dirty="0">
              <a:solidFill>
                <a:srgbClr val="8E7C5C"/>
              </a:solidFill>
            </a:endParaRPr>
          </a:p>
        </p:txBody>
      </p:sp>
      <p:pic>
        <p:nvPicPr>
          <p:cNvPr id="4" name="Содержимое 3" descr="4G18lJbKpEM.jpg">
            <a:extLst>
              <a:ext uri="{FF2B5EF4-FFF2-40B4-BE49-F238E27FC236}">
                <a16:creationId xmlns:a16="http://schemas.microsoft.com/office/drawing/2014/main" id="{D1CDA5D2-C7E1-492E-9E69-6576A998B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088" y="2160588"/>
            <a:ext cx="3881437" cy="38814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6" name="TextBox 2">
            <a:extLst>
              <a:ext uri="{FF2B5EF4-FFF2-40B4-BE49-F238E27FC236}">
                <a16:creationId xmlns:a16="http://schemas.microsoft.com/office/drawing/2014/main" id="{5853F574-287A-4FAF-BAD6-CD7B52D1D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28775"/>
            <a:ext cx="82804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М.Ю. Лермонтова </a:t>
            </a:r>
            <a:r>
              <a:rPr lang="ru-RU" altLang="ru-RU" sz="36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«Осень» </a:t>
            </a:r>
            <a:r>
              <a:rPr lang="ru-RU" altLang="ru-RU" sz="3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сугубо описатель­но, поэт пишет об октябре, о том, что вся жизнь замирает и даже для животных к этому времени исчезает природный уют. Эпите­ты: </a:t>
            </a:r>
            <a:r>
              <a:rPr lang="ru-RU" altLang="ru-RU" sz="36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«мрачную», «отважный» </a:t>
            </a:r>
            <a:r>
              <a:rPr lang="ru-RU" altLang="ru-RU" sz="3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подчёркивают общее настроение стихотворения</a:t>
            </a:r>
            <a:endParaRPr lang="ru-RU" altLang="ru-RU" sz="3600" b="1" i="1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BAEAE7-E69C-410C-AFC2-FA3950E82309}"/>
              </a:ext>
            </a:extLst>
          </p:cNvPr>
          <p:cNvSpPr/>
          <p:nvPr/>
        </p:nvSpPr>
        <p:spPr>
          <a:xfrm>
            <a:off x="3059113" y="2924175"/>
            <a:ext cx="1657350" cy="288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3CB489-B20E-4A33-A274-F7D32C536DB1}"/>
              </a:ext>
            </a:extLst>
          </p:cNvPr>
          <p:cNvSpPr/>
          <p:nvPr/>
        </p:nvSpPr>
        <p:spPr>
          <a:xfrm>
            <a:off x="3055938" y="3429000"/>
            <a:ext cx="1947862" cy="360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107F26D-E19F-47B0-9060-D429F92C5CA7}"/>
              </a:ext>
            </a:extLst>
          </p:cNvPr>
          <p:cNvSpPr/>
          <p:nvPr/>
        </p:nvSpPr>
        <p:spPr>
          <a:xfrm>
            <a:off x="1655763" y="4938713"/>
            <a:ext cx="5616575" cy="6635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BD74561-BFB0-4121-A211-0D3190134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8E7C5C"/>
                </a:solidFill>
              </a:rPr>
              <a:t>Михаил Юрьевич Лермонтов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D87A66A-1F0F-4454-8BC2-5530A9FD9E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4663" y="1600200"/>
            <a:ext cx="4679950" cy="45307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Blip>
                <a:blip r:embed="rId3"/>
              </a:buBlip>
            </a:pPr>
            <a:r>
              <a:rPr lang="ru-RU" altLang="ru-RU" b="1" dirty="0">
                <a:latin typeface="Monotype Corsiva" panose="03010101010201010101" pitchFamily="66" charset="0"/>
              </a:rPr>
              <a:t>В стихотворении «Осень» от начала к концу нарастает чувство грусти, одиночества</a:t>
            </a:r>
          </a:p>
          <a:p>
            <a:pPr algn="ctr">
              <a:buFont typeface="Wingdings" panose="05000000000000000000" pitchFamily="2" charset="2"/>
              <a:buBlip>
                <a:blip r:embed="rId3"/>
              </a:buBlip>
            </a:pPr>
            <a:r>
              <a:rPr lang="ru-RU" altLang="ru-RU" b="1" dirty="0">
                <a:latin typeface="Monotype Corsiva" panose="03010101010201010101" pitchFamily="66" charset="0"/>
              </a:rPr>
              <a:t>Пейзаж наполнен красками: сначала яркими, потом тёмными, в конце- тусклыми </a:t>
            </a:r>
          </a:p>
        </p:txBody>
      </p:sp>
      <p:pic>
        <p:nvPicPr>
          <p:cNvPr id="29700" name="Picture 4" descr="лермонтов">
            <a:extLst>
              <a:ext uri="{FF2B5EF4-FFF2-40B4-BE49-F238E27FC236}">
                <a16:creationId xmlns:a16="http://schemas.microsoft.com/office/drawing/2014/main" id="{AE652485-BE43-4D04-AEA9-D39AEA3B4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3886200" cy="4267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ezentacii-angliyskiy.ru/images/2012-11-15_204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911" y="0"/>
            <a:ext cx="9320911" cy="7146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/>
              <a:t>Ф. И. Тютчев «Осенний вечер»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484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— Какое настроение создается при чтении? Попробуйте подобрать цветовую гамму, чтобы передать это настроение.</a:t>
            </a:r>
          </a:p>
          <a:p>
            <a:pPr>
              <a:buNone/>
            </a:pPr>
            <a:r>
              <a:rPr lang="ru-RU" dirty="0"/>
              <a:t>— Как, с помощью чего трогает поэт наши сердца?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7411" name="Sound">
            <a:hlinkClick r:id="rId3" action="ppaction://hlinkfile"/>
          </p:cNvPr>
          <p:cNvSpPr>
            <a:spLocks noEditPoints="1" noChangeArrowheads="1"/>
          </p:cNvSpPr>
          <p:nvPr/>
        </p:nvSpPr>
        <p:spPr bwMode="auto">
          <a:xfrm>
            <a:off x="8244408" y="6353943"/>
            <a:ext cx="544835" cy="504057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http://gorod.tomsk.ru/uploads/35168/1252391789/115496115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90872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2D7FC0-3663-4C61-AE4D-40D2110DE3B6}"/>
              </a:ext>
            </a:extLst>
          </p:cNvPr>
          <p:cNvSpPr txBox="1"/>
          <p:nvPr/>
        </p:nvSpPr>
        <p:spPr>
          <a:xfrm>
            <a:off x="179388" y="260350"/>
            <a:ext cx="8713787" cy="59324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ru-RU" altLang="ru-RU" sz="2200" b="1" dirty="0">
                <a:solidFill>
                  <a:srgbClr val="742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Ф.И. Тютчева в стихотворении </a:t>
            </a:r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«Осенний вечер» </a:t>
            </a:r>
            <a:r>
              <a:rPr lang="ru-RU" altLang="ru-RU" sz="2200" b="1" dirty="0">
                <a:solidFill>
                  <a:srgbClr val="742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осеннее увядание сравни­вается с божественным страданием, тихим и кротким. Он поэти­зирует изнеможение осени и находит ей такое возвышающее сравнение.</a:t>
            </a:r>
            <a:endParaRPr lang="ru-RU" altLang="ru-RU" sz="2200" b="1" dirty="0">
              <a:solidFill>
                <a:srgbClr val="74221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Ущерб</a:t>
            </a:r>
            <a:r>
              <a:rPr lang="ru-RU" altLang="ru-RU" sz="2200" b="1" dirty="0">
                <a:solidFill>
                  <a:srgbClr val="742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имеется в виду ущерб не как невосполнимая потеря, какое-то искажение желаемого, а ущерб как постепенное умень­шение естественным образом (например, луна на ущербе, то есть луна на пути превращения из диска в серп).</a:t>
            </a:r>
            <a:endParaRPr lang="ru-RU" altLang="ru-RU" sz="2200" b="1" dirty="0">
              <a:solidFill>
                <a:srgbClr val="74221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Изнеможенье</a:t>
            </a:r>
            <a:r>
              <a:rPr lang="ru-RU" altLang="ru-RU" sz="22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>
                <a:solidFill>
                  <a:srgbClr val="742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постепенное оставление жизненных сил, фи­лософская усталость от буйного кипения жизненных сил.</a:t>
            </a:r>
            <a:endParaRPr lang="ru-RU" altLang="ru-RU" sz="2200" b="1" dirty="0">
              <a:solidFill>
                <a:srgbClr val="74221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Божественная стыдливость страданья</a:t>
            </a:r>
            <a:r>
              <a:rPr lang="ru-RU" altLang="ru-RU" sz="2200" b="1" dirty="0">
                <a:solidFill>
                  <a:srgbClr val="742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та божествен­ная печаль, что возникает при виде людского несовершенства. </a:t>
            </a:r>
            <a:endParaRPr lang="ru-RU" altLang="ru-RU" sz="2200" b="1" dirty="0">
              <a:solidFill>
                <a:srgbClr val="74221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200" b="1" dirty="0">
                <a:solidFill>
                  <a:srgbClr val="742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причиняет боль, но божественное страданье молчаливо и не стремится заявить о себе, лишь чуткий человек может ощу­тить его.</a:t>
            </a:r>
            <a:endParaRPr lang="ru-RU" altLang="ru-RU" sz="2200" b="1" dirty="0">
              <a:solidFill>
                <a:srgbClr val="74221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84F96A-BB7F-4B0F-B756-DDD90A1FD3D8}"/>
              </a:ext>
            </a:extLst>
          </p:cNvPr>
          <p:cNvSpPr/>
          <p:nvPr/>
        </p:nvSpPr>
        <p:spPr>
          <a:xfrm>
            <a:off x="5940425" y="765175"/>
            <a:ext cx="1439863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FB4D644-A806-4CBE-BC8A-A65FAA05C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8E7C5C"/>
                </a:solidFill>
              </a:rPr>
              <a:t>Фёдор Иванович Тютчев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20E4F2B-FF4B-4334-879E-2D624089BF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4663" y="1844675"/>
            <a:ext cx="4716462" cy="45307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Blip>
                <a:blip r:embed="rId3"/>
              </a:buBlip>
            </a:pPr>
            <a:r>
              <a:rPr lang="ru-RU" altLang="ru-RU" b="1">
                <a:latin typeface="Monotype Corsiva" panose="03010101010201010101" pitchFamily="66" charset="0"/>
              </a:rPr>
              <a:t>В стихотворении «Осенний вечер» картины увядания передают настроения грусти, тихого восхищения</a:t>
            </a:r>
          </a:p>
          <a:p>
            <a:pPr algn="ctr">
              <a:buFont typeface="Wingdings" panose="05000000000000000000" pitchFamily="2" charset="2"/>
              <a:buBlip>
                <a:blip r:embed="rId3"/>
              </a:buBlip>
            </a:pPr>
            <a:r>
              <a:rPr lang="ru-RU" altLang="ru-RU" b="1">
                <a:latin typeface="Monotype Corsiva" panose="03010101010201010101" pitchFamily="66" charset="0"/>
              </a:rPr>
              <a:t>Поэт не разделяет природу и человека, они едины в своих проявлениях</a:t>
            </a:r>
          </a:p>
        </p:txBody>
      </p:sp>
      <p:pic>
        <p:nvPicPr>
          <p:cNvPr id="34820" name="Picture 4" descr="тютчев">
            <a:extLst>
              <a:ext uri="{FF2B5EF4-FFF2-40B4-BE49-F238E27FC236}">
                <a16:creationId xmlns:a16="http://schemas.microsoft.com/office/drawing/2014/main" id="{1DE939B7-9A11-4CE0-81D7-45E00A46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3960812" cy="45370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edsovet.su/_ld/341/56981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658"/>
            <a:ext cx="8676456" cy="65073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/>
              <a:t>А.А. Фет «Первый ландыш»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8144" y="3501008"/>
            <a:ext cx="2818656" cy="2880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484" name="Sound">
            <a:hlinkClick r:id="rId3" action="ppaction://hlinkfile"/>
          </p:cNvPr>
          <p:cNvSpPr>
            <a:spLocks noEditPoints="1" noChangeArrowheads="1"/>
          </p:cNvSpPr>
          <p:nvPr/>
        </p:nvSpPr>
        <p:spPr bwMode="auto">
          <a:xfrm>
            <a:off x="4860032" y="6237312"/>
            <a:ext cx="400819" cy="400819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 (463x611, 66K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4266059" cy="56297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91680" y="6488668"/>
            <a:ext cx="3200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Марк Шагал "Ландыши",1916</a:t>
            </a:r>
          </a:p>
        </p:txBody>
      </p:sp>
      <p:pic>
        <p:nvPicPr>
          <p:cNvPr id="20488" name="Picture 8" descr=" (553x699, 485Kb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908720"/>
            <a:ext cx="4193945" cy="530120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878811" y="6309320"/>
            <a:ext cx="337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Ведешина</a:t>
            </a:r>
            <a:r>
              <a:rPr lang="ru-RU" b="1" dirty="0"/>
              <a:t> Зинаида "Ландыши"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1333377303_39857519_2126314.jpg">
            <a:extLst>
              <a:ext uri="{FF2B5EF4-FFF2-40B4-BE49-F238E27FC236}">
                <a16:creationId xmlns:a16="http://schemas.microsoft.com/office/drawing/2014/main" id="{A6B863FC-6113-4C26-9E84-010777BA10AF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494463" y="1700213"/>
            <a:ext cx="2649537" cy="24495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15" name="TextBox 4">
            <a:extLst>
              <a:ext uri="{FF2B5EF4-FFF2-40B4-BE49-F238E27FC236}">
                <a16:creationId xmlns:a16="http://schemas.microsoft.com/office/drawing/2014/main" id="{ADDAEB46-B193-47E6-A975-5C8A6E561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8800"/>
            <a:ext cx="5776913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ru-RU" altLang="ru-RU" sz="2400" b="1" i="1">
                <a:solidFill>
                  <a:schemeClr val="accent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 А.А. Фета в стихотворении «Первый ландыш» сквозит восхищение ранней весной, первыми цветами, своей душистой чистотой. Только недавно вся природа казалась скованной холодным сном, и вдруг— такой подарок; он пленяет, предваряет собой оконча­тельное торжество «воспламеняющей весны».</a:t>
            </a:r>
            <a:endParaRPr lang="ru-RU" altLang="ru-RU" sz="2400" b="1" i="1">
              <a:solidFill>
                <a:schemeClr val="accent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14642D-94AD-4E66-B649-8EFB338C5B40}"/>
              </a:ext>
            </a:extLst>
          </p:cNvPr>
          <p:cNvSpPr/>
          <p:nvPr/>
        </p:nvSpPr>
        <p:spPr>
          <a:xfrm>
            <a:off x="2843213" y="1412875"/>
            <a:ext cx="1368425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F5A57B-9572-44B0-B3D4-4A06959A51A2}"/>
              </a:ext>
            </a:extLst>
          </p:cNvPr>
          <p:cNvSpPr/>
          <p:nvPr/>
        </p:nvSpPr>
        <p:spPr>
          <a:xfrm>
            <a:off x="468313" y="4786313"/>
            <a:ext cx="302418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212C48B-7F56-47D7-8B03-E6A7956EE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8E7C5C"/>
                </a:solidFill>
              </a:rPr>
              <a:t>Афанасий Афанасьевич Фет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969369E-DCD6-483D-B926-110710D6C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16463" y="1989138"/>
            <a:ext cx="4427537" cy="4530725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ru-RU" alt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В стихотворении «Первый ландыш» поэт сопоставляет состояние пробуждающейся природы с состоянием молодости</a:t>
            </a:r>
          </a:p>
        </p:txBody>
      </p:sp>
      <p:pic>
        <p:nvPicPr>
          <p:cNvPr id="39940" name="Picture 4" descr="фет">
            <a:extLst>
              <a:ext uri="{FF2B5EF4-FFF2-40B4-BE49-F238E27FC236}">
                <a16:creationId xmlns:a16="http://schemas.microsoft.com/office/drawing/2014/main" id="{444412D8-4939-48F6-BF85-0184096A2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4176712" cy="47529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edsovet.su/_ld/341/56981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658"/>
            <a:ext cx="8676456" cy="65073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А.Н. Майков</a:t>
            </a:r>
            <a:br>
              <a:rPr lang="ru-RU" b="1" dirty="0"/>
            </a:br>
            <a:r>
              <a:rPr lang="ru-RU" b="1" dirty="0"/>
              <a:t> «Поле зыблется цветами…»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45224"/>
            <a:ext cx="8445624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— Какое время года описано в этих стихотворениях, с каким чувством и настроением человека оно связано? </a:t>
            </a:r>
          </a:p>
          <a:p>
            <a:pPr>
              <a:buNone/>
            </a:pPr>
            <a:r>
              <a:rPr lang="ru-RU" dirty="0"/>
              <a:t>— Что объединяет эти стихотворения?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26626" name="Picture 2" descr="Лоскутов Евгений. Цветущее пол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660443" cy="39132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6056" y="5085184"/>
            <a:ext cx="375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Лоскутов Евгений «Цветущее поле»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ezentacii-angliyskiy.ru/images/2012-11-15_204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911" y="0"/>
            <a:ext cx="9320911" cy="7146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34491"/>
              </p:ext>
            </p:extLst>
          </p:nvPr>
        </p:nvGraphicFramePr>
        <p:xfrm>
          <a:off x="0" y="-23470"/>
          <a:ext cx="9144000" cy="717697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190841">
                  <a:extLst>
                    <a:ext uri="{9D8B030D-6E8A-4147-A177-3AD203B41FA5}">
                      <a16:colId xmlns:a16="http://schemas.microsoft.com/office/drawing/2014/main" val="3809823240"/>
                    </a:ext>
                  </a:extLst>
                </a:gridCol>
                <a:gridCol w="953159">
                  <a:extLst>
                    <a:ext uri="{9D8B030D-6E8A-4147-A177-3AD203B41FA5}">
                      <a16:colId xmlns:a16="http://schemas.microsoft.com/office/drawing/2014/main" val="762004832"/>
                    </a:ext>
                  </a:extLst>
                </a:gridCol>
              </a:tblGrid>
              <a:tr h="840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Части бессоюзного сложного предложения могут быть связаны при помощи союзов.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9029365"/>
                  </a:ext>
                </a:extLst>
              </a:tr>
              <a:tr h="840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Между частями сложного предложения со значение перечисления ставится точка с запятой (,)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9798325"/>
                  </a:ext>
                </a:extLst>
              </a:tr>
              <a:tr h="1708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 бессоюзных сложных предложениях между частями ставится тире, если внутри частей сложного предложения  уже имеются запятые или другие знаки препинания (;)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300767"/>
                  </a:ext>
                </a:extLst>
              </a:tr>
              <a:tr h="2102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Если в  предложении вторая часть указывает на причину того,  о чём говорится в первой; вторая часть раскрывает содержание первой части, то между частями бессоюзного сложного предложения ставится двоеточие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986855"/>
                  </a:ext>
                </a:extLst>
              </a:tr>
              <a:tr h="1676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Бессоюзное сложное предложение – это предложение, в котором простые предложения объединены между собой с помощью интонации и по смыслу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59322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C5F518-5955-4E63-90ED-B9BC3794C5D2}"/>
              </a:ext>
            </a:extLst>
          </p:cNvPr>
          <p:cNvSpPr txBox="1"/>
          <p:nvPr/>
        </p:nvSpPr>
        <p:spPr>
          <a:xfrm>
            <a:off x="468313" y="333375"/>
            <a:ext cx="82804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А.Н. Майков пишет уже о поздней весне, он уподобляет май­ский полдень молодым надеждам, которые жизнерадостно при­ветствует. Всё вокруг сияет уже свежестью и чистотой, поют жа­воронки, они не видны, но глаза невольно поднимаются к небу. Душа радуется от избытка нарождающихся сил, в предчувствии великих свершений.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C01744-4C07-4E60-9F90-1E3EA55CFA66}"/>
              </a:ext>
            </a:extLst>
          </p:cNvPr>
          <p:cNvSpPr/>
          <p:nvPr/>
        </p:nvSpPr>
        <p:spPr>
          <a:xfrm>
            <a:off x="6888163" y="476250"/>
            <a:ext cx="1873250" cy="5048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8E4D62-F8BD-4AF4-A160-113456076C6C}"/>
              </a:ext>
            </a:extLst>
          </p:cNvPr>
          <p:cNvSpPr/>
          <p:nvPr/>
        </p:nvSpPr>
        <p:spPr>
          <a:xfrm>
            <a:off x="6084888" y="2276475"/>
            <a:ext cx="2663825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E54023-15E0-4A29-99DA-D19BF3A41402}"/>
              </a:ext>
            </a:extLst>
          </p:cNvPr>
          <p:cNvSpPr/>
          <p:nvPr/>
        </p:nvSpPr>
        <p:spPr>
          <a:xfrm>
            <a:off x="2411413" y="4292600"/>
            <a:ext cx="2305050" cy="5048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BBC03C-27D2-4708-92D5-1A70B8C3B56F}"/>
              </a:ext>
            </a:extLst>
          </p:cNvPr>
          <p:cNvSpPr/>
          <p:nvPr/>
        </p:nvSpPr>
        <p:spPr>
          <a:xfrm>
            <a:off x="5946775" y="5229225"/>
            <a:ext cx="2513013" cy="612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03A8E1D-B627-4B9D-9EEF-503250F76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8E7C5C"/>
                </a:solidFill>
              </a:rPr>
              <a:t>Аполлон Николаевич Майков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41DD8D0-945B-4FDB-A67A-335D5DE8DF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16463" y="1484313"/>
            <a:ext cx="4427537" cy="4530725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ru-RU" alt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В стихотворении «Поле зыблется цветами…» поэт восхищается разгулом весны</a:t>
            </a:r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ru-RU" alt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Сердце лирического героя открыто радости наступающей весны</a:t>
            </a:r>
          </a:p>
        </p:txBody>
      </p:sp>
      <p:pic>
        <p:nvPicPr>
          <p:cNvPr id="45060" name="Picture 4" descr="майков">
            <a:extLst>
              <a:ext uri="{FF2B5EF4-FFF2-40B4-BE49-F238E27FC236}">
                <a16:creationId xmlns:a16="http://schemas.microsoft.com/office/drawing/2014/main" id="{A5A5F7A2-6817-4693-818F-4DB9467A3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557338"/>
            <a:ext cx="4335462" cy="4895850"/>
          </a:xfrm>
          <a:prstGeom prst="rect">
            <a:avLst/>
          </a:prstGeom>
          <a:noFill/>
          <a:ln w="38100">
            <a:solidFill>
              <a:srgbClr val="4AAA7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edsovet.su/_ld/341/56981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50" y="149435"/>
            <a:ext cx="8676456" cy="6507342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283905"/>
              </p:ext>
            </p:extLst>
          </p:nvPr>
        </p:nvGraphicFramePr>
        <p:xfrm>
          <a:off x="179512" y="294146"/>
          <a:ext cx="8784975" cy="6217920"/>
        </p:xfrm>
        <a:graphic>
          <a:graphicData uri="http://schemas.openxmlformats.org/drawingml/2006/table">
            <a:tbl>
              <a:tblPr/>
              <a:tblGrid>
                <a:gridCol w="1080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5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1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А.С. Пушкин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М.Ю. Лермонтов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Ф.И. Тютчев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1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Осень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Цветы последние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Унылые мечтания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Разлуки час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Листья пожелтели, кружатся, летят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Зелень мрачная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Месяц тускл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Светлость осенних вечеров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Умильная, таинственная прелесть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Зловещий блеск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Пестрота дерев Багряные листья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Туманная и тихая лазурь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Сиротеющая земля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Холодный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ветр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Ущерб, изнеможенье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Улыбка увяданья, стыдливость страданья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9BF5FC-9527-4BF9-A0F6-C22D879F3C01}"/>
              </a:ext>
            </a:extLst>
          </p:cNvPr>
          <p:cNvSpPr txBox="1"/>
          <p:nvPr/>
        </p:nvSpPr>
        <p:spPr>
          <a:xfrm rot="20825256">
            <a:off x="1422147" y="284985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ПРОВЕРЬ СЕБЯ!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edsovet.su/_ld/341/56981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658"/>
            <a:ext cx="8676456" cy="650734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548680"/>
          <a:ext cx="7848872" cy="5974080"/>
        </p:xfrm>
        <a:graphic>
          <a:graphicData uri="http://schemas.openxmlformats.org/drawingml/2006/table">
            <a:tbl>
              <a:tblPr/>
              <a:tblGrid>
                <a:gridCol w="1251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1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5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А.Н. Майков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А.А. Фет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5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Весна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Поле зыблется цветами 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В небе льются света волны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Жаворонков пение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Голубые бездны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Блеск полдня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Свет 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Улыбка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 Голоса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Первый ландыш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Солнечные лучи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Душистая чистота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Первый луч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Луч весенний ярок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Воспламеняющая весна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Ели поникшие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Вдох благоухает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Избыток жизни молодой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Туман, месяц поле серебрит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edsovet.su/_ld/341/56981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658"/>
            <a:ext cx="8676456" cy="65073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Сделаем вывод…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u="sng" dirty="0"/>
              <a:t>Осень:</a:t>
            </a:r>
          </a:p>
          <a:p>
            <a:r>
              <a:rPr lang="ru-RU" i="1" dirty="0"/>
              <a:t>В стихотворениях поэтов показана сущность русской природы, таинственная прелесть осенних вечеров становиться поводом для размышления о человеческой судьбе и о божественной сущности страдания. В поэтических строках показано сближение и взаимопонимание человека и природы. Стихотворения насыщены изобразительными средствами поэтического языка: эпитетами, сравнениями, олицетворениями и метафорами.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edsovet.su/_ld/341/56981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658"/>
            <a:ext cx="8676456" cy="65073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Сделаем вывод…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u="sng" dirty="0"/>
              <a:t>Весна:</a:t>
            </a:r>
            <a:r>
              <a:rPr lang="ru-RU" dirty="0"/>
              <a:t> </a:t>
            </a:r>
          </a:p>
          <a:p>
            <a:r>
              <a:rPr lang="ru-RU" dirty="0"/>
              <a:t>Стихотворения о весне полны цвета, движения, звуков, ощущением неги, радости, желанием жить. В этот звучащий, наполненный светом и жизнью мир входит поэт и ведет за собой своего спутника – читателя, приглашает увидеть особую жизнь природы: жизнь вечного и обновляющегося мира.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81442" y="718619"/>
            <a:ext cx="3024336" cy="5472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РЕФЛЕКСИЯ</a:t>
            </a:r>
          </a:p>
          <a:p>
            <a:r>
              <a:rPr lang="ru-RU" sz="2800" dirty="0"/>
              <a:t>Какое стихотворение и время года ближе вам? Свой ответ аргументируйте данными таблицы, поэтическими строчками. </a:t>
            </a:r>
          </a:p>
          <a:p>
            <a:endParaRPr lang="ru-RU" dirty="0"/>
          </a:p>
        </p:txBody>
      </p:sp>
      <p:pic>
        <p:nvPicPr>
          <p:cNvPr id="28674" name="Picture 2" descr="http://artnow.ru/img/495000/495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5657914" cy="54466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/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b="1" dirty="0"/>
              <a:t>Творческое задание.</a:t>
            </a:r>
            <a:r>
              <a:rPr lang="ru-RU" dirty="0"/>
              <a:t> Попробуйте нарисовать цветовое видение осени или весны, переданные поэтами в стихотворении, красками на альбомном листе. Это не должна быль сюжетная картина или пейзаж, а цветовые, эмоциональные ощущения поэтических строк, по возможности подпишите строки. </a:t>
            </a:r>
          </a:p>
          <a:p>
            <a:r>
              <a:rPr lang="ru-RU" b="1" dirty="0"/>
              <a:t>Читать </a:t>
            </a:r>
            <a:r>
              <a:rPr lang="ru-RU" dirty="0"/>
              <a:t>вступительную статью об</a:t>
            </a:r>
          </a:p>
          <a:p>
            <a:pPr marL="0" indent="0">
              <a:buNone/>
            </a:pPr>
            <a:r>
              <a:rPr lang="ru-RU" dirty="0"/>
              <a:t>     А.П. Чехове, рассказ «О любви».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http://www.liveinternet.ru/tags/%E0.%F1.%CF%F3%F8%EA%E8%ED/page3.html</a:t>
            </a:r>
            <a:endParaRPr lang="ru-RU" dirty="0"/>
          </a:p>
          <a:p>
            <a:r>
              <a:rPr lang="en-US" dirty="0">
                <a:hlinkClick r:id="rId3"/>
              </a:rPr>
              <a:t>http://viardo-polina.livejournal.com/314856.html</a:t>
            </a:r>
            <a:endParaRPr lang="ru-RU" dirty="0"/>
          </a:p>
          <a:p>
            <a:r>
              <a:rPr lang="en-US" dirty="0">
                <a:hlinkClick r:id="rId4"/>
              </a:rPr>
              <a:t>http://get-tune.net/</a:t>
            </a:r>
            <a:endParaRPr lang="ru-RU" dirty="0"/>
          </a:p>
          <a:p>
            <a:r>
              <a:rPr lang="en-US" dirty="0">
                <a:hlinkClick r:id="rId5"/>
              </a:rPr>
              <a:t>http://gorod.tomsk.ru/index-1252394205.php</a:t>
            </a:r>
            <a:endParaRPr lang="ru-RU" dirty="0"/>
          </a:p>
          <a:p>
            <a:r>
              <a:rPr lang="en-US" dirty="0">
                <a:hlinkClick r:id="rId6"/>
              </a:rPr>
              <a:t>http://pedsovet.su/load/321-1-0-34155</a:t>
            </a:r>
            <a:endParaRPr lang="ru-RU" dirty="0"/>
          </a:p>
          <a:p>
            <a:r>
              <a:rPr lang="en-US" dirty="0">
                <a:hlinkClick r:id="rId7"/>
              </a:rPr>
              <a:t>http://vk.com/</a:t>
            </a:r>
            <a:endParaRPr lang="ru-RU" dirty="0"/>
          </a:p>
          <a:p>
            <a:r>
              <a:rPr lang="en-US" dirty="0">
                <a:hlinkClick r:id="rId8"/>
              </a:rPr>
              <a:t>http://www.liveinternet.ru/journalshowcomments.php?jpostid=255074020&amp;journalid=3503277&amp;go=next&amp;categ=1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ezentacii-angliyskiy.ru/images/2012-11-15_204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911" y="0"/>
            <a:ext cx="9320911" cy="7146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125859"/>
              </p:ext>
            </p:extLst>
          </p:nvPr>
        </p:nvGraphicFramePr>
        <p:xfrm>
          <a:off x="-176911" y="-23470"/>
          <a:ext cx="9320911" cy="717697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349311">
                  <a:extLst>
                    <a:ext uri="{9D8B030D-6E8A-4147-A177-3AD203B41FA5}">
                      <a16:colId xmlns:a16="http://schemas.microsoft.com/office/drawing/2014/main" val="3809823240"/>
                    </a:ext>
                  </a:extLst>
                </a:gridCol>
                <a:gridCol w="971600">
                  <a:extLst>
                    <a:ext uri="{9D8B030D-6E8A-4147-A177-3AD203B41FA5}">
                      <a16:colId xmlns:a16="http://schemas.microsoft.com/office/drawing/2014/main" val="762004832"/>
                    </a:ext>
                  </a:extLst>
                </a:gridCol>
              </a:tblGrid>
              <a:tr h="840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Части бессоюзного сложного предложения могут быть связаны при помощи союзов.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</a:rPr>
                        <a:t>-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9029365"/>
                  </a:ext>
                </a:extLst>
              </a:tr>
              <a:tr h="840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Между частями сложного предложения со значение перечисления ставится точка с запятой (,)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</a:rPr>
                        <a:t>-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9798325"/>
                  </a:ext>
                </a:extLst>
              </a:tr>
              <a:tr h="1708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 бессоюзных сложных предложениях между частями ставится тире, если внутри частей сложного предложения  уже имеются запятые или другие знаки препинания (;)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</a:rPr>
                        <a:t>-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300767"/>
                  </a:ext>
                </a:extLst>
              </a:tr>
              <a:tr h="2102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Если в  предложении вторая часть указывает на причину того,  о чём говорится в первой; вторая часть раскрывает содержание первой части, то между частями бессоюзного сложного предложения ставится двоеточие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</a:rPr>
                        <a:t>+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986855"/>
                  </a:ext>
                </a:extLst>
              </a:tr>
              <a:tr h="1676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Бессоюзное сложное предложение – это предложение, в котором простые предложения объединены между собой с помощью интонации и по смыслу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+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5932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3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064896" cy="6696744"/>
          </a:xfrm>
        </p:spPr>
        <p:txBody>
          <a:bodyPr>
            <a:noAutofit/>
          </a:bodyPr>
          <a:lstStyle/>
          <a:p>
            <a:pPr lvl="0"/>
            <a:r>
              <a:rPr lang="ru-RU" sz="3200" dirty="0"/>
              <a:t>Человеком стать </a:t>
            </a:r>
            <a:r>
              <a:rPr lang="ru-RU" sz="3200" dirty="0" smtClean="0"/>
              <a:t>– </a:t>
            </a:r>
            <a:r>
              <a:rPr lang="ru-RU" sz="3200" dirty="0"/>
              <a:t>большое искусство. </a:t>
            </a:r>
          </a:p>
          <a:p>
            <a:pPr lvl="0"/>
            <a:r>
              <a:rPr lang="ru-RU" sz="3200" dirty="0"/>
              <a:t>Доброта – язык, на котором немые могут говорить и который глухие могут слышать.      </a:t>
            </a:r>
          </a:p>
          <a:p>
            <a:pPr lvl="0"/>
            <a:r>
              <a:rPr lang="ru-RU" sz="3200" dirty="0"/>
              <a:t>Сказка – воплощённая в поэтической форме мечта человека о прекрасном. </a:t>
            </a:r>
          </a:p>
          <a:p>
            <a:pPr lvl="0"/>
            <a:r>
              <a:rPr lang="ru-RU" sz="3200" dirty="0"/>
              <a:t>Небольшая вежливость делает жизнь приятной, большая – облагораживает её. </a:t>
            </a:r>
          </a:p>
          <a:p>
            <a:pPr lvl="0"/>
            <a:r>
              <a:rPr lang="ru-RU" sz="3200" dirty="0" smtClean="0"/>
              <a:t>Жить </a:t>
            </a:r>
            <a:r>
              <a:rPr lang="ru-RU" sz="3200" dirty="0"/>
              <a:t>– Родине служить.</a:t>
            </a:r>
          </a:p>
          <a:p>
            <a:pPr lvl="0"/>
            <a:r>
              <a:rPr lang="ru-RU" sz="3200" dirty="0"/>
              <a:t>Ни праздник, ни воскресную прогулку – ничего нельзя откладывать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064896" cy="6696744"/>
          </a:xfrm>
        </p:spPr>
        <p:txBody>
          <a:bodyPr>
            <a:noAutofit/>
          </a:bodyPr>
          <a:lstStyle/>
          <a:p>
            <a:pPr lvl="0"/>
            <a:r>
              <a:rPr lang="ru-RU" sz="3200" dirty="0"/>
              <a:t>Я гость, </a:t>
            </a:r>
            <a:r>
              <a:rPr lang="ru-RU" sz="3200" b="1" u="sng" dirty="0"/>
              <a:t>а</a:t>
            </a:r>
            <a:r>
              <a:rPr lang="ru-RU" sz="3200" dirty="0"/>
              <a:t>  вы хозяин. (Противопоставление)</a:t>
            </a:r>
          </a:p>
          <a:p>
            <a:pPr lvl="0"/>
            <a:r>
              <a:rPr lang="ru-RU" sz="3200" dirty="0"/>
              <a:t>Сыр выпал -</a:t>
            </a:r>
            <a:r>
              <a:rPr lang="ru-RU" sz="3200" b="1" dirty="0"/>
              <a:t> </a:t>
            </a:r>
            <a:r>
              <a:rPr lang="ru-RU" sz="3200" b="1" u="sng" dirty="0"/>
              <a:t>и</a:t>
            </a:r>
            <a:r>
              <a:rPr lang="ru-RU" sz="3200" b="1" dirty="0"/>
              <a:t> </a:t>
            </a:r>
            <a:r>
              <a:rPr lang="ru-RU" sz="3200" dirty="0"/>
              <a:t>с ним была плутовка такова. (Быстрая смена событий)</a:t>
            </a:r>
          </a:p>
          <a:p>
            <a:pPr lvl="0"/>
            <a:r>
              <a:rPr lang="ru-RU" sz="3200" dirty="0"/>
              <a:t> </a:t>
            </a:r>
            <a:r>
              <a:rPr lang="ru-RU" sz="3200" b="1" u="sng" dirty="0"/>
              <a:t>Если </a:t>
            </a:r>
            <a:r>
              <a:rPr lang="ru-RU" sz="3200" dirty="0"/>
              <a:t>любишь кататься , </a:t>
            </a:r>
            <a:r>
              <a:rPr lang="ru-RU" sz="3200" b="1" u="sng" dirty="0"/>
              <a:t>то</a:t>
            </a:r>
            <a:r>
              <a:rPr lang="ru-RU" sz="3200" dirty="0"/>
              <a:t> люби и саночки возить. </a:t>
            </a:r>
            <a:r>
              <a:rPr lang="ru-RU" sz="3200"/>
              <a:t>(</a:t>
            </a:r>
            <a:r>
              <a:rPr lang="ru-RU" sz="3200" smtClean="0"/>
              <a:t>Условие</a:t>
            </a:r>
            <a:r>
              <a:rPr lang="ru-RU" sz="3200" dirty="0"/>
              <a:t>)</a:t>
            </a:r>
          </a:p>
          <a:p>
            <a:pPr lvl="0"/>
            <a:r>
              <a:rPr lang="ru-RU" sz="3200" b="1" u="sng" dirty="0"/>
              <a:t>Когда</a:t>
            </a:r>
            <a:r>
              <a:rPr lang="ru-RU" sz="3200" u="sng" dirty="0"/>
              <a:t> </a:t>
            </a:r>
            <a:r>
              <a:rPr lang="ru-RU" sz="3200" dirty="0"/>
              <a:t>настанет утро, двинемся в путь. (Время)</a:t>
            </a:r>
          </a:p>
          <a:p>
            <a:pPr lvl="0"/>
            <a:r>
              <a:rPr lang="ru-RU" sz="3200" dirty="0"/>
              <a:t>Молвит слово, </a:t>
            </a:r>
            <a:r>
              <a:rPr lang="ru-RU" sz="3200" b="1" u="sng" dirty="0"/>
              <a:t>как будто </a:t>
            </a:r>
            <a:r>
              <a:rPr lang="ru-RU" sz="3200" dirty="0"/>
              <a:t>соловей поёт. (Сравнение)</a:t>
            </a:r>
          </a:p>
          <a:p>
            <a:pPr lvl="0"/>
            <a:r>
              <a:rPr lang="ru-RU" sz="3200" dirty="0"/>
              <a:t>Хвалы приманчивы, </a:t>
            </a:r>
            <a:r>
              <a:rPr lang="ru-RU" sz="3200" b="1" u="sng" dirty="0"/>
              <a:t>так что </a:t>
            </a:r>
            <a:r>
              <a:rPr lang="ru-RU" sz="3200" dirty="0"/>
              <a:t>как их не пожелать! (Следствие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8652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ezentacii-angliyskiy.ru/images/2012-11-15_204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911" y="0"/>
            <a:ext cx="9320911" cy="6858000"/>
          </a:xfrm>
          <a:prstGeom prst="rect">
            <a:avLst/>
          </a:prstGeom>
          <a:noFill/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892480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/>
              <a:t>Обнюхал (Ч, ч)</a:t>
            </a:r>
            <a:r>
              <a:rPr lang="ru-RU" sz="5400" dirty="0" err="1"/>
              <a:t>ебурашку</a:t>
            </a:r>
            <a:endParaRPr lang="ru-RU" sz="5400" dirty="0"/>
          </a:p>
          <a:p>
            <a:pPr marL="0" indent="0" algn="ctr">
              <a:buNone/>
            </a:pPr>
            <a:r>
              <a:rPr lang="ru-RU" sz="5400" dirty="0" err="1"/>
              <a:t>Бе</a:t>
            </a:r>
            <a:r>
              <a:rPr lang="ru-RU" sz="5400" dirty="0"/>
              <a:t>…</a:t>
            </a:r>
            <a:r>
              <a:rPr lang="ru-RU" sz="5400" dirty="0" err="1"/>
              <a:t>домный</a:t>
            </a:r>
            <a:r>
              <a:rPr lang="ru-RU" sz="5400" dirty="0"/>
              <a:t> пес голодный</a:t>
            </a:r>
          </a:p>
          <a:p>
            <a:pPr marL="0" indent="0" algn="ctr">
              <a:buNone/>
            </a:pPr>
            <a:r>
              <a:rPr lang="ru-RU" sz="5400" dirty="0"/>
              <a:t>И как-то </a:t>
            </a:r>
            <a:r>
              <a:rPr lang="ru-RU" sz="5400" dirty="0" err="1"/>
              <a:t>ра</a:t>
            </a:r>
            <a:r>
              <a:rPr lang="ru-RU" sz="5400" dirty="0"/>
              <a:t>…терялся</a:t>
            </a:r>
          </a:p>
          <a:p>
            <a:pPr marL="0" indent="0" algn="ctr">
              <a:buNone/>
            </a:pPr>
            <a:r>
              <a:rPr lang="ru-RU" sz="5400" dirty="0"/>
              <a:t>Перед </a:t>
            </a:r>
            <a:r>
              <a:rPr lang="ru-RU" sz="5400" dirty="0" err="1"/>
              <a:t>собач</a:t>
            </a:r>
            <a:r>
              <a:rPr lang="ru-RU" sz="5400" dirty="0"/>
              <a:t>(?)кой модной.</a:t>
            </a:r>
          </a:p>
          <a:p>
            <a:pPr marL="0" indent="0" algn="r">
              <a:buNone/>
            </a:pPr>
            <a:r>
              <a:rPr lang="ru-RU" sz="3500" dirty="0"/>
              <a:t>(С. Михалков)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ezentacii-angliyskiy.ru/images/2012-11-15_204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911" y="0"/>
            <a:ext cx="9320911" cy="6858000"/>
          </a:xfrm>
          <a:prstGeom prst="rect">
            <a:avLst/>
          </a:prstGeom>
          <a:noFill/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892480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/>
              <a:t>По (</a:t>
            </a:r>
            <a:r>
              <a:rPr lang="ru-RU" sz="5400" dirty="0" err="1"/>
              <a:t>Р,р</a:t>
            </a:r>
            <a:r>
              <a:rPr lang="ru-RU" sz="5400" dirty="0"/>
              <a:t>)</a:t>
            </a:r>
            <a:r>
              <a:rPr lang="ru-RU" sz="5400" dirty="0" err="1"/>
              <a:t>оссии</a:t>
            </a:r>
            <a:r>
              <a:rPr lang="ru-RU" sz="5400" dirty="0"/>
              <a:t> морозы</a:t>
            </a:r>
          </a:p>
          <a:p>
            <a:pPr marL="0" indent="0" algn="ctr">
              <a:buNone/>
            </a:pPr>
            <a:r>
              <a:rPr lang="ru-RU" sz="5400" dirty="0"/>
              <a:t>Ра…пушили деревья</a:t>
            </a:r>
          </a:p>
          <a:p>
            <a:pPr marL="0" indent="0" algn="ctr">
              <a:buNone/>
            </a:pPr>
            <a:r>
              <a:rPr lang="ru-RU" sz="5400" dirty="0"/>
              <a:t>И рисуют на стеклах</a:t>
            </a:r>
          </a:p>
          <a:p>
            <a:pPr marL="0" indent="0" algn="ctr">
              <a:buNone/>
            </a:pPr>
            <a:r>
              <a:rPr lang="ru-RU" sz="5400" dirty="0"/>
              <a:t>Лебединые перья.</a:t>
            </a:r>
          </a:p>
          <a:p>
            <a:pPr marL="0" indent="0" algn="r">
              <a:buNone/>
            </a:pPr>
            <a:r>
              <a:rPr lang="ru-RU" sz="3600" dirty="0"/>
              <a:t>(А. Чепуров)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0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3E440A-8AE7-429E-B4F2-4138ECBAD9CC}"/>
              </a:ext>
            </a:extLst>
          </p:cNvPr>
          <p:cNvSpPr txBox="1"/>
          <p:nvPr/>
        </p:nvSpPr>
        <p:spPr>
          <a:xfrm>
            <a:off x="179512" y="332656"/>
            <a:ext cx="8964488" cy="62819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ru-RU" sz="4000" dirty="0"/>
              <a:t>☺ </a:t>
            </a:r>
            <a:r>
              <a:rPr lang="ru-RU" sz="4000" dirty="0" smtClean="0"/>
              <a:t>Напишите небольшое </a:t>
            </a:r>
            <a:r>
              <a:rPr lang="ru-RU" sz="4000" dirty="0"/>
              <a:t>стихотворение </a:t>
            </a:r>
            <a:r>
              <a:rPr lang="ru-RU" sz="4000" b="1" dirty="0"/>
              <a:t>«Сегодня на уроке»</a:t>
            </a:r>
            <a:r>
              <a:rPr lang="ru-RU" sz="4000" dirty="0"/>
              <a:t>, после чего </a:t>
            </a:r>
            <a:r>
              <a:rPr lang="ru-RU" sz="4000" dirty="0" smtClean="0"/>
              <a:t>найдите </a:t>
            </a:r>
            <a:r>
              <a:rPr lang="ru-RU" sz="4000" dirty="0"/>
              <a:t>прилагательные и </a:t>
            </a:r>
            <a:r>
              <a:rPr lang="ru-RU" sz="4000" dirty="0" smtClean="0"/>
              <a:t>определите </a:t>
            </a:r>
            <a:r>
              <a:rPr lang="ru-RU" sz="4000" dirty="0"/>
              <a:t>их разряд</a:t>
            </a:r>
            <a:r>
              <a:rPr lang="ru-RU" sz="4000" dirty="0" smtClean="0"/>
              <a:t>.</a:t>
            </a:r>
          </a:p>
          <a:p>
            <a:endParaRPr lang="ru-RU" sz="4000" dirty="0"/>
          </a:p>
          <a:p>
            <a:r>
              <a:rPr lang="ru-RU" sz="4000" dirty="0"/>
              <a:t>Материалы для справок: </a:t>
            </a:r>
            <a:r>
              <a:rPr lang="ru-RU" sz="4000" i="1" dirty="0"/>
              <a:t>февраль, хороший день, урок, двойка, домашнее задание.</a:t>
            </a:r>
          </a:p>
          <a:p>
            <a:pPr algn="ctr">
              <a:lnSpc>
                <a:spcPct val="115000"/>
              </a:lnSpc>
            </a:pP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3E440A-8AE7-429E-B4F2-4138ECBAD9CC}"/>
              </a:ext>
            </a:extLst>
          </p:cNvPr>
          <p:cNvSpPr txBox="1"/>
          <p:nvPr/>
        </p:nvSpPr>
        <p:spPr>
          <a:xfrm>
            <a:off x="107504" y="836712"/>
            <a:ext cx="8713788" cy="498931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sz="4000" b="1" dirty="0">
                <a:solidFill>
                  <a:srgbClr val="FF0000"/>
                </a:solidFill>
              </a:rPr>
              <a:t>Домашнее </a:t>
            </a:r>
            <a:r>
              <a:rPr lang="ru-RU" sz="4000" b="1" dirty="0" smtClean="0">
                <a:solidFill>
                  <a:srgbClr val="FF0000"/>
                </a:solidFill>
              </a:rPr>
              <a:t>задание:</a:t>
            </a:r>
          </a:p>
          <a:p>
            <a:pPr algn="ctr">
              <a:lnSpc>
                <a:spcPct val="115000"/>
              </a:lnSpc>
            </a:pPr>
            <a:r>
              <a:rPr lang="ru-RU" sz="4000" b="1" dirty="0" smtClean="0"/>
              <a:t>Чтение </a:t>
            </a:r>
            <a:r>
              <a:rPr lang="ru-RU" sz="4000" b="1" dirty="0"/>
              <a:t>параграфов 105-107. Выписать из первого абзаца сказки-были Платонова «Неизвестный цветок» 3 прилагательных, произвести их морфологический разбор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6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</TotalTime>
  <Words>1242</Words>
  <Application>Microsoft Office PowerPoint</Application>
  <PresentationFormat>Экран (4:3)</PresentationFormat>
  <Paragraphs>148</Paragraphs>
  <Slides>28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Bookman Old Style</vt:lpstr>
      <vt:lpstr>Calibri</vt:lpstr>
      <vt:lpstr>Georgia</vt:lpstr>
      <vt:lpstr>Monotype Corsiva</vt:lpstr>
      <vt:lpstr>Times New Roman</vt:lpstr>
      <vt:lpstr>Trebuchet MS</vt:lpstr>
      <vt:lpstr>Wingdings</vt:lpstr>
      <vt:lpstr>Wingdings 3</vt:lpstr>
      <vt:lpstr>Аспект</vt:lpstr>
      <vt:lpstr>Тире в бессоюзном сложном предложении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М. Ю. Лермонтов «Осень» </vt:lpstr>
      <vt:lpstr>М. Ю Лермонтов  Осень </vt:lpstr>
      <vt:lpstr>Михаил Юрьевич Лермонтов</vt:lpstr>
      <vt:lpstr>Ф. И. Тютчев «Осенний вечер» </vt:lpstr>
      <vt:lpstr>Презентация PowerPoint</vt:lpstr>
      <vt:lpstr>Фёдор Иванович Тютчев</vt:lpstr>
      <vt:lpstr>А.А. Фет «Первый ландыш»</vt:lpstr>
      <vt:lpstr>Презентация PowerPoint</vt:lpstr>
      <vt:lpstr>Афанасий Афанасьевич Фет</vt:lpstr>
      <vt:lpstr>А.Н. Майков  «Поле зыблется цветами…» </vt:lpstr>
      <vt:lpstr>Презентация PowerPoint</vt:lpstr>
      <vt:lpstr>Аполлон Николаевич Майков</vt:lpstr>
      <vt:lpstr>Презентация PowerPoint</vt:lpstr>
      <vt:lpstr>Презентация PowerPoint</vt:lpstr>
      <vt:lpstr>Сделаем вывод…</vt:lpstr>
      <vt:lpstr>Сделаем вывод…</vt:lpstr>
      <vt:lpstr>Презентация PowerPoint</vt:lpstr>
      <vt:lpstr>Домашнее задание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Поэзия родной природы в творчестве А. С. Пушкина, М. Ю. Лермонтова,  Ф. И. Тютчева, А.А. Фета, А. Н. Майкова </dc:title>
  <dc:creator>)))</dc:creator>
  <cp:lastModifiedBy>user</cp:lastModifiedBy>
  <cp:revision>21</cp:revision>
  <dcterms:created xsi:type="dcterms:W3CDTF">2014-02-07T15:21:00Z</dcterms:created>
  <dcterms:modified xsi:type="dcterms:W3CDTF">2020-02-13T05:00:44Z</dcterms:modified>
</cp:coreProperties>
</file>