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Михаил\Desktop\Малышева Н.В\шабл\17-3 — коп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660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1844824"/>
            <a:ext cx="83529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Arial" pitchFamily="34" charset="0"/>
              <a:buChar char="•"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Что изучает лексикология?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Что такое лексика?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Как называются слова, имеющие несколько лексических значений?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Приведите примеры слов с переносным значением?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Какие слова являются заимствованными?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Как называется раздел науки о языке, в котором изучаются фразеологизмы?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59632" y="836712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</a:rPr>
              <a:t>Повторение раздела «Лексика»</a:t>
            </a:r>
            <a:endParaRPr lang="ru-RU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94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Михаил\Desktop\Малышева Н.В\шабл\17-3 — коп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660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95536" y="1844825"/>
            <a:ext cx="59046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Проплясали по снегам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Снежные метели.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Снегири снеговикам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Песню просвистели.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У заснеженной реки,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В снежном переулке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Звонко носятся снежки,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Режут снег снегурки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endParaRPr lang="ru-RU" sz="24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400" b="1" i="1" dirty="0">
                <a:solidFill>
                  <a:schemeClr val="accent5">
                    <a:lumMod val="50000"/>
                  </a:schemeClr>
                </a:solidFill>
              </a:rPr>
              <a:t>С. Погорельский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836712"/>
            <a:ext cx="4302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Задание-тренажёр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67944" y="1844825"/>
            <a:ext cx="46805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Однокоренные слова:</a:t>
            </a:r>
          </a:p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                      снеж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ные </a:t>
            </a:r>
          </a:p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                      снег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ири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                      снег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овикам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                     у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за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</a:rPr>
              <a:t>снеж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енной</a:t>
            </a:r>
          </a:p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                      снеж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ки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                      снег</a:t>
            </a:r>
          </a:p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                      снегурки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91680" y="5261146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Форма одного и того же слова:</a:t>
            </a:r>
          </a:p>
          <a:p>
            <a:r>
              <a:rPr lang="ru-RU" sz="2400" dirty="0" smtClean="0"/>
              <a:t>           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по снег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ам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– снег</a:t>
            </a:r>
          </a:p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           снежн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ые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– в снежн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ом</a:t>
            </a:r>
            <a:endParaRPr lang="ru-RU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384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Михаил\Desktop\Малышева Н.В\шабл\17-3 — коп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660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19672" y="980728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Игра «Найди лишнее слово»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1916832"/>
            <a:ext cx="75608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а) Маленький, малявка</a:t>
            </a:r>
            <a:r>
              <a:rPr lang="ru-RU" sz="2400" b="1" i="1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маляр, малыш.</a:t>
            </a:r>
          </a:p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б) Гроза, грозный, гроздь, грозовой.</a:t>
            </a:r>
          </a:p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в) Конница, конник, подоконник, конюшня.</a:t>
            </a:r>
          </a:p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г) Лень, лентяй, лента, ленивец.</a:t>
            </a:r>
          </a:p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д)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Лётчик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лётная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полёт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, лето, вылетать.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1988840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маляр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64288" y="2564904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гроздь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64288" y="3140968"/>
            <a:ext cx="197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подоконник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72914" y="3680272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лента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89264" y="4196466"/>
            <a:ext cx="784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лето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336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Михаил\Desktop\Малышева Н.В\шабл\17-3 — коп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660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23728" y="836712"/>
            <a:ext cx="4824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Вывод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484784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Словообразование –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это раздел языкознания, который изучает состав и образование слов.</a:t>
            </a:r>
          </a:p>
          <a:p>
            <a:r>
              <a:rPr lang="ru-RU" sz="2400" b="1" dirty="0" err="1">
                <a:solidFill>
                  <a:schemeClr val="accent5">
                    <a:lumMod val="50000"/>
                  </a:schemeClr>
                </a:solidFill>
              </a:rPr>
              <a:t>Морфемика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 -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 раздел языкознания, который изучает морфемы, как части слова.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Морфема –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 это наименьшая значимая часть слова.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Однокоренные слова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 имеют разное лексическое значение и общий корень.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Для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образования однокоренных слов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используют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приставки и суффиксы.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Формы одного и того же слова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 различаются окончаниями, но имеют одно и то же лексическое значение.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При изменении слов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 меняются только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окончания.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50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Михаил\Desktop\Малышева Н.В\шабл\17-3 — коп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183"/>
            <a:ext cx="919660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5496" y="1844824"/>
            <a:ext cx="8640960" cy="3488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Опытный, бывалый испытанный в боях воин 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Способ счисления дней в году 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Дарование, выдающиеся природные способности 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Человек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, самоотверженно совершающий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подвиги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Красный, густого темного оттенка 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Звание или чин высшего командного состава армии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0312" y="1844824"/>
            <a:ext cx="18162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Ветеран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Календарь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Талант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Герой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Багряный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Генерал 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7704" y="83671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</a:rPr>
              <a:t>Лексический диктант</a:t>
            </a:r>
            <a:endParaRPr lang="ru-RU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107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Михаил\Desktop\Малышева Н.В\шабл\17-3 — коп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660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04806" y="3429000"/>
            <a:ext cx="7560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accent3">
                    <a:lumMod val="50000"/>
                  </a:schemeClr>
                </a:solidFill>
              </a:rPr>
              <a:t>п</a:t>
            </a: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</a:rPr>
              <a:t>ри – школь – н – </a:t>
            </a:r>
            <a:r>
              <a:rPr lang="ru-RU" sz="4000" b="1" dirty="0" err="1" smtClean="0">
                <a:solidFill>
                  <a:schemeClr val="accent3">
                    <a:lumMod val="50000"/>
                  </a:schemeClr>
                </a:solidFill>
              </a:rPr>
              <a:t>ый</a:t>
            </a: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ru-RU" sz="4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7130" y="2060848"/>
            <a:ext cx="7560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accent3">
                    <a:lumMod val="50000"/>
                  </a:schemeClr>
                </a:solidFill>
              </a:rPr>
              <a:t>п</a:t>
            </a: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</a:rPr>
              <a:t>ри – школь – н – </a:t>
            </a:r>
            <a:r>
              <a:rPr lang="ru-RU" sz="4000" b="1" dirty="0" err="1" smtClean="0">
                <a:solidFill>
                  <a:schemeClr val="accent3">
                    <a:lumMod val="50000"/>
                  </a:schemeClr>
                </a:solidFill>
              </a:rPr>
              <a:t>ый</a:t>
            </a: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ru-RU" sz="4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267744" y="3573016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131840" y="3573016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Дуга 9"/>
          <p:cNvSpPr/>
          <p:nvPr/>
        </p:nvSpPr>
        <p:spPr>
          <a:xfrm rot="18937445">
            <a:off x="3429973" y="3402574"/>
            <a:ext cx="1647574" cy="1700441"/>
          </a:xfrm>
          <a:prstGeom prst="arc">
            <a:avLst>
              <a:gd name="adj1" fmla="val 16200000"/>
              <a:gd name="adj2" fmla="val 2152836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5470516" y="3537012"/>
            <a:ext cx="142923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5613439" y="3537012"/>
            <a:ext cx="110689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156176" y="3573016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6156176" y="3573016"/>
            <a:ext cx="792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948264" y="3573016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6156176" y="4005064"/>
            <a:ext cx="792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547664" y="5157192"/>
            <a:ext cx="6192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accent2">
                    <a:lumMod val="75000"/>
                  </a:schemeClr>
                </a:solidFill>
              </a:rPr>
              <a:t>р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азбор слова по составу</a:t>
            </a:r>
            <a:endParaRPr lang="ru-RU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761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 animBg="1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Михаил\Desktop\Малышева Н.В\шабл\17-3 — коп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898"/>
            <a:ext cx="919660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9127" y="433452"/>
            <a:ext cx="88569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Тема урока:</a:t>
            </a:r>
          </a:p>
          <a:p>
            <a:pPr algn="ctr"/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«</a:t>
            </a:r>
            <a:r>
              <a:rPr lang="ru-RU" sz="4000" b="1" dirty="0" err="1" smtClean="0">
                <a:solidFill>
                  <a:schemeClr val="accent2">
                    <a:lumMod val="75000"/>
                  </a:schemeClr>
                </a:solidFill>
              </a:rPr>
              <a:t>Морфемика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 и словообразование»</a:t>
            </a:r>
            <a:endParaRPr lang="ru-RU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19" y="2060849"/>
            <a:ext cx="872459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Словообразование –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это раздел языкознания, который изучает состав и образование слов.</a:t>
            </a:r>
          </a:p>
          <a:p>
            <a:pPr>
              <a:lnSpc>
                <a:spcPct val="150000"/>
              </a:lnSpc>
            </a:pPr>
            <a:r>
              <a:rPr lang="ru-RU" sz="2400" b="1" dirty="0" err="1">
                <a:solidFill>
                  <a:schemeClr val="accent5">
                    <a:lumMod val="50000"/>
                  </a:schemeClr>
                </a:solidFill>
              </a:rPr>
              <a:t>Морфемика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 -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 раздел языкознания, который изучает морфемы как части слова.</a:t>
            </a:r>
          </a:p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Морфема –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 это наименьшая значимая часть слова.</a:t>
            </a:r>
          </a:p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Виды морфем: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 корень, приставка, суффикс, окончание. 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2304243" y="2204864"/>
            <a:ext cx="72008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1259632" y="3284984"/>
            <a:ext cx="72008" cy="1411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1259632" y="4365104"/>
            <a:ext cx="72008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771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Михаил\Desktop\Малышева Н.В\шабл\17-3 — коп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660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67544" y="1988840"/>
            <a:ext cx="8352928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</a:rPr>
              <a:t>Каждый вид морфем обозначается специальным 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знаком: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 приставка 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 корень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 суффикс 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 окончание 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275856" y="2924944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355976" y="2924944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Дуга 13"/>
          <p:cNvSpPr/>
          <p:nvPr/>
        </p:nvSpPr>
        <p:spPr>
          <a:xfrm rot="19045567">
            <a:off x="2965327" y="3426759"/>
            <a:ext cx="1701178" cy="166066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H="1">
            <a:off x="3203848" y="4005064"/>
            <a:ext cx="612068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815916" y="4005064"/>
            <a:ext cx="612068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3275856" y="4725144"/>
            <a:ext cx="0" cy="495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5" name="Прямая соединительная линия 1024"/>
          <p:cNvCxnSpPr/>
          <p:nvPr/>
        </p:nvCxnSpPr>
        <p:spPr>
          <a:xfrm>
            <a:off x="3275856" y="4725144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3" name="Прямая соединительная линия 1032"/>
          <p:cNvCxnSpPr/>
          <p:nvPr/>
        </p:nvCxnSpPr>
        <p:spPr>
          <a:xfrm>
            <a:off x="4283968" y="4725144"/>
            <a:ext cx="0" cy="495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3" name="Прямая соединительная линия 1042"/>
          <p:cNvCxnSpPr/>
          <p:nvPr/>
        </p:nvCxnSpPr>
        <p:spPr>
          <a:xfrm>
            <a:off x="3275856" y="5220494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42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Михаил\Desktop\Малышева Н.В\шабл\17-3 — коп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660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67744" y="836712"/>
            <a:ext cx="44644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Физкультминутка</a:t>
            </a:r>
            <a:endParaRPr lang="ru-RU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 descr="https://myslide.ru/documents_4/618152597c7b809a8801a842436e14d7/img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18" t="23887" r="10071" b="9794"/>
          <a:stretch/>
        </p:blipFill>
        <p:spPr bwMode="auto">
          <a:xfrm>
            <a:off x="5580112" y="2231374"/>
            <a:ext cx="3000088" cy="3501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5536" y="2276872"/>
            <a:ext cx="48965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Раз – подняться, подтянуться,</a:t>
            </a:r>
          </a:p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Два – согнуться, разогнуться, </a:t>
            </a:r>
          </a:p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Три – в ладоши три хлопка,</a:t>
            </a:r>
          </a:p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Головою три кивка.</a:t>
            </a:r>
          </a:p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На четыре – руки шире,</a:t>
            </a:r>
          </a:p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Пять – руками помахать,</a:t>
            </a:r>
          </a:p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Шесть – на место снова сесть.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11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Михаил\Desktop\Малышева Н.В\шабл\17-3 — коп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660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27584" y="764704"/>
            <a:ext cx="75608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В каком ряду однокоренные слова?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9632" y="2276872"/>
            <a:ext cx="6191182" cy="16970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Водный, берег, танцевать, школьник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Лесник, лес,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л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есной, перелески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Задумать, забор, замечательный, загород 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7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Михаил\Desktop\Малышева Н.В\шабл\17-3 — коп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660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1520" y="1772816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Однокоренные слова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имеют 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</a:rPr>
              <a:t>общий корень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, но отличаются друг от друга приставками и суффиксами.</a:t>
            </a:r>
          </a:p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Приставка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 – это значимая часть слова, которая стоит 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</a:rPr>
              <a:t>перед корнем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 и служит для образования новых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слов (</a:t>
            </a: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</a:rPr>
              <a:t>п</a:t>
            </a: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</a:rPr>
              <a:t>ри</a:t>
            </a: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</a:rPr>
              <a:t>-школьный</a:t>
            </a:r>
            <a:r>
              <a:rPr lang="ru-RU" sz="2400" i="1" dirty="0">
                <a:solidFill>
                  <a:schemeClr val="accent3">
                    <a:lumMod val="50000"/>
                  </a:schemeClr>
                </a:solidFill>
              </a:rPr>
              <a:t>)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Суффикс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- это значимая часть слова, которая стоит после корня и служит для образования новых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слов (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</a:rPr>
              <a:t>п</a:t>
            </a:r>
            <a:r>
              <a:rPr lang="ru-RU" sz="2400" i="1" dirty="0" err="1" smtClean="0">
                <a:solidFill>
                  <a:schemeClr val="accent3">
                    <a:lumMod val="50000"/>
                  </a:schemeClr>
                </a:solidFill>
              </a:rPr>
              <a:t>ришколь</a:t>
            </a: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</a:rPr>
              <a:t>н</a:t>
            </a: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r>
              <a:rPr lang="ru-RU" sz="2400" i="1" dirty="0" err="1" smtClean="0">
                <a:solidFill>
                  <a:schemeClr val="accent3">
                    <a:lumMod val="50000"/>
                  </a:schemeClr>
                </a:solidFill>
              </a:rPr>
              <a:t>ый</a:t>
            </a:r>
            <a:r>
              <a:rPr lang="ru-RU" sz="2400" i="1" dirty="0">
                <a:solidFill>
                  <a:schemeClr val="accent3">
                    <a:lumMod val="50000"/>
                  </a:schemeClr>
                </a:solidFill>
              </a:rPr>
              <a:t>)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01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Михаил\Desktop\Малышева Н.В\шабл\17-3 — коп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660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43608" y="1844824"/>
            <a:ext cx="727280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мор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</a:rPr>
              <a:t>е</a:t>
            </a:r>
            <a:r>
              <a:rPr lang="ru-RU" sz="2800" b="1" i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мор</a:t>
            </a:r>
            <a:r>
              <a:rPr lang="ru-RU" sz="2800" b="1" i="1" dirty="0">
                <a:solidFill>
                  <a:schemeClr val="accent5">
                    <a:lumMod val="75000"/>
                  </a:schemeClr>
                </a:solidFill>
              </a:rPr>
              <a:t>ск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</a:rPr>
              <a:t>ой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мор</a:t>
            </a:r>
            <a:r>
              <a:rPr lang="ru-RU" sz="2800" b="1" i="1" dirty="0">
                <a:solidFill>
                  <a:schemeClr val="accent5">
                    <a:lumMod val="75000"/>
                  </a:schemeClr>
                </a:solidFill>
              </a:rPr>
              <a:t>як</a:t>
            </a:r>
            <a:endParaRPr lang="ru-RU" sz="2800" b="1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800" b="1" i="1" dirty="0">
                <a:solidFill>
                  <a:schemeClr val="accent3">
                    <a:lumMod val="50000"/>
                  </a:schemeClr>
                </a:solidFill>
              </a:rPr>
              <a:t>при</a:t>
            </a: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морь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</a:rPr>
              <a:t>е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800" b="1" i="1" dirty="0">
                <a:solidFill>
                  <a:schemeClr val="accent3">
                    <a:lumMod val="50000"/>
                  </a:schemeClr>
                </a:solidFill>
              </a:rPr>
              <a:t>при</a:t>
            </a: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мор</a:t>
            </a:r>
            <a:r>
              <a:rPr lang="ru-RU" sz="2800" b="1" i="1" dirty="0">
                <a:solidFill>
                  <a:schemeClr val="accent5">
                    <a:lumMod val="75000"/>
                  </a:schemeClr>
                </a:solidFill>
              </a:rPr>
              <a:t>ск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</a:rPr>
              <a:t>ий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836712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Однокоренные слова к слову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МОРЕ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050" name="Picture 2" descr="C:\Users\Михаил\Desktop\0018-027-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132856"/>
            <a:ext cx="5096748" cy="3626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0115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514</Words>
  <Application>Microsoft Office PowerPoint</Application>
  <PresentationFormat>Экран (4:3)</PresentationFormat>
  <Paragraphs>95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</dc:creator>
  <cp:lastModifiedBy>Михаил</cp:lastModifiedBy>
  <cp:revision>16</cp:revision>
  <dcterms:created xsi:type="dcterms:W3CDTF">2019-11-15T05:36:50Z</dcterms:created>
  <dcterms:modified xsi:type="dcterms:W3CDTF">2019-11-15T14:43:00Z</dcterms:modified>
</cp:coreProperties>
</file>