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9" r:id="rId1"/>
  </p:sldMasterIdLst>
  <p:notesMasterIdLst>
    <p:notesMasterId r:id="rId42"/>
  </p:notesMasterIdLst>
  <p:sldIdLst>
    <p:sldId id="256" r:id="rId2"/>
    <p:sldId id="257" r:id="rId3"/>
    <p:sldId id="258" r:id="rId4"/>
    <p:sldId id="297" r:id="rId5"/>
    <p:sldId id="260" r:id="rId6"/>
    <p:sldId id="303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8" r:id="rId24"/>
    <p:sldId id="280" r:id="rId25"/>
    <p:sldId id="279" r:id="rId26"/>
    <p:sldId id="281" r:id="rId27"/>
    <p:sldId id="285" r:id="rId28"/>
    <p:sldId id="284" r:id="rId29"/>
    <p:sldId id="283" r:id="rId30"/>
    <p:sldId id="282" r:id="rId31"/>
    <p:sldId id="286" r:id="rId32"/>
    <p:sldId id="288" r:id="rId33"/>
    <p:sldId id="287" r:id="rId34"/>
    <p:sldId id="290" r:id="rId35"/>
    <p:sldId id="289" r:id="rId36"/>
    <p:sldId id="292" r:id="rId37"/>
    <p:sldId id="293" r:id="rId38"/>
    <p:sldId id="294" r:id="rId39"/>
    <p:sldId id="304" r:id="rId40"/>
    <p:sldId id="277" r:id="rId4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-55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6EAE55-60B3-4DAB-9AFE-4DB828B52D11}" type="datetimeFigureOut">
              <a:rPr lang="ru-RU" smtClean="0"/>
              <a:pPr/>
              <a:t>22.10.2025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4C6FBE-912C-49A9-9F54-DA66847A021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4C6FBE-912C-49A9-9F54-DA66847A0218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44B39C-A1BF-41CE-9F4F-98AB21641CFB}" type="datetimeFigureOut">
              <a:rPr lang="ru-RU" smtClean="0"/>
              <a:pPr/>
              <a:t>22.10.2025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D28A65C-5C97-4227-9C76-F8138D1FF840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080106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4B39C-A1BF-41CE-9F4F-98AB21641CFB}" type="datetimeFigureOut">
              <a:rPr lang="ru-RU" smtClean="0"/>
              <a:pPr/>
              <a:t>22.10.2025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8A65C-5C97-4227-9C76-F8138D1FF8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94244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4B39C-A1BF-41CE-9F4F-98AB21641CFB}" type="datetimeFigureOut">
              <a:rPr lang="ru-RU" smtClean="0"/>
              <a:pPr/>
              <a:t>22.10.2025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8A65C-5C97-4227-9C76-F8138D1FF8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65574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4B39C-A1BF-41CE-9F4F-98AB21641CFB}" type="datetimeFigureOut">
              <a:rPr lang="ru-RU" smtClean="0"/>
              <a:pPr/>
              <a:t>22.10.2025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8A65C-5C97-4227-9C76-F8138D1FF8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50088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4B39C-A1BF-41CE-9F4F-98AB21641CFB}" type="datetimeFigureOut">
              <a:rPr lang="ru-RU" smtClean="0"/>
              <a:pPr/>
              <a:t>22.10.2025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8A65C-5C97-4227-9C76-F8138D1FF840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708246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4B39C-A1BF-41CE-9F4F-98AB21641CFB}" type="datetimeFigureOut">
              <a:rPr lang="ru-RU" smtClean="0"/>
              <a:pPr/>
              <a:t>22.10.2025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8A65C-5C97-4227-9C76-F8138D1FF8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13364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4B39C-A1BF-41CE-9F4F-98AB21641CFB}" type="datetimeFigureOut">
              <a:rPr lang="ru-RU" smtClean="0"/>
              <a:pPr/>
              <a:t>22.10.2025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8A65C-5C97-4227-9C76-F8138D1FF8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93163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4B39C-A1BF-41CE-9F4F-98AB21641CFB}" type="datetimeFigureOut">
              <a:rPr lang="ru-RU" smtClean="0"/>
              <a:pPr/>
              <a:t>22.10.2025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8A65C-5C97-4227-9C76-F8138D1FF8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37833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4B39C-A1BF-41CE-9F4F-98AB21641CFB}" type="datetimeFigureOut">
              <a:rPr lang="ru-RU" smtClean="0"/>
              <a:pPr/>
              <a:t>22.10.2025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8A65C-5C97-4227-9C76-F8138D1FF8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53008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4B39C-A1BF-41CE-9F4F-98AB21641CFB}" type="datetimeFigureOut">
              <a:rPr lang="ru-RU" smtClean="0"/>
              <a:pPr/>
              <a:t>22.10.2025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8A65C-5C97-4227-9C76-F8138D1FF8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67636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4B39C-A1BF-41CE-9F4F-98AB21641CFB}" type="datetimeFigureOut">
              <a:rPr lang="ru-RU" smtClean="0"/>
              <a:pPr/>
              <a:t>22.10.2025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8A65C-5C97-4227-9C76-F8138D1FF8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65334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2844B39C-A1BF-41CE-9F4F-98AB21641CFB}" type="datetimeFigureOut">
              <a:rPr lang="ru-RU" smtClean="0"/>
              <a:pPr/>
              <a:t>22.10.2025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FD28A65C-5C97-4227-9C76-F8138D1FF8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93208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90113" y="1552754"/>
            <a:ext cx="10386827" cy="1181819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</a:rPr>
              <a:t/>
            </a:r>
            <a:br>
              <a:rPr lang="ru-RU" sz="2000" dirty="0" smtClean="0"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Муниципальное казенное учреждение дополнительного образования 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«Дом творчества» </a:t>
            </a:r>
            <a:r>
              <a:rPr lang="ru-RU" sz="2000" cap="none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пгт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Рамешки Тверская область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tx1"/>
                </a:solidFill>
              </a:rPr>
              <a:t/>
            </a:r>
            <a:br>
              <a:rPr lang="ru-RU" sz="2400" dirty="0" smtClean="0">
                <a:solidFill>
                  <a:schemeClr val="tx1"/>
                </a:solidFill>
              </a:rPr>
            </a:br>
            <a:r>
              <a:rPr lang="ru-RU" sz="2400" dirty="0" smtClean="0">
                <a:solidFill>
                  <a:schemeClr val="tx1"/>
                </a:solidFill>
              </a:rPr>
              <a:t/>
            </a:r>
            <a:br>
              <a:rPr lang="ru-RU" sz="2400" dirty="0" smtClean="0">
                <a:solidFill>
                  <a:schemeClr val="tx1"/>
                </a:solidFill>
              </a:rPr>
            </a:br>
            <a:r>
              <a:rPr lang="ru-RU" sz="2400" dirty="0" smtClean="0">
                <a:solidFill>
                  <a:schemeClr val="tx1"/>
                </a:solidFill>
              </a:rPr>
              <a:t/>
            </a:r>
            <a:br>
              <a:rPr lang="ru-RU" sz="2400" dirty="0" smtClean="0">
                <a:solidFill>
                  <a:schemeClr val="tx1"/>
                </a:solidFill>
              </a:rPr>
            </a:b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Съедобные  и  несъедобные  грибы</a:t>
            </a:r>
            <a:r>
              <a:rPr lang="ru-RU" sz="6000" b="0" dirty="0">
                <a:solidFill>
                  <a:schemeClr val="accent4">
                    <a:lumMod val="75000"/>
                  </a:schemeClr>
                </a:solidFill>
              </a:rPr>
              <a:t> </a:t>
            </a:r>
            <a:endParaRPr lang="ru-RU" sz="60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918025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tx1"/>
                </a:solidFill>
              </a:rPr>
              <a:t>                                                                                 </a:t>
            </a: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Кружок «Мир вокруг нас»</a:t>
            </a:r>
          </a:p>
          <a:p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Педагог: </a:t>
            </a:r>
            <a:r>
              <a:rPr lang="ru-RU" sz="2000" b="1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Басик</a:t>
            </a: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Д.С.</a:t>
            </a:r>
            <a:endParaRPr lang="ru-RU" sz="2000" b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ДДТ\Desktop\грибы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7916" y="2915767"/>
            <a:ext cx="5141343" cy="32861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2389241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1886" y="319314"/>
            <a:ext cx="1139371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/>
              <a:t>Это общее название группы грибов, включающее в себя несколько видов: подберезовик черный, серый, розоватый, жестковатый и другие. Все они съедобные и незначительно различаются по вкусовым нюансам. Название, как и в случае с боровиком, появилось из-за особенностей роста микоризы: чаще всего подберезовики встречаются под одноименными деревьями.</a:t>
            </a:r>
          </a:p>
        </p:txBody>
      </p:sp>
    </p:spTree>
    <p:extLst>
      <p:ext uri="{BB962C8B-B14F-4D97-AF65-F5344CB8AC3E}">
        <p14:creationId xmlns="" xmlns:p14="http://schemas.microsoft.com/office/powerpoint/2010/main" val="2377399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2903" y="148899"/>
            <a:ext cx="9875520" cy="1356360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 smtClean="0">
                <a:solidFill>
                  <a:schemeClr val="tx1"/>
                </a:solidFill>
                <a:latin typeface="+mn-lt"/>
              </a:rPr>
              <a:t>3. Подосиновик</a:t>
            </a:r>
            <a:endParaRPr lang="ru-RU" sz="5400" b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85674" y="2304142"/>
            <a:ext cx="5384800" cy="40386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03886" y="2304142"/>
            <a:ext cx="4631769" cy="40386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85674" y="1322955"/>
            <a:ext cx="1074998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Подосиновики содержат аминокислоты, белки, усваиваемые углеводы</a:t>
            </a:r>
            <a:endParaRPr lang="ru-RU" sz="2800" dirty="0"/>
          </a:p>
        </p:txBody>
      </p:sp>
    </p:spTree>
    <p:extLst>
      <p:ext uri="{BB962C8B-B14F-4D97-AF65-F5344CB8AC3E}">
        <p14:creationId xmlns="" xmlns:p14="http://schemas.microsoft.com/office/powerpoint/2010/main" val="3426478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9944" y="307538"/>
            <a:ext cx="11408228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/>
              <a:t>Похож над подберезовик, но ножка толще, а мякоть шляпки плотнее. Другие названия: осиновик, </a:t>
            </a:r>
            <a:r>
              <a:rPr lang="ru-RU" sz="4000" b="1" dirty="0" err="1"/>
              <a:t>красноголовик</a:t>
            </a:r>
            <a:r>
              <a:rPr lang="ru-RU" sz="4000" b="1" dirty="0"/>
              <a:t>. В этом случае название грибу дали не только из-за дерева, возле которого он растет, но и из-за рыжего цвета шляпки: она напоминает осеннюю окраску листьев осины. Микологи различают несколько видов, среди которых подосиновик желто-бурый и </a:t>
            </a:r>
            <a:r>
              <a:rPr lang="ru-RU" sz="4000" b="1" dirty="0" err="1"/>
              <a:t>красноголовики</a:t>
            </a:r>
            <a:r>
              <a:rPr lang="ru-RU" sz="4000" b="1" dirty="0"/>
              <a:t> — </a:t>
            </a:r>
            <a:r>
              <a:rPr lang="ru-RU" sz="4000" b="1" dirty="0" err="1"/>
              <a:t>черночешуйчатый</a:t>
            </a:r>
            <a:r>
              <a:rPr lang="ru-RU" sz="4000" b="1" dirty="0"/>
              <a:t>, сосновый и дубовый. Все они съедобны.</a:t>
            </a:r>
          </a:p>
        </p:txBody>
      </p:sp>
    </p:spTree>
    <p:extLst>
      <p:ext uri="{BB962C8B-B14F-4D97-AF65-F5344CB8AC3E}">
        <p14:creationId xmlns="" xmlns:p14="http://schemas.microsoft.com/office/powerpoint/2010/main" val="33130357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0" y="443346"/>
            <a:ext cx="9875520" cy="135636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400" b="1" dirty="0" smtClean="0">
                <a:solidFill>
                  <a:schemeClr val="tx1"/>
                </a:solidFill>
                <a:latin typeface="+mn-lt"/>
              </a:rPr>
              <a:t/>
            </a:r>
            <a:br>
              <a:rPr lang="ru-RU" sz="5400" b="1" dirty="0" smtClean="0">
                <a:solidFill>
                  <a:schemeClr val="tx1"/>
                </a:solidFill>
                <a:latin typeface="+mn-lt"/>
              </a:rPr>
            </a:br>
            <a:r>
              <a:rPr lang="ru-RU" sz="6000" b="1" dirty="0" smtClean="0">
                <a:solidFill>
                  <a:schemeClr val="tx1"/>
                </a:solidFill>
                <a:latin typeface="+mn-lt"/>
              </a:rPr>
              <a:t>4</a:t>
            </a:r>
            <a:r>
              <a:rPr lang="ru-RU" sz="6000" b="1" dirty="0">
                <a:solidFill>
                  <a:schemeClr val="tx1"/>
                </a:solidFill>
                <a:latin typeface="+mn-lt"/>
              </a:rPr>
              <a:t>. Опята</a:t>
            </a:r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31440" y="2471510"/>
            <a:ext cx="4836429" cy="3624490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644025" y="2471510"/>
            <a:ext cx="5436735" cy="362449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184268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4457" y="566057"/>
            <a:ext cx="11350171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/>
              <a:t>Грибы, не требующие длительных прогулок. Если вам удалось найти колонию опят, можно с комфортом садиться на бревно и набирать целую корзину: они растут большими группами. Это маленький пластинчатый гриб на вытянутой ножке с диаметром шляпки от 2 до 10 см. Невзрачные опята очень полезны: в них много белка и аминокислот, что особенно важно при вегетарианской диете.</a:t>
            </a:r>
          </a:p>
        </p:txBody>
      </p:sp>
    </p:spTree>
    <p:extLst>
      <p:ext uri="{BB962C8B-B14F-4D97-AF65-F5344CB8AC3E}">
        <p14:creationId xmlns="" xmlns:p14="http://schemas.microsoft.com/office/powerpoint/2010/main" val="6476587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0600" y="346364"/>
            <a:ext cx="9875520" cy="135636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400" b="1" dirty="0" smtClean="0">
                <a:solidFill>
                  <a:schemeClr val="tx1"/>
                </a:solidFill>
              </a:rPr>
              <a:t/>
            </a:r>
            <a:br>
              <a:rPr lang="ru-RU" sz="5400" b="1" dirty="0" smtClean="0">
                <a:solidFill>
                  <a:schemeClr val="tx1"/>
                </a:solidFill>
              </a:rPr>
            </a:br>
            <a:r>
              <a:rPr lang="ru-RU" sz="6000" b="1" dirty="0" smtClean="0">
                <a:solidFill>
                  <a:schemeClr val="tx1"/>
                </a:solidFill>
              </a:rPr>
              <a:t>5</a:t>
            </a:r>
            <a:r>
              <a:rPr lang="ru-RU" sz="6000" b="1" dirty="0">
                <a:solidFill>
                  <a:schemeClr val="tx1"/>
                </a:solidFill>
              </a:rPr>
              <a:t>. Лисички</a:t>
            </a:r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  <p:pic>
        <p:nvPicPr>
          <p:cNvPr id="1026" name="Picture 2" descr="https://avatars.mds.yandex.net/i?id=5301f9fea0412336f438c7f0457bf4b68763a780-5887122-images-thumbs&amp;n=1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57" y="2164207"/>
            <a:ext cx="5633711" cy="375580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90583" y="2164207"/>
            <a:ext cx="5422446" cy="375580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837643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7371" y="634724"/>
            <a:ext cx="115824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/>
              <a:t>Аромат готовых лисичек иногда сравнивают с абрикосовым. Ножка ярко-рыжего гриба врастает в шляпку, из-за чего он напоминает вывернутый зонтик. Чаще всего лисички находят возле дубов, буков и хвойных деревьев. Особенно много их появляется после дождей, в июне и с августа по октябрь. Из лисичек готовят вкусные соусы и приправы, при отваривании исчезает кисловатый привкус.</a:t>
            </a:r>
          </a:p>
        </p:txBody>
      </p:sp>
    </p:spTree>
    <p:extLst>
      <p:ext uri="{BB962C8B-B14F-4D97-AF65-F5344CB8AC3E}">
        <p14:creationId xmlns="" xmlns:p14="http://schemas.microsoft.com/office/powerpoint/2010/main" val="14519310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3097" y="282293"/>
            <a:ext cx="9875520" cy="1356360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 smtClean="0">
                <a:solidFill>
                  <a:schemeClr val="tx1"/>
                </a:solidFill>
              </a:rPr>
              <a:t/>
            </a:r>
            <a:br>
              <a:rPr lang="ru-RU" sz="5400" b="1" dirty="0" smtClean="0">
                <a:solidFill>
                  <a:schemeClr val="tx1"/>
                </a:solidFill>
              </a:rPr>
            </a:br>
            <a:r>
              <a:rPr lang="ru-RU" sz="5400" b="1" dirty="0" smtClean="0">
                <a:solidFill>
                  <a:schemeClr val="tx1"/>
                </a:solidFill>
              </a:rPr>
              <a:t>6</a:t>
            </a:r>
            <a:r>
              <a:rPr lang="ru-RU" sz="5400" b="1" dirty="0">
                <a:solidFill>
                  <a:schemeClr val="tx1"/>
                </a:solidFill>
              </a:rPr>
              <a:t>. Груздь</a:t>
            </a:r>
            <a:r>
              <a:rPr lang="ru-RU" sz="5400" b="1" dirty="0"/>
              <a:t/>
            </a:r>
            <a:br>
              <a:rPr lang="ru-RU" sz="5400" b="1" dirty="0"/>
            </a:br>
            <a:endParaRPr lang="ru-RU" sz="5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71159" y="2295439"/>
            <a:ext cx="5379698" cy="332861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64804" y="2295439"/>
            <a:ext cx="5437892" cy="332861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71159" y="1638653"/>
            <a:ext cx="110315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Растет в лиственных и смешанных лесах с июля по сентябрь</a:t>
            </a:r>
          </a:p>
        </p:txBody>
      </p:sp>
    </p:spTree>
    <p:extLst>
      <p:ext uri="{BB962C8B-B14F-4D97-AF65-F5344CB8AC3E}">
        <p14:creationId xmlns="" xmlns:p14="http://schemas.microsoft.com/office/powerpoint/2010/main" val="23536755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8000" y="322053"/>
            <a:ext cx="11495314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/>
              <a:t>Гриб с мясистой белой шляпкой встречается в сосновых и березовых лесах. Отличается воронковидной шляпкой с завернутым внутрь опущенным краем. Аромат мякоти груздей напоминает фруктовые запахи, а млечный сок на срезе при контакте с воздухом становится серо-желтым. Грибники засаливают грузди со специями, грибы ценятся за высокобелковый состав и особый аромат. Соленые грузди на 90% состоят из жидкости, но в них много витамина С.</a:t>
            </a:r>
          </a:p>
        </p:txBody>
      </p:sp>
    </p:spTree>
    <p:extLst>
      <p:ext uri="{BB962C8B-B14F-4D97-AF65-F5344CB8AC3E}">
        <p14:creationId xmlns="" xmlns:p14="http://schemas.microsoft.com/office/powerpoint/2010/main" val="39855495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9107" y="207591"/>
            <a:ext cx="9875520" cy="1356360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 smtClean="0">
                <a:solidFill>
                  <a:schemeClr val="tx1"/>
                </a:solidFill>
              </a:rPr>
              <a:t>7. Рыжик</a:t>
            </a:r>
            <a:endParaRPr lang="ru-RU" sz="5400" b="1" dirty="0"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72041" y="2521856"/>
            <a:ext cx="5244988" cy="374831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94400" y="2521857"/>
            <a:ext cx="5707294" cy="374831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72041" y="1781294"/>
            <a:ext cx="113296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Рыжики чаще всего встречаются в хвойных лесах</a:t>
            </a:r>
          </a:p>
        </p:txBody>
      </p:sp>
    </p:spTree>
    <p:extLst>
      <p:ext uri="{BB962C8B-B14F-4D97-AF65-F5344CB8AC3E}">
        <p14:creationId xmlns="" xmlns:p14="http://schemas.microsoft.com/office/powerpoint/2010/main" val="7881653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49829" y="304993"/>
            <a:ext cx="9361714" cy="620993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482849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09600" y="562152"/>
            <a:ext cx="115824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/>
              <a:t>Вид грибов рода млечник. Название произошло из-за оранжево-красной окраски не только ножки и шляпки, но и млечного сока. Эти грибы солят, жарят и маринуют, в них много железа и аминокислот. Рыжики отличает насыщенный грибной вкус и аромат хвойного леса. В XVIII–XIX веках соленые рыжики из России посылали во Францию в бутылках, а сейчас некоторые их виды считаются деликатесными.</a:t>
            </a:r>
            <a:endParaRPr lang="ru-RU" sz="4000" b="1" dirty="0"/>
          </a:p>
        </p:txBody>
      </p:sp>
    </p:spTree>
    <p:extLst>
      <p:ext uri="{BB962C8B-B14F-4D97-AF65-F5344CB8AC3E}">
        <p14:creationId xmlns="" xmlns:p14="http://schemas.microsoft.com/office/powerpoint/2010/main" val="31593128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9146" y="249147"/>
            <a:ext cx="9875520" cy="1356360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>
                <a:solidFill>
                  <a:schemeClr val="tx1"/>
                </a:solidFill>
              </a:rPr>
              <a:t>8. Сыроежка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91722" y="2409305"/>
            <a:ext cx="5154470" cy="38628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84244" y="2409304"/>
            <a:ext cx="5082042" cy="386283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53176" y="927327"/>
            <a:ext cx="1097456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/>
          </a:p>
          <a:p>
            <a:r>
              <a:rPr lang="ru-RU" sz="2800" dirty="0"/>
              <a:t>Сыроежки можно перепутать с бледной поганкой и даже шампиньонами</a:t>
            </a:r>
          </a:p>
        </p:txBody>
      </p:sp>
    </p:spTree>
    <p:extLst>
      <p:ext uri="{BB962C8B-B14F-4D97-AF65-F5344CB8AC3E}">
        <p14:creationId xmlns="" xmlns:p14="http://schemas.microsoft.com/office/powerpoint/2010/main" val="8267967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5772" y="278512"/>
            <a:ext cx="11698514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/>
              <a:t>Гриб не требует особой кулинарной обработки, отчего и получил такое название. У сыроежки много видов, в том числе аметистовая, </a:t>
            </a:r>
            <a:r>
              <a:rPr lang="ru-RU" sz="4000" b="1" dirty="0" err="1"/>
              <a:t>барла</a:t>
            </a:r>
            <a:r>
              <a:rPr lang="ru-RU" sz="4000" b="1" dirty="0"/>
              <a:t> и </a:t>
            </a:r>
            <a:r>
              <a:rPr lang="ru-RU" sz="4000" b="1" dirty="0" err="1"/>
              <a:t>блекфорд</a:t>
            </a:r>
            <a:r>
              <a:rPr lang="ru-RU" sz="4000" b="1" dirty="0"/>
              <a:t>, при этом некоторые из них могут стать основой вкусного обеда, а другие — ядовитые. Сыроежки не сушат, но их можно варить, тушить и солить. Интересное свойство этого вида грибов — наличие фермента </a:t>
            </a:r>
            <a:r>
              <a:rPr lang="ru-RU" sz="4000" b="1" dirty="0" err="1"/>
              <a:t>руссулина</a:t>
            </a:r>
            <a:r>
              <a:rPr lang="ru-RU" sz="4000" b="1" dirty="0"/>
              <a:t>. Он заменяет сычужный и может использоваться для производства кисломолочных продуктов.</a:t>
            </a:r>
          </a:p>
        </p:txBody>
      </p:sp>
    </p:spTree>
    <p:extLst>
      <p:ext uri="{BB962C8B-B14F-4D97-AF65-F5344CB8AC3E}">
        <p14:creationId xmlns="" xmlns:p14="http://schemas.microsoft.com/office/powerpoint/2010/main" val="30144513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Ядовитые грибы.</a:t>
            </a:r>
            <a:br>
              <a:rPr lang="ru-RU" dirty="0">
                <a:solidFill>
                  <a:schemeClr val="tx1"/>
                </a:solidFill>
              </a:rPr>
            </a:b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ru-RU" sz="4800" b="1" dirty="0">
                <a:solidFill>
                  <a:schemeClr val="tx1"/>
                </a:solidFill>
              </a:rPr>
              <a:t>Самые распространенные ядовитые </a:t>
            </a:r>
            <a:r>
              <a:rPr lang="ru-RU" sz="4800" b="1" dirty="0" smtClean="0">
                <a:solidFill>
                  <a:schemeClr val="tx1"/>
                </a:solidFill>
              </a:rPr>
              <a:t>грибы.</a:t>
            </a:r>
            <a:endParaRPr lang="ru-RU" sz="4800" b="1" dirty="0">
              <a:solidFill>
                <a:schemeClr val="tx1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8647945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34291" y="1193953"/>
            <a:ext cx="11457709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/>
              <a:t>Не менее важно «знать врага в лицо» — с ходу определять распространенные ядовитые грибы и их не трогать. Обычно встречаются следующие.</a:t>
            </a:r>
          </a:p>
        </p:txBody>
      </p:sp>
    </p:spTree>
    <p:extLst>
      <p:ext uri="{BB962C8B-B14F-4D97-AF65-F5344CB8AC3E}">
        <p14:creationId xmlns="" xmlns:p14="http://schemas.microsoft.com/office/powerpoint/2010/main" val="11781540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6000" b="1" dirty="0">
                <a:solidFill>
                  <a:schemeClr val="tx1"/>
                </a:solidFill>
              </a:rPr>
              <a:t>1. Бледная поганка</a:t>
            </a:r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  <p:pic>
        <p:nvPicPr>
          <p:cNvPr id="1026" name="Picture 2" descr="Изображение с сайта naked-science.ru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51" y="2495550"/>
            <a:ext cx="5200650" cy="34671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92980" y="2495550"/>
            <a:ext cx="5430765" cy="34671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69551" y="1676757"/>
            <a:ext cx="70080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/>
              <a:t>Другое название гриба — мухомор зеленый</a:t>
            </a:r>
          </a:p>
        </p:txBody>
      </p:sp>
    </p:spTree>
    <p:extLst>
      <p:ext uri="{BB962C8B-B14F-4D97-AF65-F5344CB8AC3E}">
        <p14:creationId xmlns="" xmlns:p14="http://schemas.microsoft.com/office/powerpoint/2010/main" val="1392054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5637" y="307448"/>
            <a:ext cx="11305309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/>
              <a:t>Рекордсмен по числу отравлений, и все из-за ядовитых веществ — </a:t>
            </a:r>
            <a:r>
              <a:rPr lang="ru-RU" sz="4400" dirty="0" err="1"/>
              <a:t>амантина</a:t>
            </a:r>
            <a:r>
              <a:rPr lang="ru-RU" sz="4400" dirty="0"/>
              <a:t> и </a:t>
            </a:r>
            <a:r>
              <a:rPr lang="ru-RU" sz="4400" dirty="0" err="1"/>
              <a:t>фаллоидина</a:t>
            </a:r>
            <a:r>
              <a:rPr lang="ru-RU" sz="4400" dirty="0"/>
              <a:t>. Они остаются даже после кипячения, а для серьезных последствий, вплоть до летального исхода, достаточно небольшого куска шляпки гриба. Притом отравление проявляется не сразу: иногда проходит больше суток до первых симптомов — и не всегда врач сможет спасти человека.</a:t>
            </a:r>
          </a:p>
        </p:txBody>
      </p:sp>
    </p:spTree>
    <p:extLst>
      <p:ext uri="{BB962C8B-B14F-4D97-AF65-F5344CB8AC3E}">
        <p14:creationId xmlns="" xmlns:p14="http://schemas.microsoft.com/office/powerpoint/2010/main" val="16768464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b="1" dirty="0">
                <a:solidFill>
                  <a:schemeClr val="tx1"/>
                </a:solidFill>
              </a:rPr>
              <a:t>2. </a:t>
            </a:r>
            <a:r>
              <a:rPr lang="ru-RU" sz="5400" b="1" dirty="0" err="1">
                <a:solidFill>
                  <a:schemeClr val="tx1"/>
                </a:solidFill>
              </a:rPr>
              <a:t>Паутинник</a:t>
            </a:r>
            <a:r>
              <a:rPr lang="ru-RU" sz="5400" b="1" dirty="0">
                <a:solidFill>
                  <a:schemeClr val="tx1"/>
                </a:solidFill>
              </a:rPr>
              <a:t> красивейший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94712" y="2395064"/>
            <a:ext cx="5835578" cy="36472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55068" y="2398541"/>
            <a:ext cx="3065958" cy="364723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55151" y="1781294"/>
            <a:ext cx="81749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/>
              <a:t>Ядовитый </a:t>
            </a:r>
            <a:r>
              <a:rPr lang="ru-RU" sz="2800" dirty="0" err="1"/>
              <a:t>паутинник</a:t>
            </a:r>
            <a:r>
              <a:rPr lang="ru-RU" sz="2800" dirty="0"/>
              <a:t> можно перепутать с лисичкой</a:t>
            </a:r>
          </a:p>
        </p:txBody>
      </p:sp>
    </p:spTree>
    <p:extLst>
      <p:ext uri="{BB962C8B-B14F-4D97-AF65-F5344CB8AC3E}">
        <p14:creationId xmlns="" xmlns:p14="http://schemas.microsoft.com/office/powerpoint/2010/main" val="32064122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74073" y="216186"/>
            <a:ext cx="11513127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/>
              <a:t>Лиричное название гриба не отменяет его ядовитые качества — </a:t>
            </a:r>
            <a:r>
              <a:rPr lang="ru-RU" sz="4000" b="1" dirty="0" err="1"/>
              <a:t>орелланин</a:t>
            </a:r>
            <a:r>
              <a:rPr lang="ru-RU" sz="4000" b="1" dirty="0"/>
              <a:t> в составе мякоти поражает органы дыхания и почки, нарушает работу опорно-двигательного аппарата. Отравление зачастую растягивается на две недели, начинаясь с незначительных симптомов — озноба и жажды, к которым в дальнейшем присоединяются боли в конечностях. Во многих случаях диагностируют острую почечную недостаточность.</a:t>
            </a:r>
          </a:p>
        </p:txBody>
      </p:sp>
    </p:spTree>
    <p:extLst>
      <p:ext uri="{BB962C8B-B14F-4D97-AF65-F5344CB8AC3E}">
        <p14:creationId xmlns="" xmlns:p14="http://schemas.microsoft.com/office/powerpoint/2010/main" val="2083360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0" y="374072"/>
            <a:ext cx="9875520" cy="831273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>
                <a:solidFill>
                  <a:schemeClr val="tx1"/>
                </a:solidFill>
              </a:rPr>
              <a:t>3. </a:t>
            </a:r>
            <a:r>
              <a:rPr lang="ru-RU" sz="5400" b="1" dirty="0" err="1">
                <a:solidFill>
                  <a:schemeClr val="tx1"/>
                </a:solidFill>
              </a:rPr>
              <a:t>Говорушка</a:t>
            </a:r>
            <a:r>
              <a:rPr lang="ru-RU" sz="5400" b="1" dirty="0">
                <a:solidFill>
                  <a:schemeClr val="tx1"/>
                </a:solidFill>
              </a:rPr>
              <a:t> (рядовка)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59199" y="2524990"/>
            <a:ext cx="4654911" cy="348845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63609" y="2524990"/>
            <a:ext cx="4654911" cy="348845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59199" y="1655163"/>
            <a:ext cx="87406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/>
              <a:t>Растет на светлых лужайках и в местах лесной вырубки</a:t>
            </a:r>
          </a:p>
        </p:txBody>
      </p:sp>
    </p:spTree>
    <p:extLst>
      <p:ext uri="{BB962C8B-B14F-4D97-AF65-F5344CB8AC3E}">
        <p14:creationId xmlns="" xmlns:p14="http://schemas.microsoft.com/office/powerpoint/2010/main" val="24586620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15660" y="232913"/>
            <a:ext cx="11757804" cy="637097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</a:rPr>
              <a:t>Грибы </a:t>
            </a:r>
            <a:r>
              <a:rPr lang="ru-RU" sz="3200" dirty="0" smtClean="0">
                <a:solidFill>
                  <a:schemeClr val="accent4">
                    <a:lumMod val="50000"/>
                  </a:schemeClr>
                </a:solidFill>
              </a:rPr>
              <a:t>– это особые организмы, которые растут на земле и имеют очень не продолжительный срок жизни </a:t>
            </a:r>
            <a:r>
              <a:rPr lang="ru-RU" sz="3200" i="1" dirty="0" smtClean="0">
                <a:solidFill>
                  <a:schemeClr val="accent4">
                    <a:lumMod val="50000"/>
                  </a:schemeClr>
                </a:solidFill>
              </a:rPr>
              <a:t>(примерно, 7 дней)</a:t>
            </a:r>
            <a:r>
              <a:rPr lang="ru-RU" sz="3200" dirty="0" smtClean="0">
                <a:solidFill>
                  <a:schemeClr val="accent4">
                    <a:lumMod val="50000"/>
                  </a:schemeClr>
                </a:solidFill>
              </a:rPr>
              <a:t>. </a:t>
            </a:r>
          </a:p>
          <a:p>
            <a:endParaRPr lang="ru-RU" sz="1600" b="1" dirty="0" smtClean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</a:rPr>
              <a:t>Где </a:t>
            </a:r>
            <a:r>
              <a:rPr lang="ru-RU" sz="3200" b="1" dirty="0">
                <a:solidFill>
                  <a:schemeClr val="accent4">
                    <a:lumMod val="50000"/>
                  </a:schemeClr>
                </a:solidFill>
              </a:rPr>
              <a:t>растут грибы? </a:t>
            </a:r>
            <a:endParaRPr lang="ru-RU" sz="3200" b="1" dirty="0" smtClean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ru-RU" sz="2800" dirty="0" smtClean="0">
                <a:solidFill>
                  <a:schemeClr val="accent4">
                    <a:lumMod val="50000"/>
                  </a:schemeClr>
                </a:solidFill>
              </a:rPr>
              <a:t>Растут </a:t>
            </a:r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</a:rPr>
              <a:t>грибы </a:t>
            </a:r>
            <a:r>
              <a:rPr lang="ru-RU" sz="2800" dirty="0" smtClean="0">
                <a:solidFill>
                  <a:schemeClr val="accent4">
                    <a:lumMod val="50000"/>
                  </a:schemeClr>
                </a:solidFill>
              </a:rPr>
              <a:t>преимущественно вблизи </a:t>
            </a:r>
          </a:p>
          <a:p>
            <a:r>
              <a:rPr lang="ru-RU" sz="2800" dirty="0" smtClean="0">
                <a:solidFill>
                  <a:schemeClr val="accent4">
                    <a:lumMod val="50000"/>
                  </a:schemeClr>
                </a:solidFill>
              </a:rPr>
              <a:t>деревьев. Такое место обитания объясняется </a:t>
            </a:r>
          </a:p>
          <a:p>
            <a:r>
              <a:rPr lang="ru-RU" sz="2800" dirty="0" smtClean="0">
                <a:solidFill>
                  <a:schemeClr val="accent4">
                    <a:lumMod val="50000"/>
                  </a:schemeClr>
                </a:solidFill>
              </a:rPr>
              <a:t>тем, что </a:t>
            </a:r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</a:rPr>
              <a:t>грибы </a:t>
            </a:r>
            <a:r>
              <a:rPr lang="ru-RU" sz="2800" dirty="0" smtClean="0">
                <a:solidFill>
                  <a:schemeClr val="accent4">
                    <a:lumMod val="50000"/>
                  </a:schemeClr>
                </a:solidFill>
              </a:rPr>
              <a:t>не могут самостоятельно </a:t>
            </a:r>
          </a:p>
          <a:p>
            <a:r>
              <a:rPr lang="ru-RU" sz="2800" dirty="0" smtClean="0">
                <a:solidFill>
                  <a:schemeClr val="accent4">
                    <a:lumMod val="50000"/>
                  </a:schemeClr>
                </a:solidFill>
              </a:rPr>
              <a:t>обеспечить себя всеми необходимыми для </a:t>
            </a:r>
          </a:p>
          <a:p>
            <a:r>
              <a:rPr lang="ru-RU" sz="2800" dirty="0" smtClean="0">
                <a:solidFill>
                  <a:schemeClr val="accent4">
                    <a:lumMod val="50000"/>
                  </a:schemeClr>
                </a:solidFill>
              </a:rPr>
              <a:t>существования веществами, как это делают, </a:t>
            </a:r>
          </a:p>
          <a:p>
            <a:r>
              <a:rPr lang="ru-RU" sz="2800" dirty="0" smtClean="0">
                <a:solidFill>
                  <a:schemeClr val="accent4">
                    <a:lumMod val="50000"/>
                  </a:schemeClr>
                </a:solidFill>
              </a:rPr>
              <a:t>например, растения. </a:t>
            </a:r>
          </a:p>
          <a:p>
            <a:r>
              <a:rPr lang="ru-RU" sz="2800" dirty="0" smtClean="0">
                <a:solidFill>
                  <a:schemeClr val="accent4">
                    <a:lumMod val="50000"/>
                  </a:schemeClr>
                </a:solidFill>
              </a:rPr>
              <a:t>А вот через корни деревьев получить продукты, </a:t>
            </a:r>
          </a:p>
          <a:p>
            <a:r>
              <a:rPr lang="ru-RU" sz="2800" dirty="0" smtClean="0">
                <a:solidFill>
                  <a:schemeClr val="accent4">
                    <a:lumMod val="50000"/>
                  </a:schemeClr>
                </a:solidFill>
              </a:rPr>
              <a:t>которых не хватает, – это очень даже просто для </a:t>
            </a:r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</a:rPr>
              <a:t>грибов</a:t>
            </a:r>
            <a:r>
              <a:rPr lang="ru-RU" sz="2800" dirty="0" smtClean="0">
                <a:solidFill>
                  <a:schemeClr val="accent4">
                    <a:lumMod val="50000"/>
                  </a:schemeClr>
                </a:solidFill>
              </a:rPr>
              <a:t>.</a:t>
            </a:r>
          </a:p>
          <a:p>
            <a:endParaRPr lang="ru-RU" sz="2800" dirty="0" smtClean="0">
              <a:solidFill>
                <a:schemeClr val="accent4">
                  <a:lumMod val="50000"/>
                </a:schemeClr>
              </a:solidFill>
            </a:endParaRPr>
          </a:p>
          <a:p>
            <a:endParaRPr lang="ru-RU" sz="4400" b="1" dirty="0"/>
          </a:p>
        </p:txBody>
      </p:sp>
      <p:pic>
        <p:nvPicPr>
          <p:cNvPr id="1026" name="Picture 2" descr="C:\Users\ДДТ\Desktop\грибы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7183" y="1449238"/>
            <a:ext cx="4224356" cy="27000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6395249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0217" y="792264"/>
            <a:ext cx="11610109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dirty="0" err="1"/>
              <a:t>Восковатая</a:t>
            </a:r>
            <a:r>
              <a:rPr lang="ru-RU" sz="4800" dirty="0"/>
              <a:t> и белая — оба вида содержат мускарин, который является крайне опасным алкалоидом. В рядовке его больше, чем в мухоморах. Оказывает нервно-паралитическое действие, которое проявляется довольно быстро, в промежутке от получаса до шести часов.</a:t>
            </a:r>
          </a:p>
        </p:txBody>
      </p:sp>
    </p:spTree>
    <p:extLst>
      <p:ext uri="{BB962C8B-B14F-4D97-AF65-F5344CB8AC3E}">
        <p14:creationId xmlns="" xmlns:p14="http://schemas.microsoft.com/office/powerpoint/2010/main" val="25603273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39982" y="235527"/>
            <a:ext cx="9875520" cy="1356360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>
                <a:solidFill>
                  <a:schemeClr val="tx1"/>
                </a:solidFill>
              </a:rPr>
              <a:t>4. </a:t>
            </a:r>
            <a:r>
              <a:rPr lang="ru-RU" sz="5400" b="1" dirty="0" err="1">
                <a:solidFill>
                  <a:schemeClr val="tx1"/>
                </a:solidFill>
              </a:rPr>
              <a:t>Галерина</a:t>
            </a:r>
            <a:r>
              <a:rPr lang="ru-RU" sz="5400" b="1" dirty="0">
                <a:solidFill>
                  <a:schemeClr val="tx1"/>
                </a:solidFill>
              </a:rPr>
              <a:t> окаймленная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71258" y="2563091"/>
            <a:ext cx="5987978" cy="354762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22986" y="2563090"/>
            <a:ext cx="5299271" cy="354762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71258" y="1608983"/>
            <a:ext cx="114509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Маленький коричневый гриб можно перепутать с распространенными съедобными видами</a:t>
            </a:r>
          </a:p>
        </p:txBody>
      </p:sp>
    </p:spTree>
    <p:extLst>
      <p:ext uri="{BB962C8B-B14F-4D97-AF65-F5344CB8AC3E}">
        <p14:creationId xmlns="" xmlns:p14="http://schemas.microsoft.com/office/powerpoint/2010/main" val="33970272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1782" y="390575"/>
            <a:ext cx="1143000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/>
              <a:t>Гриб очень опасен, содержит </a:t>
            </a:r>
            <a:r>
              <a:rPr lang="ru-RU" sz="4400" dirty="0" err="1"/>
              <a:t>аматоксины</a:t>
            </a:r>
            <a:r>
              <a:rPr lang="ru-RU" sz="4400" dirty="0"/>
              <a:t>, способствующие развитию некроза в клетках печени. Симптомы отравления схожи с возникающими из-за бледной поганки и так же могут проявиться спустя 5–30 часов. Как с большинством других ядовитых грибов, само по себе отравление не пройдет, необходима медикаментозная помощь и наблюдение врача.</a:t>
            </a:r>
          </a:p>
        </p:txBody>
      </p:sp>
    </p:spTree>
    <p:extLst>
      <p:ext uri="{BB962C8B-B14F-4D97-AF65-F5344CB8AC3E}">
        <p14:creationId xmlns="" xmlns:p14="http://schemas.microsoft.com/office/powerpoint/2010/main" val="41029923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2697" y="485215"/>
            <a:ext cx="9875520" cy="1356360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>
                <a:solidFill>
                  <a:schemeClr val="tx1"/>
                </a:solidFill>
              </a:rPr>
              <a:t>5. </a:t>
            </a:r>
            <a:r>
              <a:rPr lang="ru-RU" sz="5400" b="1" dirty="0" err="1">
                <a:solidFill>
                  <a:schemeClr val="tx1"/>
                </a:solidFill>
              </a:rPr>
              <a:t>Лепиота</a:t>
            </a:r>
            <a:endParaRPr lang="ru-RU" sz="5400" b="1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07116" y="2923309"/>
            <a:ext cx="4596678" cy="344481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39281" y="2027746"/>
            <a:ext cx="81661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Другое название </a:t>
            </a:r>
            <a:r>
              <a:rPr lang="ru-RU" sz="2800" dirty="0" err="1"/>
              <a:t>лепиоты</a:t>
            </a:r>
            <a:r>
              <a:rPr lang="ru-RU" sz="2800" dirty="0"/>
              <a:t> — чешуйница</a:t>
            </a: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839281" y="2918156"/>
            <a:ext cx="5191176" cy="344997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949471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5636" y="362772"/>
            <a:ext cx="1138843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dirty="0"/>
              <a:t>Красно-коричневая, каштановая и розовая — все разновидности этого гриба очень ядовитые. В их составе много цианидов и </a:t>
            </a:r>
            <a:r>
              <a:rPr lang="ru-RU" sz="4800" dirty="0" err="1"/>
              <a:t>аманитотоксинов</a:t>
            </a:r>
            <a:r>
              <a:rPr lang="ru-RU" sz="4800" dirty="0"/>
              <a:t>. Стремительное отравление развивается в течение получаса: </a:t>
            </a:r>
            <a:r>
              <a:rPr lang="ru-RU" sz="4800" dirty="0" err="1"/>
              <a:t>лепиота</a:t>
            </a:r>
            <a:r>
              <a:rPr lang="ru-RU" sz="4800" dirty="0"/>
              <a:t> разрушает печень и угнетает дыхательную систему.</a:t>
            </a:r>
          </a:p>
        </p:txBody>
      </p:sp>
    </p:spTree>
    <p:extLst>
      <p:ext uri="{BB962C8B-B14F-4D97-AF65-F5344CB8AC3E}">
        <p14:creationId xmlns="" xmlns:p14="http://schemas.microsoft.com/office/powerpoint/2010/main" val="30728267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1436" y="263236"/>
            <a:ext cx="9875520" cy="1356360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 smtClean="0">
                <a:solidFill>
                  <a:schemeClr val="tx1"/>
                </a:solidFill>
              </a:rPr>
              <a:t>6. Мухомор</a:t>
            </a:r>
            <a:endParaRPr lang="ru-RU" sz="5400" b="1" dirty="0"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59199" y="2825833"/>
            <a:ext cx="4793456" cy="35922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91142" y="2825833"/>
            <a:ext cx="4905716" cy="359228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59198" y="1622013"/>
            <a:ext cx="1073765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Мухоморы распространены по всему миру, но обитают обычно в лесах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15884095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17419" y="792218"/>
            <a:ext cx="1126374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/>
              <a:t>Большинство мухоморов несъедобны или сильно </a:t>
            </a:r>
            <a:r>
              <a:rPr lang="ru-RU" sz="4800" b="1" dirty="0" smtClean="0"/>
              <a:t>ядовиты. Общеизвестный </a:t>
            </a:r>
            <a:r>
              <a:rPr lang="ru-RU" sz="4800" b="1" dirty="0"/>
              <a:t>мухомор красный, кроме средней токсичности, обладает также галлюциногенным действием. </a:t>
            </a:r>
          </a:p>
        </p:txBody>
      </p:sp>
    </p:spTree>
    <p:extLst>
      <p:ext uri="{BB962C8B-B14F-4D97-AF65-F5344CB8AC3E}">
        <p14:creationId xmlns="" xmlns:p14="http://schemas.microsoft.com/office/powerpoint/2010/main" val="24424675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0351" y="290945"/>
            <a:ext cx="9875520" cy="1356360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>
                <a:solidFill>
                  <a:schemeClr val="tx1"/>
                </a:solidFill>
              </a:rPr>
              <a:t>6. Сатанинский гриб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45331" y="2659208"/>
            <a:ext cx="6380788" cy="35891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3127" y="2660073"/>
            <a:ext cx="3588328" cy="358832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45331" y="1647305"/>
            <a:ext cx="96317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Другое название </a:t>
            </a:r>
            <a:r>
              <a:rPr lang="ru-RU" sz="2800" dirty="0" err="1"/>
              <a:t>лепиоты</a:t>
            </a:r>
            <a:r>
              <a:rPr lang="ru-RU" sz="2800" dirty="0"/>
              <a:t> — чешуйница</a:t>
            </a:r>
          </a:p>
        </p:txBody>
      </p:sp>
    </p:spTree>
    <p:extLst>
      <p:ext uri="{BB962C8B-B14F-4D97-AF65-F5344CB8AC3E}">
        <p14:creationId xmlns="" xmlns:p14="http://schemas.microsoft.com/office/powerpoint/2010/main" val="22906618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26474" y="321347"/>
            <a:ext cx="10875818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/>
              <a:t>Опасность этого редкого ядовитого гриба в том, что его внешне можно спутать с белым. Разница очевидна, если сделать надрез на ножке: в отличие от благородного гриба у сатанинского вы увидите сначала синий, а потом насыщенный красный цвет. Токсины </a:t>
            </a:r>
            <a:r>
              <a:rPr lang="ru-RU" sz="4000" dirty="0" err="1"/>
              <a:t>мускаринового</a:t>
            </a:r>
            <a:r>
              <a:rPr lang="ru-RU" sz="4000" dirty="0"/>
              <a:t> типа не разрушаются при тепловой обработке и приводят к остановке сердца или удушью, при этом летальная доза — всего 50 г.</a:t>
            </a:r>
          </a:p>
        </p:txBody>
      </p:sp>
    </p:spTree>
    <p:extLst>
      <p:ext uri="{BB962C8B-B14F-4D97-AF65-F5344CB8AC3E}">
        <p14:creationId xmlns="" xmlns:p14="http://schemas.microsoft.com/office/powerpoint/2010/main" val="16954024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ДДТ\Desktop\правила сбора грибов.png"/>
          <p:cNvPicPr>
            <a:picLocks noChangeAspect="1" noChangeArrowheads="1"/>
          </p:cNvPicPr>
          <p:nvPr/>
        </p:nvPicPr>
        <p:blipFill>
          <a:blip r:embed="rId2" cstate="print"/>
          <a:srcRect l="2117" r="2886" b="3597"/>
          <a:stretch>
            <a:fillRect/>
          </a:stretch>
        </p:blipFill>
        <p:spPr bwMode="auto">
          <a:xfrm>
            <a:off x="215659" y="227958"/>
            <a:ext cx="11740551" cy="6474767"/>
          </a:xfrm>
          <a:prstGeom prst="rect">
            <a:avLst/>
          </a:prstGeom>
          <a:noFill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36245" t="31707" r="51397" b="35458"/>
          <a:stretch>
            <a:fillRect/>
          </a:stretch>
        </p:blipFill>
        <p:spPr bwMode="auto">
          <a:xfrm>
            <a:off x="10187795" y="2277372"/>
            <a:ext cx="1647646" cy="206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43179" y="1527273"/>
            <a:ext cx="7749395" cy="485179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86596" y="276045"/>
            <a:ext cx="1077439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Из чего состоят грибы?</a:t>
            </a:r>
          </a:p>
        </p:txBody>
      </p:sp>
    </p:spTree>
    <p:extLst>
      <p:ext uri="{BB962C8B-B14F-4D97-AF65-F5344CB8AC3E}">
        <p14:creationId xmlns="" xmlns:p14="http://schemas.microsoft.com/office/powerpoint/2010/main" val="22823988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СПАСИБО ЗА ВНИМАНИЕ!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flipH="1">
            <a:off x="1494971" y="4325257"/>
            <a:ext cx="9463314" cy="1567543"/>
          </a:xfrm>
        </p:spPr>
        <p:txBody>
          <a:bodyPr>
            <a:normAutofit/>
          </a:bodyPr>
          <a:lstStyle/>
          <a:p>
            <a:r>
              <a:rPr lang="ru-RU" sz="4800" dirty="0" smtClean="0">
                <a:solidFill>
                  <a:schemeClr val="tx1"/>
                </a:solidFill>
              </a:rPr>
              <a:t>Нарисуйте гриб который больше всего вам понравился.</a:t>
            </a:r>
            <a:endParaRPr lang="ru-RU" sz="4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310948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3902" y="240804"/>
            <a:ext cx="11826814" cy="64878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Съедобные грибы </a:t>
            </a:r>
            <a:r>
              <a:rPr lang="ru-RU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ценный продукт питания.</a:t>
            </a:r>
          </a:p>
          <a:p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Несъедобные грибы </a:t>
            </a:r>
            <a:r>
              <a:rPr 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содержат ядовитые для человека вещества , которые могут вызвать отравление</a:t>
            </a:r>
            <a:r>
              <a:rPr lang="ru-RU" sz="4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4400" dirty="0" smtClean="0"/>
          </a:p>
          <a:p>
            <a:endParaRPr lang="ru-RU" sz="4400" dirty="0" smtClean="0"/>
          </a:p>
          <a:p>
            <a:endParaRPr lang="ru-RU" sz="4400" dirty="0" smtClean="0"/>
          </a:p>
          <a:p>
            <a:endParaRPr lang="ru-RU" sz="4400" dirty="0" smtClean="0"/>
          </a:p>
          <a:p>
            <a:endParaRPr lang="ru-RU" sz="4400" dirty="0" smtClean="0"/>
          </a:p>
          <a:p>
            <a:endParaRPr lang="ru-RU" sz="4400" dirty="0" smtClean="0"/>
          </a:p>
          <a:p>
            <a:endParaRPr lang="ru-RU" sz="4400" dirty="0" smtClean="0"/>
          </a:p>
        </p:txBody>
      </p:sp>
      <p:pic>
        <p:nvPicPr>
          <p:cNvPr id="3" name="Picture 2" descr="C:\Users\ДДТ\Desktop\1670467867_1-kartinkin-net-p-kartinki-sedobnikh-gribov-instagram-1.jpg"/>
          <p:cNvPicPr>
            <a:picLocks noChangeAspect="1" noChangeArrowheads="1"/>
          </p:cNvPicPr>
          <p:nvPr/>
        </p:nvPicPr>
        <p:blipFill>
          <a:blip r:embed="rId2" cstate="print"/>
          <a:srcRect l="3081" t="3192" r="2054" b="6758"/>
          <a:stretch>
            <a:fillRect/>
          </a:stretch>
        </p:blipFill>
        <p:spPr bwMode="auto">
          <a:xfrm>
            <a:off x="2562045" y="2225615"/>
            <a:ext cx="6374921" cy="425282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8919093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5660" y="241540"/>
            <a:ext cx="11749178" cy="63709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</a:rPr>
              <a:t>Даже опытные грибники иногда не могут понять, что за экземпляр встретился им на пути, а уж новичку ошибиться – проще простого. Отравление грибами является одним из самых опасных. Поэтому важно знать основные виды съедобных грибов, которые можно смело положить в свою корзинку, условно-съедобных, которые советуют употреблять в пищу только при особой обработке, и самых опасных, которые нужно обходить стороной</a:t>
            </a:r>
            <a:r>
              <a:rPr lang="ru-RU" sz="2400" b="1" dirty="0" smtClean="0">
                <a:solidFill>
                  <a:srgbClr val="0070C0"/>
                </a:solidFill>
              </a:rPr>
              <a:t>.</a:t>
            </a:r>
          </a:p>
          <a:p>
            <a:endParaRPr lang="ru-RU" sz="2400" b="1" dirty="0" smtClean="0">
              <a:solidFill>
                <a:srgbClr val="0070C0"/>
              </a:solidFill>
            </a:endParaRPr>
          </a:p>
          <a:p>
            <a:endParaRPr lang="ru-RU" sz="2400" b="1" dirty="0" smtClean="0">
              <a:solidFill>
                <a:srgbClr val="0070C0"/>
              </a:solidFill>
            </a:endParaRPr>
          </a:p>
          <a:p>
            <a:endParaRPr lang="ru-RU" sz="2400" dirty="0" smtClean="0"/>
          </a:p>
          <a:p>
            <a:endParaRPr lang="ru-RU" sz="2400" dirty="0" smtClean="0"/>
          </a:p>
          <a:p>
            <a:endParaRPr lang="ru-RU" sz="2400" dirty="0" smtClean="0"/>
          </a:p>
          <a:p>
            <a:endParaRPr lang="ru-RU" sz="2400" dirty="0" smtClean="0"/>
          </a:p>
          <a:p>
            <a:endParaRPr lang="ru-RU" sz="2400" dirty="0" smtClean="0"/>
          </a:p>
          <a:p>
            <a:endParaRPr lang="ru-RU" sz="2400" dirty="0" smtClean="0"/>
          </a:p>
          <a:p>
            <a:endParaRPr lang="ru-RU" sz="2400" dirty="0" smtClean="0"/>
          </a:p>
          <a:p>
            <a:endParaRPr lang="ru-RU" sz="2400" dirty="0" smtClean="0"/>
          </a:p>
          <a:p>
            <a:endParaRPr lang="ru-RU" sz="2400" dirty="0"/>
          </a:p>
        </p:txBody>
      </p:sp>
      <p:pic>
        <p:nvPicPr>
          <p:cNvPr id="1027" name="Picture 3" descr="C:\Users\ДДТ\Desktop\грибок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09924" y="3508898"/>
            <a:ext cx="3680649" cy="2574132"/>
          </a:xfrm>
          <a:prstGeom prst="rect">
            <a:avLst/>
          </a:prstGeom>
          <a:noFill/>
        </p:spPr>
      </p:pic>
      <p:pic>
        <p:nvPicPr>
          <p:cNvPr id="1028" name="Picture 4" descr="C:\Users\ДДТ\Desktop\грибоп.png"/>
          <p:cNvPicPr>
            <a:picLocks noChangeAspect="1" noChangeArrowheads="1"/>
          </p:cNvPicPr>
          <p:nvPr/>
        </p:nvPicPr>
        <p:blipFill>
          <a:blip r:embed="rId3" cstate="print"/>
          <a:srcRect r="6948"/>
          <a:stretch>
            <a:fillRect/>
          </a:stretch>
        </p:blipFill>
        <p:spPr bwMode="auto">
          <a:xfrm rot="21260818">
            <a:off x="426394" y="2933760"/>
            <a:ext cx="3416061" cy="2606627"/>
          </a:xfrm>
          <a:prstGeom prst="rect">
            <a:avLst/>
          </a:prstGeom>
          <a:noFill/>
        </p:spPr>
      </p:pic>
      <p:pic>
        <p:nvPicPr>
          <p:cNvPr id="1029" name="Picture 5" descr="C:\Users\ДДТ\Desktop\грь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50068">
            <a:off x="8071865" y="3016539"/>
            <a:ext cx="3529848" cy="255625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0" y="429491"/>
            <a:ext cx="9875520" cy="762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400" b="1" dirty="0">
                <a:solidFill>
                  <a:schemeClr val="tx1"/>
                </a:solidFill>
                <a:latin typeface="+mn-lt"/>
              </a:rPr>
              <a:t>1. </a:t>
            </a:r>
            <a:r>
              <a:rPr lang="ru-RU" sz="6000" b="1" dirty="0">
                <a:solidFill>
                  <a:schemeClr val="tx1"/>
                </a:solidFill>
                <a:latin typeface="+mn-lt"/>
              </a:rPr>
              <a:t>Белый гриб (боровик)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68664" y="2141659"/>
            <a:ext cx="5003800" cy="40462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30716" y="2141658"/>
            <a:ext cx="6062142" cy="404142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68663" y="1467310"/>
            <a:ext cx="114241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Белый гриб традиционно относится к основным съедобным грибам</a:t>
            </a:r>
          </a:p>
        </p:txBody>
      </p:sp>
    </p:spTree>
    <p:extLst>
      <p:ext uri="{BB962C8B-B14F-4D97-AF65-F5344CB8AC3E}">
        <p14:creationId xmlns="" xmlns:p14="http://schemas.microsoft.com/office/powerpoint/2010/main" val="42849802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0914" y="638628"/>
            <a:ext cx="1140822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/>
              <a:t>Гриб так назвали из-за того, что мякоть его ножки не темнеет на срезе, оставаясь белой. При этом шляпка может быть коричневой, рыжей, серо-бурой. Другие названия гриба: боровик, </a:t>
            </a:r>
            <a:r>
              <a:rPr lang="ru-RU" sz="3600" b="1" dirty="0" err="1" smtClean="0"/>
              <a:t>белевик</a:t>
            </a:r>
            <a:r>
              <a:rPr lang="ru-RU" sz="3600" b="1" dirty="0" smtClean="0"/>
              <a:t> и даже </a:t>
            </a:r>
            <a:r>
              <a:rPr lang="ru-RU" sz="3600" b="1" dirty="0" err="1" smtClean="0"/>
              <a:t>коровятник</a:t>
            </a:r>
            <a:r>
              <a:rPr lang="ru-RU" sz="3600" b="1" dirty="0" smtClean="0"/>
              <a:t>. </a:t>
            </a:r>
          </a:p>
          <a:p>
            <a:r>
              <a:rPr lang="ru-RU" sz="3600" b="1" dirty="0" smtClean="0"/>
              <a:t>Он растет в бору и считается одним из самых ценных грибов. Как и другие представители трубчатых (под шляпкой они напоминают губку), белый гриб — «благородный», его сложно перепутать с несъедобным аналогом. Одинаково хорош как для сушки, так и для варки, жарки и консервирования.</a:t>
            </a:r>
            <a:endParaRPr lang="ru-RU" sz="3600" b="1" dirty="0"/>
          </a:p>
        </p:txBody>
      </p:sp>
    </p:spTree>
    <p:extLst>
      <p:ext uri="{BB962C8B-B14F-4D97-AF65-F5344CB8AC3E}">
        <p14:creationId xmlns="" xmlns:p14="http://schemas.microsoft.com/office/powerpoint/2010/main" val="6721684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0" y="304800"/>
            <a:ext cx="9875520" cy="101138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400" b="1" dirty="0" smtClean="0">
                <a:solidFill>
                  <a:schemeClr val="tx1"/>
                </a:solidFill>
                <a:latin typeface="+mn-lt"/>
              </a:rPr>
              <a:t/>
            </a:r>
            <a:br>
              <a:rPr lang="ru-RU" sz="5400" b="1" dirty="0" smtClean="0">
                <a:solidFill>
                  <a:schemeClr val="tx1"/>
                </a:solidFill>
                <a:latin typeface="+mn-lt"/>
              </a:rPr>
            </a:br>
            <a:r>
              <a:rPr lang="ru-RU" sz="5400" b="1" dirty="0" smtClean="0">
                <a:solidFill>
                  <a:schemeClr val="tx1"/>
                </a:solidFill>
                <a:latin typeface="+mn-lt"/>
              </a:rPr>
              <a:t>2</a:t>
            </a:r>
            <a:r>
              <a:rPr lang="ru-RU" sz="5400" b="1" dirty="0">
                <a:solidFill>
                  <a:schemeClr val="tx1"/>
                </a:solidFill>
                <a:latin typeface="+mn-lt"/>
              </a:rPr>
              <a:t>. Подберезовик</a:t>
            </a:r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11332" y="2384588"/>
            <a:ext cx="5345580" cy="40101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06076" y="2384588"/>
            <a:ext cx="6021304" cy="401018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11332" y="1588775"/>
            <a:ext cx="115160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В подберезовике много пищевых волокон, кальция, магния и витаминов</a:t>
            </a:r>
          </a:p>
        </p:txBody>
      </p:sp>
    </p:spTree>
    <p:extLst>
      <p:ext uri="{BB962C8B-B14F-4D97-AF65-F5344CB8AC3E}">
        <p14:creationId xmlns="" xmlns:p14="http://schemas.microsoft.com/office/powerpoint/2010/main" val="284186428"/>
      </p:ext>
    </p:extLst>
  </p:cSld>
  <p:clrMapOvr>
    <a:masterClrMapping/>
  </p:clrMapOvr>
</p:sld>
</file>

<file path=ppt/theme/theme1.xml><?xml version="1.0" encoding="utf-8"?>
<a:theme xmlns:a="http://schemas.openxmlformats.org/drawingml/2006/main" name="Базис">
  <a:themeElements>
    <a:clrScheme name="Базис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Базис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TM03457444[[fn=Базис]]</Template>
  <TotalTime>335</TotalTime>
  <Words>1175</Words>
  <Application>Microsoft Office PowerPoint</Application>
  <PresentationFormat>Произвольный</PresentationFormat>
  <Paragraphs>83</Paragraphs>
  <Slides>40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Базис</vt:lpstr>
      <vt:lpstr> Муниципальное казенное учреждение дополнительного образования «Дом творчества» пгт. Рамешки Тверская область    Съедобные  и  несъедобные  грибы </vt:lpstr>
      <vt:lpstr>Слайд 2</vt:lpstr>
      <vt:lpstr>Слайд 3</vt:lpstr>
      <vt:lpstr>Слайд 4</vt:lpstr>
      <vt:lpstr>Слайд 5</vt:lpstr>
      <vt:lpstr>Слайд 6</vt:lpstr>
      <vt:lpstr>1. Белый гриб (боровик)</vt:lpstr>
      <vt:lpstr>Слайд 8</vt:lpstr>
      <vt:lpstr> 2. Подберезовик </vt:lpstr>
      <vt:lpstr>Слайд 10</vt:lpstr>
      <vt:lpstr>3. Подосиновик</vt:lpstr>
      <vt:lpstr>Слайд 12</vt:lpstr>
      <vt:lpstr> 4. Опята </vt:lpstr>
      <vt:lpstr>Слайд 14</vt:lpstr>
      <vt:lpstr> 5. Лисички </vt:lpstr>
      <vt:lpstr>Слайд 16</vt:lpstr>
      <vt:lpstr> 6. Груздь </vt:lpstr>
      <vt:lpstr>Слайд 18</vt:lpstr>
      <vt:lpstr>7. Рыжик</vt:lpstr>
      <vt:lpstr>Слайд 20</vt:lpstr>
      <vt:lpstr>8. Сыроежка</vt:lpstr>
      <vt:lpstr>Слайд 22</vt:lpstr>
      <vt:lpstr>Ядовитые грибы. </vt:lpstr>
      <vt:lpstr>Слайд 24</vt:lpstr>
      <vt:lpstr> 1. Бледная поганка </vt:lpstr>
      <vt:lpstr>Слайд 26</vt:lpstr>
      <vt:lpstr>2. Паутинник красивейший</vt:lpstr>
      <vt:lpstr>Слайд 28</vt:lpstr>
      <vt:lpstr>3. Говорушка (рядовка)</vt:lpstr>
      <vt:lpstr>Слайд 30</vt:lpstr>
      <vt:lpstr>4. Галерина окаймленная</vt:lpstr>
      <vt:lpstr>Слайд 32</vt:lpstr>
      <vt:lpstr>5. Лепиота</vt:lpstr>
      <vt:lpstr>Слайд 34</vt:lpstr>
      <vt:lpstr>6. Мухомор</vt:lpstr>
      <vt:lpstr>Слайд 36</vt:lpstr>
      <vt:lpstr>6. Сатанинский гриб</vt:lpstr>
      <vt:lpstr>Слайд 38</vt:lpstr>
      <vt:lpstr>Слайд 39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Съедобные грибы: какие выбрать, как распознать и не ошибиться. </dc:title>
  <dc:creator>Дарья</dc:creator>
  <cp:lastModifiedBy>ДДТ</cp:lastModifiedBy>
  <cp:revision>31</cp:revision>
  <dcterms:created xsi:type="dcterms:W3CDTF">2025-10-20T07:15:59Z</dcterms:created>
  <dcterms:modified xsi:type="dcterms:W3CDTF">2025-10-22T07:43:04Z</dcterms:modified>
</cp:coreProperties>
</file>