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83" r:id="rId13"/>
    <p:sldId id="281" r:id="rId14"/>
    <p:sldId id="282" r:id="rId15"/>
    <p:sldId id="266" r:id="rId16"/>
    <p:sldId id="270" r:id="rId17"/>
    <p:sldId id="267" r:id="rId18"/>
    <p:sldId id="268" r:id="rId19"/>
    <p:sldId id="272" r:id="rId20"/>
    <p:sldId id="276" r:id="rId21"/>
    <p:sldId id="288" r:id="rId22"/>
    <p:sldId id="289" r:id="rId23"/>
    <p:sldId id="275" r:id="rId24"/>
    <p:sldId id="273" r:id="rId25"/>
    <p:sldId id="277" r:id="rId26"/>
    <p:sldId id="278" r:id="rId27"/>
    <p:sldId id="279" r:id="rId28"/>
    <p:sldId id="280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D4A12-70EC-4B2B-A3D9-09768B9886C5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6C8B-F4D6-425A-A281-6A899D6E19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0%BE%D0%B6%D1%82%D0%B5%D1%85%D0%BD%D0%B8%D0%BA%D0%B0" TargetMode="External"/><Relationship Id="rId13" Type="http://schemas.openxmlformats.org/officeDocument/2006/relationships/hyperlink" Target="https://ru.wikipedia.org/wiki/%D0%A0%D0%96%D0%94" TargetMode="External"/><Relationship Id="rId3" Type="http://schemas.openxmlformats.org/officeDocument/2006/relationships/hyperlink" Target="https://ru.wikipedia.org/wiki/%D0%A2%D0%B2%D0%B5%D1%80%D1%81%D0%BA%D0%BE%D0%B9_%D1%8D%D0%BA%D1%81%D0%BA%D0%B0%D0%B2%D0%B0%D1%82%D0%BE%D1%80" TargetMode="External"/><Relationship Id="rId7" Type="http://schemas.openxmlformats.org/officeDocument/2006/relationships/hyperlink" Target="https://ru.wikipedia.org/wiki/%D0%A2%D0%BE%D1%80%D0%B6%D0%BE%D0%BA%D1%81%D0%BA%D0%B8%D0%B9_%D0%B2%D0%B0%D0%B3%D0%BE%D0%BD%D0%BE%D1%81%D1%82%D1%80%D0%BE%D0%B8%D1%82%D0%B5%D0%BB%D1%8C%D0%BD%D1%8B%D0%B9_%D0%B7%D0%B0%D0%B2%D0%BE%D0%B4" TargetMode="External"/><Relationship Id="rId12" Type="http://schemas.openxmlformats.org/officeDocument/2006/relationships/hyperlink" Target="https://ru.wikipedia.org/wiki/%D0%A0%D0%B6%D0%B5%D0%B2%D1%81%D0%BA%D0%B8%D0%B9_%D0%BA%D1%80%D0%B0%D0%BD%D0%BE%D1%81%D1%82%D1%80%D0%BE%D0%B8%D1%82%D0%B5%D0%BB%D1%8C%D0%BD%D1%8B%D0%B9_%D0%B7%D0%B0%D0%B2%D0%BE%D0%B4" TargetMode="External"/><Relationship Id="rId2" Type="http://schemas.openxmlformats.org/officeDocument/2006/relationships/hyperlink" Target="https://ru.wikipedia.org/wiki/%D0%A2%D0%B2%D0%B5%D1%80%D1%81%D0%BA%D0%BE%D0%B9_%D0%B2%D0%B0%D0%B3%D0%BE%D0%BD%D0%BE%D1%81%D1%82%D1%80%D0%BE%D0%B8%D1%82%D0%B5%D0%BB%D1%8C%D0%BD%D1%8B%D0%B9_%D0%B7%D0%B0%D0%B2%D0%BE%D0%B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1%D0%B0%D0%B2%D1%91%D0%BB%D0%BE%D0%B2%D1%81%D0%BA%D0%B8%D0%B9_%D0%BC%D0%B0%D1%88%D0%B8%D0%BD%D0%BE%D1%81%D1%82%D1%80%D0%BE%D0%B8%D1%82%D0%B5%D0%BB%D1%8C%D0%BD%D1%8B%D0%B9_%D0%B7%D0%B0%D0%B2%D0%BE%D0%B4" TargetMode="External"/><Relationship Id="rId11" Type="http://schemas.openxmlformats.org/officeDocument/2006/relationships/hyperlink" Target="https://ru.wikipedia.org/w/index.php?title=%D0%97%D0%B0%D0%B2%D0%B8%D0%B4%D0%BE%D0%B2%D1%81%D0%BA%D0%B8%D0%B9_%D1%8D%D0%BA%D1%81%D0%BF%D0%B5%D1%80%D0%B8%D0%BC%D0%B5%D0%BD%D1%82%D0%B0%D0%BB%D1%8C%D0%BD%D0%BE-%D0%BC%D0%B5%D1%85%D0%B0%D0%BD%D0%B8%D1%87%D0%B5%D1%81%D0%BA%D0%B8%D0%B9_%D0%B7%D0%B0%D0%B2%D0%BE%D0%B4&amp;action=edit&amp;redlink=1" TargetMode="External"/><Relationship Id="rId5" Type="http://schemas.openxmlformats.org/officeDocument/2006/relationships/hyperlink" Target="https://ru.wikipedia.org/w/index.php?title=%D0%9A%D0%B8%D0%BC%D1%80%D1%81%D0%BA%D0%B8%D0%B9_%D1%81%D1%82%D0%B0%D0%BD%D0%BA%D0%BE%D1%81%D1%82%D1%80%D0%BE%D0%B8%D1%82%D0%B5%D0%BB%D1%8C%D0%BD%D1%8B%D0%B9_%D0%B7%D0%B0%D0%B2%D0%BE%D0%B4&amp;action=edit&amp;redlink=1" TargetMode="External"/><Relationship Id="rId10" Type="http://schemas.openxmlformats.org/officeDocument/2006/relationships/hyperlink" Target="https://ru.wikipedia.org/w/index.php?title=%D0%92%D1%8B%D1%88%D0%BD%D0%B5%D0%B2%D0%BE%D0%BB%D0%BE%D1%86%D0%BA%D0%B8%D0%B9_%D0%BC%D0%B0%D1%88%D0%B8%D0%BD%D0%BE%D1%81%D1%82%D1%80%D0%BE%D0%B8%D1%82%D0%B5%D0%BB%D1%8C%D0%BD%D1%8B%D0%B9_%D0%B7%D0%B0%D0%B2%D0%BE%D0%B4&amp;action=edit&amp;redlink=1" TargetMode="External"/><Relationship Id="rId4" Type="http://schemas.openxmlformats.org/officeDocument/2006/relationships/hyperlink" Target="https://ru.wikipedia.org/w/index.php?title=%D0%A6%D0%B5%D0%BD%D1%82%D1%80%D0%BE%D1%81%D0%B2%D0%B0%D1%80&amp;action=edit&amp;redlink=1" TargetMode="External"/><Relationship Id="rId9" Type="http://schemas.openxmlformats.org/officeDocument/2006/relationships/hyperlink" Target="https://ru.wikipedia.org/w/index.php?title=%D0%91%D0%BE%D0%BB%D0%BE%D0%B3%D0%BE%D0%B2%D1%81%D0%BA%D0%B8%D0%B9_%D0%B0%D1%80%D0%BC%D0%B0%D1%82%D1%83%D1%80%D0%BD%D1%8B%D0%B9_%D0%B7%D0%B0%D0%B2%D0%BE%D0%B4&amp;action=edit&amp;redlink=1" TargetMode="External"/><Relationship Id="rId14" Type="http://schemas.openxmlformats.org/officeDocument/2006/relationships/hyperlink" Target="https://ru.wikipedia.org/wiki/%D0%9C%D0%A7%D0%A1_%D0%A0%D0%BE%D1%81%D1%81%D0%B8%D0%B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2%D0%B2%D0%B5%D1%80%D1%81%D0%BA%D0%B0%D1%8F_%D0%A2%D0%AD%D0%A6-4" TargetMode="External"/><Relationship Id="rId3" Type="http://schemas.openxmlformats.org/officeDocument/2006/relationships/hyperlink" Target="https://ru.wikipedia.org/wiki/%D0%A0%D0%BE%D1%81%D1%8D%D0%BD%D0%B5%D1%80%D0%B3%D0%BE%D0%B0%D1%82%D0%BE%D0%BC" TargetMode="External"/><Relationship Id="rId7" Type="http://schemas.openxmlformats.org/officeDocument/2006/relationships/hyperlink" Target="https://ru.wikipedia.org/wiki/%D0%A2%D0%B2%D0%B5%D1%80%D1%81%D0%BA%D0%B0%D1%8F_%D0%A2%D0%AD%D0%A6-3" TargetMode="External"/><Relationship Id="rId2" Type="http://schemas.openxmlformats.org/officeDocument/2006/relationships/hyperlink" Target="https://ru.wikipedia.org/wiki/%D0%9A%D0%B0%D0%BB%D0%B8%D0%BD%D0%B8%D0%BD%D1%81%D0%BA%D0%B0%D1%8F_%D0%90%D0%AD%D0%A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2%D0%B2%D0%B5%D1%80%D1%81%D0%BA%D0%B0%D1%8F_%D0%A2%D0%AD%D0%A6-1" TargetMode="External"/><Relationship Id="rId11" Type="http://schemas.openxmlformats.org/officeDocument/2006/relationships/hyperlink" Target="https://ru.wikipedia.org/wiki/%D0%9E%D0%BF%D1%82%D0%BE%D0%B2%D1%8B%D0%B9_%D1%80%D1%8B%D0%BD%D0%BE%D0%BA_%D1%8D%D0%BB%D0%B5%D0%BA%D1%82%D1%80%D0%BE%D1%8D%D0%BD%D0%B5%D1%80%D0%B3%D0%B8%D0%B8_%D0%B8_%D0%BC%D0%BE%D1%89%D0%BD%D0%BE%D1%81%D1%82%D0%B8" TargetMode="External"/><Relationship Id="rId5" Type="http://schemas.openxmlformats.org/officeDocument/2006/relationships/hyperlink" Target="https://ru.wikipedia.org/wiki/%D0%AD%D0%BD%D0%B5%D0%BB_%D0%A0%D0%BE%D1%81%D1%81%D0%B8%D1%8F" TargetMode="External"/><Relationship Id="rId10" Type="http://schemas.openxmlformats.org/officeDocument/2006/relationships/hyperlink" Target="https://ru.wikipedia.org/wiki/%D0%A2%D0%93%D0%9A-2" TargetMode="External"/><Relationship Id="rId4" Type="http://schemas.openxmlformats.org/officeDocument/2006/relationships/hyperlink" Target="https://ru.wikipedia.org/wiki/%D0%9A%D0%BE%D0%BD%D0%B0%D0%BA%D0%BE%D0%B2%D1%81%D0%BA%D0%B0%D1%8F_%D0%93%D0%A0%D0%AD%D0%A1" TargetMode="External"/><Relationship Id="rId9" Type="http://schemas.openxmlformats.org/officeDocument/2006/relationships/hyperlink" Target="https://ru.wikipedia.org/wiki/%D0%92%D1%8B%D1%88%D0%BD%D0%B5%D0%B2%D0%BE%D0%BB%D0%BE%D1%86%D0%BA%D0%B0%D1%8F_%D0%A2%D0%AD%D0%A6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br.ru/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hyperlink" Target="http://rzd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roscosmos.ru/" TargetMode="External"/><Relationship Id="rId11" Type="http://schemas.openxmlformats.org/officeDocument/2006/relationships/image" Target="../media/image12.jpeg"/><Relationship Id="rId5" Type="http://schemas.openxmlformats.org/officeDocument/2006/relationships/image" Target="../media/image9.jpeg"/><Relationship Id="rId10" Type="http://schemas.openxmlformats.org/officeDocument/2006/relationships/hyperlink" Target="http://www.russianpost.ru/" TargetMode="External"/><Relationship Id="rId4" Type="http://schemas.openxmlformats.org/officeDocument/2006/relationships/hyperlink" Target="http://www.mil.ru/" TargetMode="Externa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142852"/>
            <a:ext cx="6858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Лидирующая отрасль в промышленности — машиностроение и металлообработка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(которая, в свою очередь, распадается на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подотрасли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— автомобильную, вагоностроительную, оборонную, подъёмно-транспортную, сельскохозяйственную, станкостроительную, строительно-дорожную, электротехническую). Значимые предприятия отрасли — 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 tooltip="Тверской вагоностроительный завод"/>
              </a:rPr>
              <a:t>Тверской вагоностроительный завод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 tooltip="Тверской экскаватор"/>
              </a:rPr>
              <a:t>Тверской экскаватор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 tooltip="Центросвар (страница отсутствует)"/>
              </a:rPr>
              <a:t>Центросвар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(г. Тверь), 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5" tooltip="Кимрский станкостроительный завод (страница отсутствует)"/>
              </a:rPr>
              <a:t>Кимрский станкостроительный завод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 tooltip="Савёловский машиностроительный завод"/>
              </a:rPr>
              <a:t>Савёловский машиностроительный завод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(г. Кимры), 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7" tooltip="Торжокский вагоностроительный завод"/>
              </a:rPr>
              <a:t>Торжокский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7" tooltip="Торжокский вагоностроительный завод"/>
              </a:rPr>
              <a:t> вагоностроительный завод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8" tooltip="Пожтехника"/>
              </a:rPr>
              <a:t>Пожтехника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(г. Торжок),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Автоспецоборудование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(г. Бежецк), 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9" tooltip="Бологовский арматурный завод (страница отсутствует)"/>
              </a:rPr>
              <a:t>Бологовский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9" tooltip="Бологовский арматурный завод (страница отсутствует)"/>
              </a:rPr>
              <a:t> арматурный завод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10" tooltip="Вышневолоцкий машиностроительный завод (страница отсутствует)"/>
              </a:rPr>
              <a:t>Вышневолоцкий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10" tooltip="Вышневолоцкий машиностроительный завод (страница отсутствует)"/>
              </a:rPr>
              <a:t> машиностроительный завод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11" tooltip="Завидовский экспериментально-механический завод (страница отсутствует)"/>
              </a:rPr>
              <a:t>Завидовский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11" tooltip="Завидовский экспериментально-механический завод (страница отсутствует)"/>
              </a:rPr>
              <a:t> экспериментально-механический завод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Нелидовский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гидропресса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12" tooltip="Ржевский краностроительный завод"/>
              </a:rPr>
              <a:t>Ржевский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12" tooltip="Ржевский краностроительный завод"/>
              </a:rPr>
              <a:t>краностроительный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12" tooltip="Ржевский краностроительный завод"/>
              </a:rPr>
              <a:t> завод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 крупнейшие предприятия отрасли — Тверской вагоностроительный завод, Тверской экскаватор,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Пожтехника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(г. Торжок), которые в совокупности  дали 44 процента выпуска отрасли. Тверской и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Торжокский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вагоностроительные заводы получают заказы от 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3" tooltip="РЖД"/>
              </a:rPr>
              <a:t>РЖД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Пожтехника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— от 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14" tooltip="МЧС России"/>
              </a:rPr>
              <a:t>МЧС России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Машиностроительная продукция предприятий области поставляется не только на российский рынок, но и на экспорт.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Светлана\Downloads\эксков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38755" cy="3929066"/>
          </a:xfrm>
          <a:prstGeom prst="rect">
            <a:avLst/>
          </a:prstGeom>
          <a:noFill/>
        </p:spPr>
      </p:pic>
      <p:pic>
        <p:nvPicPr>
          <p:cNvPr id="21507" name="Picture 3" descr="C:\Users\Светлана\Downloads\эксков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9273" y="3929066"/>
            <a:ext cx="5104727" cy="2928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логотип Ржевский краностроительный завод, Рже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43025" cy="1447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285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Ржевский </a:t>
            </a:r>
            <a:r>
              <a:rPr lang="ru-RU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краностроительный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завод (РКЗ)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Светлана\Downloads\кра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6357950" cy="5429264"/>
          </a:xfrm>
          <a:prstGeom prst="rect">
            <a:avLst/>
          </a:prstGeom>
          <a:noFill/>
        </p:spPr>
      </p:pic>
      <p:pic>
        <p:nvPicPr>
          <p:cNvPr id="6147" name="Picture 3" descr="C:\Users\Светлана\Downloads\кран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7620" y="0"/>
            <a:ext cx="2746380" cy="2357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лана\Downloads\льнокомбай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762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28860" y="428604"/>
            <a:ext cx="3788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Сельсхозмашиностроение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г. Бежецк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лана\Downloads\беж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7500990" cy="52864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43042" y="357166"/>
            <a:ext cx="5173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Сеноуборочная  техника и машины для обработки почвы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ветлана\Downloads\бе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143248"/>
            <a:ext cx="4895856" cy="3479805"/>
          </a:xfrm>
          <a:prstGeom prst="rect">
            <a:avLst/>
          </a:prstGeom>
          <a:noFill/>
        </p:spPr>
      </p:pic>
      <p:pic>
        <p:nvPicPr>
          <p:cNvPr id="7170" name="Picture 2" descr="C:\Users\Светлана\Downloads\беж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5929354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642918"/>
            <a:ext cx="52149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Комбинат работает на рынке полиграфических услуг более 55 лет. Сегодня с уверенностью можно сказать, что ОАО «Тверской полиграфический комбинат» интенсивно развивающееся предприятие, обеспечивающее своим клиентам надежное качество полиграфических услуг.</a:t>
            </a:r>
          </a:p>
          <a:p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Основным стратегическим направлением развития комбината на ближайшую перспективу руководством комбината было определено формирование производства, ориентированного на выпуск цветной книжной продукции соответствующей европейским стандартам качества.</a:t>
            </a:r>
          </a:p>
        </p:txBody>
      </p:sp>
      <p:pic>
        <p:nvPicPr>
          <p:cNvPr id="1026" name="Picture 2" descr="C:\Users\Светлана\Downloads\полиг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285992"/>
            <a:ext cx="1161615" cy="1357322"/>
          </a:xfrm>
          <a:prstGeom prst="rect">
            <a:avLst/>
          </a:prstGeom>
          <a:noFill/>
        </p:spPr>
      </p:pic>
      <p:pic>
        <p:nvPicPr>
          <p:cNvPr id="1027" name="Picture 3" descr="C:\Users\Светлана\Downloads\полиг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439774" cy="3214710"/>
          </a:xfrm>
          <a:prstGeom prst="rect">
            <a:avLst/>
          </a:prstGeom>
          <a:noFill/>
        </p:spPr>
      </p:pic>
      <p:pic>
        <p:nvPicPr>
          <p:cNvPr id="1029" name="Picture 5" descr="C:\Users\Светлана\Downloads\полиг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3500438"/>
            <a:ext cx="4714876" cy="3357562"/>
          </a:xfrm>
          <a:prstGeom prst="rect">
            <a:avLst/>
          </a:prstGeom>
          <a:noFill/>
        </p:spPr>
      </p:pic>
      <p:pic>
        <p:nvPicPr>
          <p:cNvPr id="7" name="Picture 2" descr="C:\Users\Светлана\Downloads\полиг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0"/>
            <a:ext cx="3714744" cy="237646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57224" y="142852"/>
            <a:ext cx="386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Тверской полиграфический комбинат</a:t>
            </a:r>
            <a:endParaRPr lang="ru-RU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Светлана\Downloads\полиг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90538"/>
            <a:ext cx="7620000" cy="5876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48" y="1428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ТВЕРСКОЙ ЗАВОД ИСКУССТВЕННЫХ КОЖ</a:t>
            </a:r>
            <a:r>
              <a:rPr lang="ru-RU" dirty="0" smtClean="0"/>
              <a:t> является одним из крупнейших в России производителем искусственных кож технического назначения (</a:t>
            </a:r>
            <a:r>
              <a:rPr lang="ru-RU" dirty="0" err="1" smtClean="0"/>
              <a:t>винилискожи</a:t>
            </a:r>
            <a:r>
              <a:rPr lang="ru-RU" dirty="0" smtClean="0"/>
              <a:t>), тентовых материалов и клеенки.</a:t>
            </a:r>
            <a:endParaRPr lang="ru-RU" dirty="0"/>
          </a:p>
        </p:txBody>
      </p:sp>
      <p:pic>
        <p:nvPicPr>
          <p:cNvPr id="3074" name="Picture 2" descr="C:\Users\Светлана\Downloads\иско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000240"/>
            <a:ext cx="3333750" cy="33337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35743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Филиал ООО "Шелл Нефть"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Основные виды выпускаемой продукции: индустриальные и моторные масла </a:t>
            </a:r>
            <a:br>
              <a:rPr lang="ru-RU" dirty="0" smtClean="0"/>
            </a:br>
            <a:r>
              <a:rPr lang="ru-RU" dirty="0" smtClean="0"/>
              <a:t>Адрес: 172002, г.Торжок, ул.Чехова, д. 90 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852"/>
            <a:ext cx="642940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Торжокский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завод полиграфической краски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Единственный российский производитель красок, добавок и вспомогательных материалов для полиграфии. 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ТЗПК осуществляет поставку красок крупнейшим предприятиям полиграфической отрасли России и СНГ. Сегодня основными видами продукции являются офсетные краски для печати газет, книг и журналов, краски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флексографические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трафаретные, краски для специальных видов печати, а также вспомогательные материалы для полиграфии.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Светлана\Downloads\крас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7562"/>
            <a:ext cx="4000496" cy="3262321"/>
          </a:xfrm>
          <a:prstGeom prst="rect">
            <a:avLst/>
          </a:prstGeom>
          <a:noFill/>
        </p:spPr>
      </p:pic>
      <p:pic>
        <p:nvPicPr>
          <p:cNvPr id="4099" name="Picture 3" descr="C:\Users\Светлана\Downloads\кра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143248"/>
            <a:ext cx="4606911" cy="3500438"/>
          </a:xfrm>
          <a:prstGeom prst="rect">
            <a:avLst/>
          </a:prstGeom>
          <a:noFill/>
        </p:spPr>
      </p:pic>
      <p:pic>
        <p:nvPicPr>
          <p:cNvPr id="4100" name="Picture 4" descr="C:\Users\Светлана\Downloads\полигкр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"/>
            <a:ext cx="2743200" cy="2500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214290"/>
            <a:ext cx="442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Лёгкая промышленность Тверской области</a:t>
            </a:r>
            <a:endParaRPr lang="ru-RU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642918"/>
            <a:ext cx="78581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Ведущее место 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Тверской области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занимает легкая промышленность. Наибольшее значение имеет хлопчатобумажная отрасль. По объемам производства в Центральном районе область уступает только столичному региону, Владимирской и Ивановской областям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Хлопчатобумажные предприятия расположены </a:t>
            </a:r>
            <a:r>
              <a:rPr lang="ru-RU" sz="1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 Твери и Вышнем Волочке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производству обуви </a:t>
            </a:r>
            <a:r>
              <a:rPr lang="ru-RU" sz="1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область уступает только Москве. Кожевенно-обувные производства действуют в Осташкове, Торжке, Твери, Кимрах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По производству трикотажных изделий Тверская область уступает только столичному региону и Смоленской области. Предприятия этой отрасли находятся в Твери, Кимрах и Вышнем Волочке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Первичная переработка льна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ведется в Бежецке, Кашине, Сонкове, крупная льночесальная фабрика находится в Ржеве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эти предприятия используют собственную сырьевую базу.</a:t>
            </a:r>
            <a:endParaRPr lang="ru-RU" sz="16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3429000"/>
            <a:ext cx="33575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1853 </a:t>
            </a:r>
            <a:r>
              <a:rPr lang="ru-RU" dirty="0" smtClean="0"/>
              <a:t>Московский купец Каулин на арендованной земле у крестьян основал первую текстильную мануфактуру в Твери.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103674"/>
            <a:ext cx="2857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1858</a:t>
            </a:r>
            <a:r>
              <a:rPr lang="ru-RU" dirty="0" smtClean="0"/>
              <a:t> году купцами Каулиным и </a:t>
            </a:r>
            <a:r>
              <a:rPr lang="ru-RU" dirty="0" err="1" smtClean="0"/>
              <a:t>Залогиным</a:t>
            </a:r>
            <a:r>
              <a:rPr lang="ru-RU" dirty="0" smtClean="0"/>
              <a:t> основано «Товарищество Рождественской мануфактуры» с капиталом 394000 рублей.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3164681"/>
            <a:ext cx="50720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легкой промышленности </a:t>
            </a:r>
            <a:r>
              <a:rPr lang="ru-RU" sz="1600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области сложились тесные </a:t>
            </a:r>
            <a:r>
              <a:rPr lang="ru-RU" sz="1600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производственные </a:t>
            </a:r>
            <a:r>
              <a:rPr lang="ru-RU" sz="1600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связи между предприятиями текстильной и швейной промышленности, кожевенной и обувной.</a:t>
            </a:r>
            <a:r>
              <a:rPr lang="ru-RU" sz="1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 межотраслевых </a:t>
            </a:r>
            <a:r>
              <a:rPr lang="ru-RU" sz="1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наиболее развиты связи с машиностроением, которое обслуживает текстильные предприятия области: производит оборудование и запчасти, осуществляет ремонт. Специализированным предприятием является "</a:t>
            </a:r>
            <a:r>
              <a:rPr lang="ru-RU" sz="1600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Тверьмашдеталь</a:t>
            </a:r>
            <a:r>
              <a:rPr lang="ru-RU" sz="1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" (в Твери).</a:t>
            </a:r>
          </a:p>
          <a:p>
            <a:r>
              <a:rPr lang="ru-RU" sz="1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 предприятий химической промышленности поступает пряжа, плащевые ткани, искусственная кожа, подошвы для обуви и др. </a:t>
            </a:r>
            <a:endParaRPr lang="ru-RU" sz="1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0"/>
            <a:ext cx="83582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Тверской вагоностроительный завод (ТВЗ) – единственное в России предприятие по производству различных типов пассажирских вагонов локомотивной тяги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ОАО «Тверской вагоностроительный завод» - высокотехнологичное производство, ориентированное на массовый выпуск </a:t>
            </a: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различных типов пассажирских вагонов локомотивной тяги и других видов подвижного состава, а также комплектующих и запасных частей к ним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Благодаря массовой модернизации, проводимой на предприятии с 2003 года, обеспечивается высокая мобильность и гибкость производства</a:t>
            </a: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Имеющиеся производственные площади позволяют одновременно вести работы по изготовлению нескольких моделей пассажирских вагонов: купейные спальные и с креслами для сидения, </a:t>
            </a:r>
            <a:r>
              <a:rPr lang="ru-RU" sz="1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некупейные</a:t>
            </a: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(плацкартные) и открытого типа с креслами для сидения, двухэтажных пассажирских вагонов, различных типов грузовых вагонов и вагонов специального назначения, а также вагонов метро и электропоездов.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Светлана\Downloads\вагон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48" y="2071678"/>
            <a:ext cx="1178727" cy="785818"/>
          </a:xfrm>
          <a:prstGeom prst="rect">
            <a:avLst/>
          </a:prstGeom>
          <a:noFill/>
        </p:spPr>
      </p:pic>
      <p:pic>
        <p:nvPicPr>
          <p:cNvPr id="9" name="Рисунок 8" descr="вагон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7430"/>
            <a:ext cx="7572428" cy="450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ownloads\текст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5143504" cy="4214818"/>
          </a:xfrm>
          <a:prstGeom prst="rect">
            <a:avLst/>
          </a:prstGeom>
          <a:noFill/>
        </p:spPr>
      </p:pic>
      <p:pic>
        <p:nvPicPr>
          <p:cNvPr id="1027" name="Picture 3" descr="C:\Users\Светлана\Downloads\текст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9764" y="3604309"/>
            <a:ext cx="5864236" cy="3253691"/>
          </a:xfrm>
          <a:prstGeom prst="rect">
            <a:avLst/>
          </a:prstGeom>
          <a:noFill/>
        </p:spPr>
      </p:pic>
      <p:pic>
        <p:nvPicPr>
          <p:cNvPr id="1029" name="Picture 5" descr="C:\Users\Светлана\Downloads\текст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34" y="142852"/>
            <a:ext cx="4071966" cy="2928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2151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Всероссийский научно-исследовательский институт льна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ВНИИ льна занимается селекцией и семеноводством прядильного и масличного льна, разрабатывает ресурсосберегающие, экологически безопасные технологии производства культуры, обеспечивающие получения конкурентоспособной льнопродукции для различных секторов экономики.</a:t>
            </a:r>
            <a:endParaRPr lang="ru-RU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Светлана\Downloads\торжок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0"/>
            <a:ext cx="1514475" cy="1905000"/>
          </a:xfrm>
          <a:prstGeom prst="rect">
            <a:avLst/>
          </a:prstGeom>
          <a:noFill/>
        </p:spPr>
      </p:pic>
      <p:pic>
        <p:nvPicPr>
          <p:cNvPr id="5123" name="Picture 3" descr="C:\Users\Светлана\Downloads\торж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71660"/>
            <a:ext cx="8686827" cy="48863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лана\Downloads\лён.jpg"/>
          <p:cNvPicPr>
            <a:picLocks noChangeAspect="1" noChangeArrowheads="1"/>
          </p:cNvPicPr>
          <p:nvPr/>
        </p:nvPicPr>
        <p:blipFill>
          <a:blip r:embed="rId2"/>
          <a:srcRect r="4225" b="5352"/>
          <a:stretch>
            <a:fillRect/>
          </a:stretch>
        </p:blipFill>
        <p:spPr bwMode="auto">
          <a:xfrm>
            <a:off x="1000100" y="0"/>
            <a:ext cx="7215238" cy="3500462"/>
          </a:xfrm>
          <a:prstGeom prst="rect">
            <a:avLst/>
          </a:prstGeom>
          <a:noFill/>
        </p:spPr>
      </p:pic>
      <p:pic>
        <p:nvPicPr>
          <p:cNvPr id="6147" name="Picture 3" descr="C:\Users\Светлана\Downloads\лён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90373"/>
            <a:ext cx="4357686" cy="3267627"/>
          </a:xfrm>
          <a:prstGeom prst="rect">
            <a:avLst/>
          </a:prstGeom>
          <a:noFill/>
        </p:spPr>
      </p:pic>
      <p:pic>
        <p:nvPicPr>
          <p:cNvPr id="6" name="Picture 5" descr="C:\Users\Светлана\Downloads\лён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15760"/>
            <a:ext cx="4929222" cy="3442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571480"/>
            <a:ext cx="621509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Энергетика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Тверская область является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крупным </a:t>
            </a:r>
            <a:r>
              <a:rPr lang="ru-RU" sz="16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энергопроизводящи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регионом. </a:t>
            </a:r>
            <a:r>
              <a:rPr lang="ru-RU" sz="1600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Объём выработки электроэнергии во много раз превышает потребности самой области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так,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2006-2011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году выработка составила более 31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кВт.ч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., что примерно в 6 раз превысило потребности области. В том же 2006 году суммарная выработка тепловой энергии составила около 10 млн. Гкал.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её территории расположены две крупные электростанции </a:t>
            </a:r>
            <a:r>
              <a:rPr lang="ru-RU" sz="16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федерального уровня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— 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 tooltip="Калининская АЭС"/>
              </a:rPr>
              <a:t>Калининская АЭС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в г. Удомля (установленная мощность 3000 МВт, входит в состав ОАО «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 tooltip="Росэнергоатом"/>
              </a:rPr>
              <a:t>Концерн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 tooltip="Росэнергоатом"/>
              </a:rPr>
              <a:t>Росэнергоатом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») и 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 tooltip="Конаковская ГРЭС"/>
              </a:rPr>
              <a:t>Конаковская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 tooltip="Конаковская ГРЭС"/>
              </a:rPr>
              <a:t> ГРЭС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(установленная мощность 2400 МВт, подчиняется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энергокомпании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 tooltip="Энел Россия"/>
              </a:rPr>
              <a:t>Энел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 tooltip="Энел Россия"/>
              </a:rPr>
              <a:t> Россия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а также четыре электростанции (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6" tooltip="Тверская ТЭЦ-1"/>
              </a:rPr>
              <a:t>Тверская ТЭЦ-1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7" tooltip="Тверская ТЭЦ-3"/>
              </a:rPr>
              <a:t>Тверская ТЭЦ-3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8" tooltip="Тверская ТЭЦ-4"/>
              </a:rPr>
              <a:t>Тверская ТЭЦ-4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9" tooltip="Вышневолоцкая ТЭЦ"/>
              </a:rPr>
              <a:t>Вышневолоцкая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9" tooltip="Вышневолоцкая ТЭЦ"/>
              </a:rPr>
              <a:t> ТЭЦ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), несколько котельных и предприятие теплосетей, подчинённые 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0" tooltip="ТГК-2"/>
              </a:rPr>
              <a:t>ТГК-2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Большая часть вырабатываемой энергии поставляется на 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11" tooltip="Оптовый рынок электроэнергии и мощности"/>
              </a:rPr>
              <a:t>оптовый рынок электроэнергии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ownloads\ГРЭС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429652" cy="6215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ветлана\Downloads\ГРЭС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787" y="357165"/>
            <a:ext cx="8714424" cy="6143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лана\Downloads\АЭС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86868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Светлана\Downloads\АЭС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0"/>
            <a:ext cx="5130808" cy="3214686"/>
          </a:xfrm>
          <a:prstGeom prst="rect">
            <a:avLst/>
          </a:prstGeom>
          <a:noFill/>
        </p:spPr>
      </p:pic>
      <p:pic>
        <p:nvPicPr>
          <p:cNvPr id="5125" name="Picture 5" descr="C:\Users\Светлана\Downloads\АЭС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207054"/>
            <a:ext cx="6715172" cy="36509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ветлана\Downloads\АЭС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91590" cy="63198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ownloads\карта газ ТВР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00063"/>
            <a:ext cx="7620000" cy="5857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ownloads\вагон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7796192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лана\Downloads\Дороги Т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929618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ветлана\Downloads\ТВЕРЬ кар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888476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лана\Downloads\Твер карта.jpg"/>
          <p:cNvPicPr>
            <a:picLocks noChangeAspect="1" noChangeArrowheads="1"/>
          </p:cNvPicPr>
          <p:nvPr/>
        </p:nvPicPr>
        <p:blipFill>
          <a:blip r:embed="rId2"/>
          <a:srcRect t="5882" r="3499" b="3529"/>
          <a:stretch>
            <a:fillRect/>
          </a:stretch>
        </p:blipFill>
        <p:spPr bwMode="auto">
          <a:xfrm>
            <a:off x="762000" y="571480"/>
            <a:ext cx="7881966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ветлана\Downloads\вагон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3790950"/>
          </a:xfrm>
          <a:prstGeom prst="rect">
            <a:avLst/>
          </a:prstGeom>
          <a:noFill/>
        </p:spPr>
      </p:pic>
      <p:pic>
        <p:nvPicPr>
          <p:cNvPr id="5" name="Рисунок 4" descr="низкопольный трамва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429000"/>
            <a:ext cx="6096000" cy="3429000"/>
          </a:xfrm>
          <a:prstGeom prst="rect">
            <a:avLst/>
          </a:prstGeom>
        </p:spPr>
      </p:pic>
      <p:pic>
        <p:nvPicPr>
          <p:cNvPr id="7" name="Picture 2" descr="C:\Users\Светлана\Downloads\вагон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500042"/>
            <a:ext cx="1714512" cy="1571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vedtver.ru/data/uploads/2013-09/page/25529/vag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7620000" cy="3257550"/>
          </a:xfrm>
          <a:prstGeom prst="rect">
            <a:avLst/>
          </a:prstGeom>
          <a:noFill/>
        </p:spPr>
      </p:pic>
      <p:pic>
        <p:nvPicPr>
          <p:cNvPr id="4098" name="Picture 2" descr="https://img-fotki.yandex.ru/get/15592/121237152.37e/0_bbff9_1e667e60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326706"/>
            <a:ext cx="5286412" cy="3531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614366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ОАО “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ТорВЗ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fontAlgn="base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ОАО “</a:t>
            </a:r>
            <a:r>
              <a:rPr lang="ru-RU" sz="1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Торжокский</a:t>
            </a:r>
            <a:r>
              <a:rPr lang="ru-RU" sz="1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вагоностроительный завод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мобильное и многогранное предприятие, имеющее большой опыт и потенциал в вагоностроении. Завод изготавливает более сорока лет вагоны специального назначения, и более 15 лет электропоезда. Предприятие всегда стремится вперед, постоянно модернизируя производство, и продукцию, а также разрабатывает с последующем выпуском в серию за рекордные сроки всё новую и новую технику, расширяя свой ассортимент. Головной разработчик – ЗАО “ЦНИИ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ТрансЭлектроПрибор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находится в г. Санкт-Петербург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dirty="0"/>
              <a:t>.</a:t>
            </a:r>
          </a:p>
        </p:txBody>
      </p:sp>
      <p:pic>
        <p:nvPicPr>
          <p:cNvPr id="17410" name="Picture 2" descr="ОАО &quot;Российские железные дороги&quot;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429000"/>
            <a:ext cx="857252" cy="714376"/>
          </a:xfrm>
          <a:prstGeom prst="rect">
            <a:avLst/>
          </a:prstGeom>
          <a:noFill/>
        </p:spPr>
      </p:pic>
      <p:pic>
        <p:nvPicPr>
          <p:cNvPr id="17411" name="Picture 3" descr="Министерство Обороны Российской Федерации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3429000"/>
            <a:ext cx="714376" cy="714376"/>
          </a:xfrm>
          <a:prstGeom prst="rect">
            <a:avLst/>
          </a:prstGeom>
          <a:noFill/>
        </p:spPr>
      </p:pic>
      <p:pic>
        <p:nvPicPr>
          <p:cNvPr id="17412" name="Picture 4" descr="Федеральное Космическое Агентство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7356" y="3429000"/>
            <a:ext cx="714376" cy="714376"/>
          </a:xfrm>
          <a:prstGeom prst="rect">
            <a:avLst/>
          </a:prstGeom>
          <a:noFill/>
        </p:spPr>
      </p:pic>
      <p:pic>
        <p:nvPicPr>
          <p:cNvPr id="17413" name="Picture 5" descr="Центральный Банк России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3174" y="3429000"/>
            <a:ext cx="714376" cy="642938"/>
          </a:xfrm>
          <a:prstGeom prst="rect">
            <a:avLst/>
          </a:prstGeom>
          <a:noFill/>
        </p:spPr>
      </p:pic>
      <p:pic>
        <p:nvPicPr>
          <p:cNvPr id="17414" name="Picture 6" descr="Почта России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4282" y="4286256"/>
            <a:ext cx="1323976" cy="6429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00100" y="3000372"/>
            <a:ext cx="1969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Основной заказчики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6" name="Picture 8" descr="http://cs629110.vk.me/v629110724/6183/NeE2tmbVH3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90900" y="2571744"/>
            <a:ext cx="5753100" cy="4124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delanounas.ru/i/d/3/d/f_d3d3LnRyYW5zLXBvcnQuY29tLnVhL3VwbG9hZHMvcG9zdHMvMjAxMC0wNS8xMjc1Mjk5ODg1X3ZhZ29uLmpwZw==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14290"/>
            <a:ext cx="80010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«Тверской экскаватор»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завода «Тверской Экскаватор» (ТВЭКС) началась в 1943 году с выпуска товаров народного потребления, запчастей и узлов для экскаваторов. После окончания войны завод собрал первый в стране экскаватор на пневмоколесном ходу с канатной подвеской (модель Э-255). В 70-х годах предприятие начало производить гидравлические колесные и гусеничные экскаваторы.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2011 году, в рамках партнерства с компанией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Terex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завод ТВЭКС начал сборку экскаваторов-погрузчиков серии TLB. Сегодня завод специализируется на выпуске колесных и гусеничных экскаваторов, экскаваторов-погрузчиков, вилочных погрузчиков. Машины могут выпускаться в различных вариантах комплектации с использованием как отечественных, так и импортных комплектующих. 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Светлана\Downloads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928934"/>
            <a:ext cx="6350000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m-terex.skl.ru/userfiles/img_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8572528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578</Words>
  <Application>Microsoft Office PowerPoint</Application>
  <PresentationFormat>Экран (4:3)</PresentationFormat>
  <Paragraphs>35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Светлана</cp:lastModifiedBy>
  <cp:revision>42</cp:revision>
  <dcterms:created xsi:type="dcterms:W3CDTF">2016-01-05T09:26:49Z</dcterms:created>
  <dcterms:modified xsi:type="dcterms:W3CDTF">2016-01-09T09:19:38Z</dcterms:modified>
</cp:coreProperties>
</file>