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sldIdLst>
    <p:sldId id="257" r:id="rId2"/>
    <p:sldId id="271" r:id="rId3"/>
    <p:sldId id="287" r:id="rId4"/>
    <p:sldId id="297" r:id="rId5"/>
    <p:sldId id="272" r:id="rId6"/>
    <p:sldId id="273" r:id="rId7"/>
    <p:sldId id="286" r:id="rId8"/>
    <p:sldId id="274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90" r:id="rId19"/>
    <p:sldId id="295" r:id="rId20"/>
    <p:sldId id="291" r:id="rId21"/>
    <p:sldId id="292" r:id="rId22"/>
    <p:sldId id="293" r:id="rId23"/>
    <p:sldId id="294" r:id="rId24"/>
    <p:sldId id="275" r:id="rId25"/>
    <p:sldId id="296" r:id="rId26"/>
    <p:sldId id="298" r:id="rId27"/>
    <p:sldId id="288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CC3300"/>
    <a:srgbClr val="333300"/>
    <a:srgbClr val="3A5222"/>
    <a:srgbClr val="527430"/>
    <a:srgbClr val="4163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1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A2DB211-D04E-44B2-8B03-CA5180A3D5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623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F84DC6-93E9-4534-9CB8-2DEAA03BC9D7}" type="slidenum">
              <a:rPr lang="ru-RU" smtClean="0"/>
              <a:pPr>
                <a:defRPr/>
              </a:pPr>
              <a:t>3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3BC5FD5-EF87-440D-8097-38A7C75E83C2}" type="slidenum">
              <a:rPr lang="en-US" smtClean="0"/>
              <a:pPr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1F3B4C6-FC3C-4ED1-92C1-B6DF4C42E86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A8AA38A-48F3-4416-B6F0-6EE08A5AE1CB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7F422AA-70E0-43D9-8EAD-A7496EA2C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4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B9A194-ABE4-4F4B-9CAC-B5E6F0F2E47E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0AA74-9C32-4A0D-9FB0-59996083A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24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1DE74-8F3A-4C08-A35C-C36EA149AA84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24533-5D6A-4ADE-A24B-01D023EC00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28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6A14F-7F2D-42E7-BE7F-DC3239055CA3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3F4C7-428B-4072-A66C-84F2A46735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867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A6B72D-7FB0-4ACC-AEAC-3C31E3395448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05C6-3FA8-4B0A-94B6-AAFF033A63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11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E1BDCC-FF92-472F-AB17-506CB86BAE0F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1312D-593C-4491-B084-1443BCCE3B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7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949BD-F1B3-4462-B69F-3315161A313C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E76BBD-152F-41BA-AF4E-F62E1A555E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447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4E1F5-2380-4D21-B0FA-E22D34B079B2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814E8D-3712-44F8-BDCC-7F5152D454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49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826083-C427-421D-A5BE-849F5865DD7B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4A434C-4823-48FD-94B7-C179CA583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5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7CB646-E021-4338-B979-AE8FF35ED49A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DA1B3F-D55B-4AC7-97E3-26F5D845D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6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D625F-C425-429F-92BA-04500ACF9709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56BCB2-90E2-4566-869B-226DD822DA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750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613525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fld id="{C76900F0-84A4-467A-AB2B-9B07217B180E}" type="datetime1">
              <a:rPr lang="en-US"/>
              <a:pPr>
                <a:defRPr/>
              </a:pPr>
              <a:t>11/18/2020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62200" y="6613525"/>
            <a:ext cx="4953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2006 www.brainybetty.com; All Rights Reserved.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4800" y="6629400"/>
            <a:ext cx="12192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1"/>
                </a:solidFill>
                <a:cs typeface="+mn-cs"/>
              </a:defRPr>
            </a:lvl1pPr>
          </a:lstStyle>
          <a:p>
            <a:pPr>
              <a:defRPr/>
            </a:pPr>
            <a:fld id="{B330EC09-456E-4D08-A62B-224D187C65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A%D1%83%D0%B7%D0%BD%D0%B5%D1%86%D0%BE%D0%B2%D0%B0,_%D0%90%D0%BD%D0%BD%D0%B0_%D0%AE%D1%80%D1%8C%D0%B5%D0%B2%D0%BD%D0%B0" TargetMode="Externa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linda6035.ucoz.r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hutterstock.com/ru/image-vector/vector-illustration-happy-couple-holding-their-331275548" TargetMode="External"/><Relationship Id="rId4" Type="http://schemas.openxmlformats.org/officeDocument/2006/relationships/hyperlink" Target="http://yandex.ru/clck/jsredir?from=yandex.ru;images/search;images;;&amp;text=&amp;etext=1973._7JKoRg6iC_7E-WnnLRItfPT_HBp_ALAxrLf8T8jwwU7rrCcnASJUij23VMm6SO6t8BFZn9wBXdWoSlAcle3Lw.286c4f22604afd8466ee590a9a5acee29e6e1db1&amp;uuid=&amp;state=tid_Wvm4RM28ca_MiO4Ne9osTPtpHS9wicjEF5X7fRziVPIHCd9FyQ,,&amp;data=UlNrNmk5WktYejR0eWJFYk1LdmtxdEVVUVBNelRRNTdNZVhmQjVCOUtxUlpDNk96UWFMQS14R01kbEV4X0ZpR3I1WWtxemtWa0NLczZRZjdPU255Qk5YVTVjcmVscmQ4aE5OZDZsMzdRM2FTbFNWS3VUa1pfVktiMi1PZExRb2U2TlpUWnVSX0NsYzdMWVZDMzVWTVRBLCw,&amp;sign=1f1001349bcbd35cf8cbaf69c4f25211&amp;keyno=0&amp;b64e=2&amp;l10n=r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Всероссийский </a:t>
            </a:r>
            <a:br>
              <a:rPr lang="ru-RU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День правовой помощи детям</a:t>
            </a:r>
            <a:r>
              <a:rPr lang="ru-RU" sz="4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800" dirty="0" smtClean="0"/>
          </a:p>
        </p:txBody>
      </p:sp>
      <p:sp>
        <p:nvSpPr>
          <p:cNvPr id="307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84213" y="5805488"/>
            <a:ext cx="4824412" cy="863600"/>
          </a:xfrm>
        </p:spPr>
        <p:txBody>
          <a:bodyPr/>
          <a:lstStyle/>
          <a:p>
            <a:r>
              <a:rPr lang="ru-RU" sz="1800" b="1" smtClean="0">
                <a:solidFill>
                  <a:srgbClr val="FFC000"/>
                </a:solidFill>
              </a:rPr>
              <a:t>Выполнила:  Жадан Светлана Юрьевна,</a:t>
            </a:r>
          </a:p>
          <a:p>
            <a:r>
              <a:rPr lang="ru-RU" sz="1800" b="1" smtClean="0">
                <a:solidFill>
                  <a:srgbClr val="FFC000"/>
                </a:solidFill>
              </a:rPr>
              <a:t>учитель истории и обществознания.</a:t>
            </a:r>
          </a:p>
          <a:p>
            <a:endParaRPr lang="ru-RU" smtClean="0"/>
          </a:p>
        </p:txBody>
      </p:sp>
      <p:pic>
        <p:nvPicPr>
          <p:cNvPr id="3076" name="Picture 6" descr="http://flag.kremlin.ru/i/i-gerb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80288" y="0"/>
            <a:ext cx="10160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149725"/>
            <a:ext cx="3276600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914400" y="260350"/>
            <a:ext cx="8229600" cy="1143000"/>
          </a:xfrm>
        </p:spPr>
        <p:txBody>
          <a:bodyPr/>
          <a:lstStyle/>
          <a:p>
            <a:r>
              <a:rPr lang="ru-RU" sz="36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br>
              <a:rPr lang="ru-RU" sz="36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3</a:t>
            </a:r>
            <a:endParaRPr lang="ru-RU" sz="2400" smtClean="0"/>
          </a:p>
        </p:txBody>
      </p:sp>
      <p:sp>
        <p:nvSpPr>
          <p:cNvPr id="12291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22606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</a:t>
            </a:r>
          </a:p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ru-RU" sz="2800" smtClean="0">
                <a:latin typeface="Arial Black" pitchFamily="34" charset="0"/>
              </a:rPr>
              <a:t>Все дети - субъекты стран, в которых  проживают, поэтому государство  обязано обеспечить их  гражданством,  а родители - именем. </a:t>
            </a:r>
          </a:p>
        </p:txBody>
      </p:sp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3749675"/>
            <a:ext cx="37084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1331913" y="274638"/>
            <a:ext cx="7354887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4</a:t>
            </a:r>
            <a:endParaRPr lang="ru-RU" sz="2400" smtClean="0"/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8820150" cy="1900238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 </a:t>
            </a:r>
            <a:r>
              <a:rPr lang="ru-RU" sz="2800" smtClean="0">
                <a:latin typeface="Arial Black" pitchFamily="34" charset="0"/>
              </a:rPr>
              <a:t>Чтобы  правильно расти и развиваться, ребёнок имеет право  на социальный  уход и медицинскую  поддержку.  Дети имеют право на  жильё  и  питание.  </a:t>
            </a:r>
          </a:p>
        </p:txBody>
      </p:sp>
      <p:pic>
        <p:nvPicPr>
          <p:cNvPr id="1331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913" y="4121150"/>
            <a:ext cx="3240087" cy="273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5</a:t>
            </a:r>
            <a:endParaRPr lang="ru-RU" sz="2400" smtClean="0"/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197326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latin typeface="Arial Black" pitchFamily="34" charset="0"/>
              </a:rPr>
              <a:t>   Неполноценные (физически или психически) дети должны быть обеспечены  особой  заботой и вниманием. </a:t>
            </a:r>
          </a:p>
        </p:txBody>
      </p:sp>
      <p:pic>
        <p:nvPicPr>
          <p:cNvPr id="14340" name="Picture 2" descr="http://6school6.wmsite.ru/_mod_files/ce_images/kb/343304_html_m72b9a6c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724400"/>
            <a:ext cx="277495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6080317" y="2780928"/>
            <a:ext cx="3063683" cy="3240360"/>
          </a:xfrm>
          <a:prstGeom prst="ellipse">
            <a:avLst/>
          </a:prstGeom>
          <a:noFill/>
          <a:ln>
            <a:noFill/>
          </a:ln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6</a:t>
            </a:r>
            <a:endParaRPr lang="ru-RU" sz="2400" smtClean="0"/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223202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 </a:t>
            </a:r>
            <a:r>
              <a:rPr lang="ru-RU" sz="2800" smtClean="0">
                <a:latin typeface="Arial Black" pitchFamily="34" charset="0"/>
              </a:rPr>
              <a:t>Каждый  ребёнок имеет право на любовь  со стороны  родителей и государства, чьё гражданство  он  имеет.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/>
          </a:blip>
          <a:srcRect r="54699" b="1847"/>
          <a:stretch/>
        </p:blipFill>
        <p:spPr bwMode="auto">
          <a:xfrm>
            <a:off x="3059832" y="4725144"/>
            <a:ext cx="3018971" cy="21328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/>
          </a:blip>
          <a:srcRect l="53359" t="2425" r="33" b="30"/>
          <a:stretch/>
        </p:blipFill>
        <p:spPr bwMode="auto">
          <a:xfrm>
            <a:off x="6037943" y="2420888"/>
            <a:ext cx="3106057" cy="2336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7</a:t>
            </a:r>
            <a:endParaRPr lang="ru-RU" sz="2400" smtClean="0"/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197326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 </a:t>
            </a:r>
            <a:r>
              <a:rPr lang="ru-RU" sz="2800" smtClean="0">
                <a:latin typeface="Arial Black" pitchFamily="34" charset="0"/>
              </a:rPr>
              <a:t>Все  дети должны учиться бесплатно. Они имеют право играть  и  развиваться. Родители обязаны дать  им эту возможность. Они же должны учить  детей ответственности и полезности  своему обществу. </a:t>
            </a:r>
          </a:p>
        </p:txBody>
      </p:sp>
      <p:sp>
        <p:nvSpPr>
          <p:cNvPr id="16388" name="AutoShape 2" descr="https://mamaw.ru/wp-content/uploads/2016/01/deti_s_knigami-1024x511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6389" name="AutoShape 6" descr="https://mamaw.ru/wp-content/uploads/2016/01/deti_s_knigami-1024x511.png"/>
          <p:cNvSpPr>
            <a:spLocks noChangeAspect="1" noChangeArrowheads="1"/>
          </p:cNvSpPr>
          <p:nvPr/>
        </p:nvSpPr>
        <p:spPr bwMode="auto">
          <a:xfrm>
            <a:off x="307975" y="79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ru-RU"/>
          </a:p>
        </p:txBody>
      </p:sp>
      <p:sp>
        <p:nvSpPr>
          <p:cNvPr id="16390" name="AutoShape 8" descr="https://mamaw.ru/wp-content/uploads/2016/01/deti_s_knigami-1024x511.png"/>
          <p:cNvSpPr>
            <a:spLocks noChangeAspect="1" noChangeArrowheads="1"/>
          </p:cNvSpPr>
          <p:nvPr/>
        </p:nvSpPr>
        <p:spPr bwMode="auto">
          <a:xfrm>
            <a:off x="460375" y="1603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ru-RU"/>
          </a:p>
        </p:txBody>
      </p:sp>
      <p:pic>
        <p:nvPicPr>
          <p:cNvPr id="16391" name="Picture 10" descr="C:\Documents and Settings\Лариса\Рабочий стол\deti_s_knigami-1024x51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275" y="4437063"/>
            <a:ext cx="5292725" cy="242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8</a:t>
            </a:r>
            <a:endParaRPr lang="ru-RU" sz="2400" smtClean="0"/>
          </a:p>
        </p:txBody>
      </p:sp>
      <p:sp>
        <p:nvSpPr>
          <p:cNvPr id="17411" name="Объект 2"/>
          <p:cNvSpPr>
            <a:spLocks noGrp="1"/>
          </p:cNvSpPr>
          <p:nvPr>
            <p:ph idx="1"/>
          </p:nvPr>
        </p:nvSpPr>
        <p:spPr>
          <a:xfrm>
            <a:off x="0" y="1341438"/>
            <a:ext cx="8820150" cy="197167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 </a:t>
            </a:r>
            <a:r>
              <a:rPr lang="ru-RU" sz="2800" smtClean="0">
                <a:latin typeface="Arial Black" pitchFamily="34" charset="0"/>
              </a:rPr>
              <a:t>Права  ребёнка  определяются как первостепенные  в возможности получить  помощь.</a:t>
            </a: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</a:p>
        </p:txBody>
      </p:sp>
      <p:pic>
        <p:nvPicPr>
          <p:cNvPr id="17412" name="Picture 2" descr="http://xn----8sbanxiew0ah9b.xn--p1ai/images/raznoe/telefon_doveriy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068638"/>
            <a:ext cx="3492500" cy="378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9</a:t>
            </a:r>
            <a:endParaRPr lang="ru-RU" sz="2400" smtClean="0"/>
          </a:p>
        </p:txBody>
      </p:sp>
      <p:sp>
        <p:nvSpPr>
          <p:cNvPr id="18435" name="Объект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3167062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latin typeface="Arial Black" pitchFamily="34" charset="0"/>
              </a:rPr>
              <a:t>   Ребёнок не должен привлекаться к выполнению работ, приносящих вред его развитию и эмоциональной стабильности. К детям нельзя применять силу. Воспитание должно проходить в пояснительно - убеждающей манере. </a:t>
            </a:r>
          </a:p>
        </p:txBody>
      </p:sp>
      <p:pic>
        <p:nvPicPr>
          <p:cNvPr id="1843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4076700"/>
            <a:ext cx="3348037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1692275" y="274638"/>
            <a:ext cx="6994525" cy="1143000"/>
          </a:xfrm>
        </p:spPr>
        <p:txBody>
          <a:bodyPr/>
          <a:lstStyle/>
          <a:p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r>
              <a:rPr lang="ru-RU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2400" smtClean="0">
                <a:solidFill>
                  <a:srgbClr val="FF0000"/>
                </a:solidFill>
                <a:latin typeface="Arial Black" pitchFamily="34" charset="0"/>
              </a:rPr>
              <a:t>Принцип 10</a:t>
            </a:r>
            <a:endParaRPr lang="ru-RU" sz="2400" smtClean="0"/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0" y="1412875"/>
            <a:ext cx="9144000" cy="316865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latin typeface="Arial Black" pitchFamily="34" charset="0"/>
              </a:rPr>
              <a:t>   Каждый ребёнок имеет право на мирную жизнь, в которой взрослые люди, в первую очередь родители, учат его заботе и взаимопониманию. Запрещается воспитывать в детях чувство расовой и социальной ненависти. Все люди равны. </a:t>
            </a:r>
          </a:p>
        </p:txBody>
      </p:sp>
      <p:pic>
        <p:nvPicPr>
          <p:cNvPr id="19460" name="Picture 2" descr="http://laoblogger.com/images/clipart-different-races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4076700"/>
            <a:ext cx="4356100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http://cdo-rzn.ru/upload/iblock/673/67370259c1c69278659d4f6a2dc0e1d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564904"/>
            <a:ext cx="3888432" cy="31683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0483" name="WordArt 1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611188" y="5732463"/>
            <a:ext cx="8281987" cy="1125537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29699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Каждый ребёнок имеет право</a:t>
            </a:r>
          </a:p>
        </p:txBody>
      </p:sp>
      <p:sp>
        <p:nvSpPr>
          <p:cNvPr id="20484" name="AutoShape 9"/>
          <p:cNvSpPr>
            <a:spLocks noChangeArrowheads="1"/>
          </p:cNvSpPr>
          <p:nvPr/>
        </p:nvSpPr>
        <p:spPr bwMode="auto">
          <a:xfrm>
            <a:off x="5508625" y="1196975"/>
            <a:ext cx="1714500" cy="923925"/>
          </a:xfrm>
          <a:prstGeom prst="cloudCallout">
            <a:avLst>
              <a:gd name="adj1" fmla="val -45000"/>
              <a:gd name="adj2" fmla="val 63815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just" eaLnBrk="0" hangingPunct="0"/>
            <a:r>
              <a:rPr lang="en-US" sz="1600" b="1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жизнь и свободу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5" name="AutoShape 3"/>
          <p:cNvSpPr>
            <a:spLocks noChangeArrowheads="1"/>
          </p:cNvSpPr>
          <p:nvPr/>
        </p:nvSpPr>
        <p:spPr bwMode="auto">
          <a:xfrm>
            <a:off x="6732588" y="2133600"/>
            <a:ext cx="1943100" cy="792163"/>
          </a:xfrm>
          <a:prstGeom prst="cloudCallout">
            <a:avLst>
              <a:gd name="adj1" fmla="val -43750"/>
              <a:gd name="adj2" fmla="val 7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00B0F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медицину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6" name="AutoShape 8"/>
          <p:cNvSpPr>
            <a:spLocks noChangeArrowheads="1"/>
          </p:cNvSpPr>
          <p:nvPr/>
        </p:nvSpPr>
        <p:spPr bwMode="auto">
          <a:xfrm>
            <a:off x="7164388" y="3573463"/>
            <a:ext cx="1666875" cy="781050"/>
          </a:xfrm>
          <a:prstGeom prst="cloudCallout">
            <a:avLst>
              <a:gd name="adj1" fmla="val -45352"/>
              <a:gd name="adj2" fmla="val 700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CC3399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обучение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7" name="AutoShape 7"/>
          <p:cNvSpPr>
            <a:spLocks noChangeArrowheads="1"/>
          </p:cNvSpPr>
          <p:nvPr/>
        </p:nvSpPr>
        <p:spPr bwMode="auto">
          <a:xfrm flipH="1">
            <a:off x="0" y="1125538"/>
            <a:ext cx="1520825" cy="792162"/>
          </a:xfrm>
          <a:prstGeom prst="cloudCallout">
            <a:avLst>
              <a:gd name="adj1" fmla="val -54694"/>
              <a:gd name="adj2" fmla="val 15572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семью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8" name="AutoShape 6"/>
          <p:cNvSpPr>
            <a:spLocks noChangeArrowheads="1"/>
          </p:cNvSpPr>
          <p:nvPr/>
        </p:nvSpPr>
        <p:spPr bwMode="auto">
          <a:xfrm flipH="1">
            <a:off x="0" y="2349500"/>
            <a:ext cx="2555875" cy="1008063"/>
          </a:xfrm>
          <a:prstGeom prst="cloudCallout">
            <a:avLst>
              <a:gd name="adj1" fmla="val -40954"/>
              <a:gd name="adj2" fmla="val 98435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E36C0A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отдых и досуг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9" name="AutoShape 5"/>
          <p:cNvSpPr>
            <a:spLocks noChangeArrowheads="1"/>
          </p:cNvSpPr>
          <p:nvPr/>
        </p:nvSpPr>
        <p:spPr bwMode="auto">
          <a:xfrm>
            <a:off x="6659563" y="188913"/>
            <a:ext cx="2160587" cy="823912"/>
          </a:xfrm>
          <a:prstGeom prst="cloudCallout">
            <a:avLst>
              <a:gd name="adj1" fmla="val -48639"/>
              <a:gd name="adj2" fmla="val 18696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00B05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имя и гражданство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90" name="AutoShape 4"/>
          <p:cNvSpPr>
            <a:spLocks noChangeArrowheads="1"/>
          </p:cNvSpPr>
          <p:nvPr/>
        </p:nvSpPr>
        <p:spPr bwMode="auto">
          <a:xfrm>
            <a:off x="755650" y="4868863"/>
            <a:ext cx="1439863" cy="792162"/>
          </a:xfrm>
          <a:prstGeom prst="cloudCallout">
            <a:avLst>
              <a:gd name="adj1" fmla="val -45102"/>
              <a:gd name="adj2" fmla="val 61218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sz="1600" b="1">
                <a:solidFill>
                  <a:srgbClr val="17365D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защиту</a:t>
            </a:r>
            <a:endParaRPr lang="en-US" sz="160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91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ru-RU"/>
          </a:p>
        </p:txBody>
      </p:sp>
      <p:sp>
        <p:nvSpPr>
          <p:cNvPr id="20492" name="Rectangle 17"/>
          <p:cNvSpPr>
            <a:spLocks noChangeArrowheads="1"/>
          </p:cNvSpPr>
          <p:nvPr/>
        </p:nvSpPr>
        <p:spPr bwMode="auto">
          <a:xfrm>
            <a:off x="45085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r>
              <a:rPr lang="ru-RU" sz="700"/>
              <a:t/>
            </a:r>
            <a:br>
              <a:rPr lang="ru-RU" sz="700"/>
            </a:br>
            <a:endParaRPr lang="ru-RU"/>
          </a:p>
          <a:p>
            <a:pPr eaLnBrk="0" hangingPunct="0"/>
            <a:endParaRPr lang="ru-RU"/>
          </a:p>
        </p:txBody>
      </p:sp>
      <p:sp>
        <p:nvSpPr>
          <p:cNvPr id="20493" name="Rectangle 19"/>
          <p:cNvSpPr>
            <a:spLocks noChangeArrowheads="1"/>
          </p:cNvSpPr>
          <p:nvPr/>
        </p:nvSpPr>
        <p:spPr bwMode="auto">
          <a:xfrm>
            <a:off x="450850" y="457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/>
            <a:endParaRPr lang="ru-RU"/>
          </a:p>
        </p:txBody>
      </p:sp>
      <p:sp>
        <p:nvSpPr>
          <p:cNvPr id="20494" name="Rectangle 20"/>
          <p:cNvSpPr>
            <a:spLocks noChangeArrowheads="1"/>
          </p:cNvSpPr>
          <p:nvPr/>
        </p:nvSpPr>
        <p:spPr bwMode="auto">
          <a:xfrm>
            <a:off x="0" y="26860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eaLnBrk="0" hangingPunct="0"/>
            <a:endParaRPr lang="ru-RU" sz="700"/>
          </a:p>
          <a:p>
            <a:pPr eaLnBrk="0" hangingPunct="0"/>
            <a:endParaRPr lang="ru-RU"/>
          </a:p>
        </p:txBody>
      </p:sp>
      <p:sp>
        <p:nvSpPr>
          <p:cNvPr id="20495" name="AutoShape 22"/>
          <p:cNvSpPr>
            <a:spLocks noChangeArrowheads="1"/>
          </p:cNvSpPr>
          <p:nvPr/>
        </p:nvSpPr>
        <p:spPr bwMode="auto">
          <a:xfrm flipH="1">
            <a:off x="1116013" y="260350"/>
            <a:ext cx="3311525" cy="792163"/>
          </a:xfrm>
          <a:prstGeom prst="cloudCallout">
            <a:avLst>
              <a:gd name="adj1" fmla="val -15148"/>
              <a:gd name="adj2" fmla="val 10177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>
              <a:spcAft>
                <a:spcPts val="1000"/>
              </a:spcAft>
            </a:pPr>
            <a:r>
              <a:rPr lang="ru-RU" sz="1600" b="1">
                <a:solidFill>
                  <a:srgbClr val="CC3300"/>
                </a:solidFill>
                <a:latin typeface="Times New Roman" pitchFamily="18" charset="0"/>
              </a:rPr>
              <a:t>На личную неприкосновенность</a:t>
            </a:r>
            <a:endParaRPr lang="ru-RU" sz="1600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0"/>
            <a:ext cx="726833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44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ПРАВА РЕБЕНКА В ШКОЛЕ</a:t>
            </a:r>
            <a:endParaRPr lang="ru-RU" sz="4400" dirty="0">
              <a:ln w="12700">
                <a:solidFill>
                  <a:srgbClr val="9B6801"/>
                </a:solidFill>
                <a:prstDash val="solid"/>
              </a:ln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764704"/>
            <a:ext cx="9144000" cy="20159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447675" indent="-447675" algn="just" fontAlgn="auto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tabLst>
                <a:tab pos="628650" algn="l"/>
              </a:tabLst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Каждый ученик имеет право на:</a:t>
            </a:r>
          </a:p>
          <a:p>
            <a:pPr marL="266700" indent="-266700" algn="just" fontAlgn="auto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самостоятельный выбор образовательного учреждения; </a:t>
            </a:r>
          </a:p>
          <a:p>
            <a:pPr marL="266700" indent="-266700" algn="just" fontAlgn="auto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обучение в условиях, гарантирующих его безопасность;</a:t>
            </a:r>
          </a:p>
          <a:p>
            <a:pPr marL="266700" indent="-266700" algn="just" fontAlgn="auto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уважение со стороны преподавателей, администрации школы, охранников, уборщицы и т.д.;</a:t>
            </a:r>
          </a:p>
          <a:p>
            <a:pPr marL="266700" indent="-266700" algn="just" fontAlgn="auto">
              <a:lnSpc>
                <a:spcPts val="18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бесплатное образование: начальное, основное (до 9 класса), полное среднее образование (10-11 классов);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4303455"/>
            <a:ext cx="9144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получение любой книги из школьной библиотеки;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участие в благоустройстве школы. 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посещение дополнительных занятий, кружков, спортивных секций; 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помощь психолога и учителей во время учебного процесса;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перевод в другую школу (при согласии родителей); 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участие в управлении школы (если это разрешено Уставом школы); </a:t>
            </a:r>
          </a:p>
          <a:p>
            <a:pPr marL="536575" indent="-361950"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000" b="1" dirty="0">
                <a:ln w="12700">
                  <a:solidFill>
                    <a:srgbClr val="9B680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 посещение мероприятий, не входящих в учебный план (праздничные концерты, школьные экскурсии и др.).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648"/>
            <a:ext cx="9144000" cy="2304256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  <a:t>20  ноября  - </a:t>
            </a:r>
            <a:b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</a:br>
            <a: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  <a:t>Всемирный  день  ребёнка. </a:t>
            </a:r>
            <a:b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</a:br>
            <a: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  <a:t>Права  ребёнка  </a:t>
            </a:r>
            <a:br>
              <a:rPr lang="ru-RU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rgbClr val="0070C0"/>
                </a:solidFill>
                <a:latin typeface="Arial Black" pitchFamily="34" charset="0"/>
              </a:rPr>
            </a:br>
            <a:endParaRPr lang="ru-RU" dirty="0"/>
          </a:p>
        </p:txBody>
      </p:sp>
      <p:pic>
        <p:nvPicPr>
          <p:cNvPr id="409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7763" y="1989138"/>
            <a:ext cx="2916237" cy="3087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Прямоугольник 4"/>
          <p:cNvSpPr>
            <a:spLocks noChangeArrowheads="1"/>
          </p:cNvSpPr>
          <p:nvPr/>
        </p:nvSpPr>
        <p:spPr bwMode="auto">
          <a:xfrm>
            <a:off x="0" y="5157788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rgbClr val="FF0000"/>
                </a:solidFill>
                <a:latin typeface="Arial Black" pitchFamily="34" charset="0"/>
              </a:rPr>
              <a:t>Цель   -   </a:t>
            </a:r>
            <a:r>
              <a:rPr lang="ru-RU" sz="2800">
                <a:solidFill>
                  <a:srgbClr val="FFC000"/>
                </a:solidFill>
                <a:latin typeface="Arial Black" pitchFamily="34" charset="0"/>
              </a:rPr>
              <a:t>улучшение условий  жизни  и  развития детей всего  мира, обеспечение счастливого  детства</a:t>
            </a:r>
            <a:r>
              <a:rPr lang="ru-RU">
                <a:solidFill>
                  <a:srgbClr val="FFC000"/>
                </a:solidFill>
                <a:latin typeface="Arial Black" pitchFamily="34" charset="0"/>
              </a:rPr>
              <a:t>. 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150"/>
          </a:xfrm>
        </p:spPr>
        <p:txBody>
          <a:bodyPr/>
          <a:lstStyle/>
          <a:p>
            <a:r>
              <a:rPr lang="ru-RU" sz="4800" b="1" smtClean="0">
                <a:solidFill>
                  <a:srgbClr val="C00000"/>
                </a:solidFill>
              </a:rPr>
              <a:t>Обязанности детей</a:t>
            </a:r>
          </a:p>
        </p:txBody>
      </p:sp>
      <p:sp>
        <p:nvSpPr>
          <p:cNvPr id="22531" name="Содержимое 13"/>
          <p:cNvSpPr>
            <a:spLocks noGrp="1"/>
          </p:cNvSpPr>
          <p:nvPr>
            <p:ph idx="1"/>
          </p:nvPr>
        </p:nvSpPr>
        <p:spPr>
          <a:xfrm>
            <a:off x="0" y="765175"/>
            <a:ext cx="9144000" cy="6092825"/>
          </a:xfrm>
        </p:spPr>
        <p:txBody>
          <a:bodyPr/>
          <a:lstStyle/>
          <a:p>
            <a:r>
              <a:rPr lang="ru-RU" sz="2400" b="1" smtClean="0"/>
              <a:t>Каждый несовершеннолетний обязан получить полное среднее образование; эта обязанность сохраняет силу до достижения им 17-летнего возраста.</a:t>
            </a:r>
          </a:p>
          <a:p>
            <a:endParaRPr lang="ru-RU" sz="2400" b="1" smtClean="0"/>
          </a:p>
          <a:p>
            <a:r>
              <a:rPr lang="ru-RU" sz="2400" b="1" smtClean="0"/>
              <a:t>Несовершеннолетние мужского пола несут воинскую обязанность в виде воинского учета и подготовки к военной службе; после достижения 18-летнего возраста подлежат призыву на военную службу.</a:t>
            </a:r>
          </a:p>
          <a:p>
            <a:endParaRPr lang="ru-RU" sz="2400" b="1" smtClean="0"/>
          </a:p>
          <a:p>
            <a:r>
              <a:rPr lang="ru-RU" sz="2400" b="1" smtClean="0"/>
              <a:t>Лица, не достигшие совершеннолетия, не могут приобретать, хранить, коллекционировать и носить оружие, в том числе оружие самообороны; также полный запрет введен на кастеты и холодное оружие.</a:t>
            </a:r>
          </a:p>
          <a:p>
            <a:pPr algn="ctr">
              <a:buFontTx/>
              <a:buNone/>
            </a:pPr>
            <a:r>
              <a:rPr lang="ru-RU" sz="2800" b="1" smtClean="0">
                <a:solidFill>
                  <a:srgbClr val="FFFF00"/>
                </a:solidFill>
              </a:rPr>
              <a:t>Уважать права других людей – основная обязанность каждого человека!</a:t>
            </a:r>
            <a:r>
              <a:rPr lang="ru-RU" sz="2800" smtClean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22532" name="AutoShape 6" descr="http://cdo-rzn.ru/upload/iblock/673/67370259c1c69278659d4f6a2dc0e1d5.jpg"/>
          <p:cNvSpPr>
            <a:spLocks noChangeAspect="1" noChangeArrowheads="1"/>
          </p:cNvSpPr>
          <p:nvPr/>
        </p:nvSpPr>
        <p:spPr bwMode="auto">
          <a:xfrm>
            <a:off x="0" y="-1365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050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Ответственность</a:t>
            </a:r>
          </a:p>
        </p:txBody>
      </p:sp>
      <p:sp>
        <p:nvSpPr>
          <p:cNvPr id="23555" name="Содержимое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r>
              <a:rPr lang="ru-RU" sz="2400" b="1" smtClean="0">
                <a:solidFill>
                  <a:srgbClr val="FF0000"/>
                </a:solidFill>
              </a:rPr>
              <a:t>С 11 лет </a:t>
            </a:r>
            <a:r>
              <a:rPr lang="ru-RU" sz="2400" smtClean="0"/>
              <a:t>за совершение общественно опасных действий ребенок может быть помещен в специальное воспитательное учреждение для детей и подростков. </a:t>
            </a:r>
          </a:p>
          <a:p>
            <a:endParaRPr lang="ru-RU" sz="2400" smtClean="0"/>
          </a:p>
          <a:p>
            <a:r>
              <a:rPr lang="ru-RU" sz="2400" b="1" smtClean="0">
                <a:solidFill>
                  <a:srgbClr val="FF0000"/>
                </a:solidFill>
              </a:rPr>
              <a:t>С 14 лет </a:t>
            </a:r>
            <a:r>
              <a:rPr lang="ru-RU" sz="2400" smtClean="0"/>
              <a:t>наступает дисциплинарная и административная ответственность за совершение правонарушений, в том числе за грубые и неоднократные нарушения устава школы: исключение из школы возмещение причиненного вреда уголовная ответственность, за отдельные виды преступлений. </a:t>
            </a:r>
          </a:p>
          <a:p>
            <a:endParaRPr lang="ru-RU" sz="2400" smtClean="0"/>
          </a:p>
          <a:p>
            <a:r>
              <a:rPr lang="ru-RU" sz="2400" b="1" smtClean="0">
                <a:solidFill>
                  <a:srgbClr val="FF0000"/>
                </a:solidFill>
              </a:rPr>
              <a:t>С 16 лет </a:t>
            </a:r>
            <a:r>
              <a:rPr lang="ru-RU" sz="2400" smtClean="0"/>
              <a:t>наступает административная и полная уголовная ответственность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r>
              <a:rPr lang="ru-RU" b="1" smtClean="0">
                <a:solidFill>
                  <a:srgbClr val="C00000"/>
                </a:solidFill>
              </a:rPr>
              <a:t>Юридическая консультация</a:t>
            </a:r>
          </a:p>
        </p:txBody>
      </p:sp>
      <p:pic>
        <p:nvPicPr>
          <p:cNvPr id="24579" name="Picture 2" descr="http://www.antibludoman.ru/wp-content/uploads/images_1507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75" y="908050"/>
            <a:ext cx="3476625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0" name="Picture 2" descr="http://www.dng24.co.uk/wp-content/uploads/2015/07/harr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4292600"/>
            <a:ext cx="3492500" cy="256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1FA437-CC63-486C-A249-C96817E71A8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25603" name="Содержимое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651500" y="0"/>
            <a:ext cx="3492500" cy="3860800"/>
          </a:xfrm>
          <a:noFill/>
        </p:spPr>
      </p:pic>
      <p:pic>
        <p:nvPicPr>
          <p:cNvPr id="2560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"/>
          <a:stretch>
            <a:fillRect/>
          </a:stretch>
        </p:blipFill>
        <p:spPr bwMode="auto">
          <a:xfrm>
            <a:off x="4733925" y="4076700"/>
            <a:ext cx="4410075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613484" y="5805264"/>
            <a:ext cx="4133056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i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Ты должен это знать!</a:t>
            </a:r>
            <a:endParaRPr lang="ru-RU" sz="2800" b="1" i="1" dirty="0">
              <a:ln w="31550" cmpd="sng">
                <a:gradFill>
                  <a:gsLst>
                    <a:gs pos="25000">
                      <a:srgbClr val="4F81BD">
                        <a:shade val="25000"/>
                        <a:satMod val="190000"/>
                      </a:srgbClr>
                    </a:gs>
                    <a:gs pos="80000">
                      <a:srgbClr val="4F81BD">
                        <a:tint val="75000"/>
                        <a:satMod val="190000"/>
                      </a:srgbClr>
                    </a:gs>
                  </a:gsLst>
                  <a:lin ang="5400000"/>
                </a:gradFill>
                <a:prstDash val="solid"/>
              </a:ln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27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0"/>
            <a:ext cx="3563937" cy="424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Прямоугольник 3"/>
          <p:cNvSpPr>
            <a:spLocks noChangeArrowheads="1"/>
          </p:cNvSpPr>
          <p:nvPr/>
        </p:nvSpPr>
        <p:spPr bwMode="auto">
          <a:xfrm>
            <a:off x="0" y="4365625"/>
            <a:ext cx="9144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altLang="ru-RU" sz="2800" b="1" dirty="0">
                <a:solidFill>
                  <a:srgbClr val="FF0000"/>
                </a:solidFill>
              </a:rPr>
              <a:t>Уполномоченный при президенте Российской Федерации по правам ребёнка </a:t>
            </a:r>
          </a:p>
          <a:p>
            <a:pPr algn="ctr"/>
            <a:r>
              <a:rPr lang="ru-RU" altLang="ru-RU" sz="2800" u="sng" dirty="0">
                <a:solidFill>
                  <a:schemeClr val="bg1"/>
                </a:solidFill>
                <a:hlinkClick r:id="rId3"/>
              </a:rPr>
              <a:t> </a:t>
            </a:r>
            <a:r>
              <a:rPr lang="ru-RU" altLang="ru-RU" sz="2800" u="sng" dirty="0">
                <a:solidFill>
                  <a:schemeClr val="bg1"/>
                </a:solidFill>
              </a:rPr>
              <a:t>Анна </a:t>
            </a:r>
            <a:r>
              <a:rPr lang="ru-RU" altLang="ru-RU" sz="2800" u="sng">
                <a:solidFill>
                  <a:schemeClr val="bg1"/>
                </a:solidFill>
              </a:rPr>
              <a:t>Юрьевна </a:t>
            </a:r>
            <a:r>
              <a:rPr lang="ru-RU" altLang="ru-RU" sz="2800" u="sng" smtClean="0">
                <a:solidFill>
                  <a:schemeClr val="bg1"/>
                </a:solidFill>
              </a:rPr>
              <a:t>Кузнецова</a:t>
            </a:r>
            <a:endParaRPr lang="ru-RU" altLang="ru-RU" sz="2800" dirty="0">
              <a:solidFill>
                <a:schemeClr val="bg1"/>
              </a:solidFill>
            </a:endParaRPr>
          </a:p>
        </p:txBody>
      </p:sp>
      <p:pic>
        <p:nvPicPr>
          <p:cNvPr id="26629" name="Picture 6" descr="http://flag.kremlin.ru/i/i-gerb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51725" y="5300663"/>
            <a:ext cx="10636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30" name="Picture 6" descr="http://flag.kremlin.ru/i/i-gerb.pn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62025" y="5521325"/>
            <a:ext cx="106362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4A3D9E-F2A7-4434-952B-D7DE067B771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2765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71819E-E619-4CB9-8951-B06BD29EED4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28675" name="Picture 2" descr="C:\Users\User\Desktop\День правовой помощи детям\фото\IMG_098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995738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3" descr="C:\Users\User\Desktop\День правовой помощи детям\фото\IMG_100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225" y="0"/>
            <a:ext cx="5184775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4" descr="C:\Users\User\Desktop\День правовой помощи детям\фото\IMG_20191120_110632_resized_20191120_12162455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08275"/>
            <a:ext cx="5580063" cy="414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5" descr="C:\Users\User\Desktop\День правовой помощи детям\фото\IMG_20191120_104520_resized_20191120_121617475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2708275"/>
            <a:ext cx="3635375" cy="414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562074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ru-RU" sz="32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anose="020B0A04020102020204" pitchFamily="34" charset="0"/>
              </a:rPr>
              <a:t>Интернет   ресурсы</a:t>
            </a:r>
            <a:endParaRPr lang="ru-RU" sz="3200" dirty="0"/>
          </a:p>
        </p:txBody>
      </p:sp>
      <p:sp>
        <p:nvSpPr>
          <p:cNvPr id="29699" name="Объект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4032250"/>
          </a:xfrm>
        </p:spPr>
        <p:txBody>
          <a:bodyPr/>
          <a:lstStyle/>
          <a:p>
            <a:pPr fontAlgn="ctr"/>
            <a:r>
              <a:rPr lang="en-US" sz="2800" b="1" smtClean="0">
                <a:solidFill>
                  <a:srgbClr val="FFFF00"/>
                </a:solidFill>
                <a:latin typeface="Arial Black" pitchFamily="34" charset="0"/>
                <a:hlinkClick r:id="rId3"/>
              </a:rPr>
              <a:t>http://linda6035.ucoz.ru/</a:t>
            </a:r>
            <a:r>
              <a:rPr lang="ru-RU" sz="2800" smtClean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en-US" sz="2800" smtClean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 </a:t>
            </a:r>
            <a:r>
              <a:rPr lang="ru-RU" sz="2800" smtClean="0">
                <a:solidFill>
                  <a:srgbClr val="FFFF00"/>
                </a:solidFill>
                <a:latin typeface="Arial Black" pitchFamily="34" charset="0"/>
                <a:cs typeface="Arial" charset="0"/>
              </a:rPr>
              <a:t> (источник  шаблона)</a:t>
            </a:r>
            <a:endParaRPr lang="en-US" sz="2800" b="1" smtClean="0">
              <a:solidFill>
                <a:srgbClr val="FFFF00"/>
              </a:solidFill>
              <a:hlinkClick r:id="rId4"/>
            </a:endParaRPr>
          </a:p>
          <a:p>
            <a:pPr fontAlgn="b"/>
            <a:r>
              <a:rPr lang="en-US" sz="2800" b="1" smtClean="0">
                <a:solidFill>
                  <a:srgbClr val="FFFF00"/>
                </a:solidFill>
                <a:latin typeface="Arial Black" pitchFamily="34" charset="0"/>
                <a:hlinkClick r:id="rId4"/>
              </a:rPr>
              <a:t>olimp-in-yaz.ru</a:t>
            </a:r>
            <a:endParaRPr lang="ru-RU" sz="2800" b="1" smtClean="0">
              <a:solidFill>
                <a:srgbClr val="FFFF00"/>
              </a:solidFill>
              <a:latin typeface="Arial Black" pitchFamily="34" charset="0"/>
              <a:hlinkClick r:id="rId4"/>
            </a:endParaRPr>
          </a:p>
          <a:p>
            <a:pPr fontAlgn="b"/>
            <a:r>
              <a:rPr lang="en-US" sz="2800" b="1" smtClean="0">
                <a:solidFill>
                  <a:srgbClr val="FFFF00"/>
                </a:solidFill>
                <a:latin typeface="Arial Black" pitchFamily="34" charset="0"/>
                <a:hlinkClick r:id="rId4"/>
              </a:rPr>
              <a:t>https://litemove.ru/vsemirnyj-den-rebenka-20-noyabrya.html</a:t>
            </a:r>
            <a:endParaRPr lang="ru-RU" sz="2800" b="1" smtClean="0">
              <a:solidFill>
                <a:srgbClr val="FFFF00"/>
              </a:solidFill>
              <a:latin typeface="Arial Black" pitchFamily="34" charset="0"/>
              <a:hlinkClick r:id="rId4"/>
            </a:endParaRPr>
          </a:p>
          <a:p>
            <a:pPr fontAlgn="b"/>
            <a:r>
              <a:rPr lang="en-US" sz="2800" b="1" smtClean="0">
                <a:solidFill>
                  <a:srgbClr val="FFFF00"/>
                </a:solidFill>
                <a:latin typeface="Arial Black" pitchFamily="34" charset="0"/>
                <a:hlinkClick r:id="rId4"/>
              </a:rPr>
              <a:t>http://fb.ru/article/169492/printsipov-deklaratsii-prav-rebenka-deklaratsiya-prav-rebenka-kratkoe-soderjanie</a:t>
            </a:r>
            <a:endParaRPr lang="ru-RU" sz="2800" b="1" smtClean="0">
              <a:solidFill>
                <a:srgbClr val="FFFF00"/>
              </a:solidFill>
              <a:latin typeface="Arial Black" pitchFamily="34" charset="0"/>
              <a:hlinkClick r:id="rId4"/>
            </a:endParaRPr>
          </a:p>
          <a:p>
            <a:pPr fontAlgn="b"/>
            <a:r>
              <a:rPr lang="en-US" sz="2800" b="1" smtClean="0">
                <a:solidFill>
                  <a:srgbClr val="FFFF00"/>
                </a:solidFill>
                <a:latin typeface="Arial Black" pitchFamily="34" charset="0"/>
                <a:hlinkClick r:id="rId4"/>
              </a:rPr>
              <a:t>icvl.ru</a:t>
            </a:r>
            <a:endParaRPr lang="ru-RU" sz="2800" b="1" smtClean="0">
              <a:solidFill>
                <a:srgbClr val="FFFF00"/>
              </a:solidFill>
              <a:latin typeface="Arial Black" pitchFamily="34" charset="0"/>
              <a:hlinkClick r:id="rId4"/>
            </a:endParaRPr>
          </a:p>
          <a:p>
            <a:pPr fontAlgn="b"/>
            <a:r>
              <a:rPr lang="en-US" sz="2800" b="1" smtClean="0">
                <a:solidFill>
                  <a:srgbClr val="FFFF00"/>
                </a:solidFill>
                <a:latin typeface="Arial Black" pitchFamily="34" charset="0"/>
                <a:hlinkClick r:id="rId4"/>
              </a:rPr>
              <a:t>mbousosh-olekan.ucoz.ru</a:t>
            </a:r>
            <a:endParaRPr lang="ru-RU" sz="2800" b="1" smtClean="0">
              <a:solidFill>
                <a:srgbClr val="FFFF00"/>
              </a:solidFill>
              <a:latin typeface="Arial Black" pitchFamily="34" charset="0"/>
              <a:hlinkClick r:id="rId4"/>
            </a:endParaRPr>
          </a:p>
          <a:p>
            <a:pPr fontAlgn="b"/>
            <a:r>
              <a:rPr lang="en-US" sz="2800" b="1" smtClean="0">
                <a:solidFill>
                  <a:srgbClr val="FFFF00"/>
                </a:solidFill>
                <a:latin typeface="Arial Black" pitchFamily="34" charset="0"/>
                <a:hlinkClick r:id="rId4"/>
              </a:rPr>
              <a:t>npcdp-pay.ru</a:t>
            </a:r>
            <a:endParaRPr lang="ru-RU" sz="2800" b="1" smtClean="0">
              <a:solidFill>
                <a:srgbClr val="FFFF00"/>
              </a:solidFill>
              <a:latin typeface="Arial Black" pitchFamily="34" charset="0"/>
              <a:hlinkClick r:id="rId4"/>
            </a:endParaRPr>
          </a:p>
          <a:p>
            <a:pPr fontAlgn="ctr"/>
            <a:r>
              <a:rPr lang="en-US" sz="2800" b="1" smtClean="0">
                <a:solidFill>
                  <a:srgbClr val="FFFF00"/>
                </a:solidFill>
                <a:latin typeface="Arial Black" pitchFamily="34" charset="0"/>
                <a:hlinkClick r:id="rId5"/>
              </a:rPr>
              <a:t>www.shutterstock.com</a:t>
            </a:r>
          </a:p>
          <a:p>
            <a:pPr fontAlgn="b"/>
            <a:endParaRPr lang="en-US" sz="2000" b="1" smtClean="0">
              <a:latin typeface="Arial Black" pitchFamily="34" charset="0"/>
              <a:hlinkClick r:id="rId4"/>
            </a:endParaRP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9144000" cy="27813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>   </a:t>
            </a:r>
            <a:r>
              <a:rPr lang="ru-RU" sz="1800" smtClean="0">
                <a:solidFill>
                  <a:srgbClr val="FFC000"/>
                </a:solidFill>
                <a:latin typeface="Arial Black" pitchFamily="34" charset="0"/>
              </a:rPr>
              <a:t>К сожалению, наш мир не стал безопасным: войны, теракты, преступления, аварии, стихийные бедствия, голод и эпидемии. </a:t>
            </a:r>
          </a:p>
          <a:p>
            <a:pPr>
              <a:buFontTx/>
              <a:buNone/>
            </a:pPr>
            <a:r>
              <a:rPr lang="ru-RU" sz="1800" smtClean="0">
                <a:solidFill>
                  <a:srgbClr val="FFC000"/>
                </a:solidFill>
                <a:latin typeface="Arial Black" pitchFamily="34" charset="0"/>
              </a:rPr>
              <a:t>     </a:t>
            </a: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endParaRPr lang="ru-RU" sz="1800" smtClean="0">
              <a:latin typeface="Arial Black" pitchFamily="34" charset="0"/>
            </a:endParaRPr>
          </a:p>
          <a:p>
            <a:pPr>
              <a:buFontTx/>
              <a:buNone/>
            </a:pPr>
            <a:r>
              <a:rPr lang="ru-RU" sz="1800" smtClean="0">
                <a:solidFill>
                  <a:srgbClr val="FFC000"/>
                </a:solidFill>
                <a:latin typeface="Arial Black" pitchFamily="34" charset="0"/>
              </a:rPr>
              <a:t>      Даже взрослые, сильные люди не могут противостоять этим опасностям, но самыми беззащитными оказываются дети. Они даже в мирной жизни нуждаются в особой заботе и внимании со стороны взрослых</a:t>
            </a: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>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/>
          </a:blip>
          <a:srcRect/>
          <a:stretch>
            <a:fillRect/>
          </a:stretch>
        </p:blipFill>
        <p:spPr bwMode="auto">
          <a:xfrm>
            <a:off x="179512" y="836712"/>
            <a:ext cx="2627784" cy="224745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print">
            <a:extLst/>
          </a:blip>
          <a:srcRect/>
          <a:stretch>
            <a:fillRect/>
          </a:stretch>
        </p:blipFill>
        <p:spPr bwMode="auto">
          <a:xfrm>
            <a:off x="5436096" y="980728"/>
            <a:ext cx="3707904" cy="43204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1944687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Всероссийский </a:t>
            </a:r>
            <a:br>
              <a:rPr lang="ru-RU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День правовой помощи детям</a:t>
            </a:r>
            <a:r>
              <a:rPr lang="ru-RU" sz="4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800" dirty="0" smtClean="0"/>
          </a:p>
        </p:txBody>
      </p:sp>
      <p:pic>
        <p:nvPicPr>
          <p:cNvPr id="6147" name="Picture 6" descr="http://flag.kremlin.ru/i/i-gerb.pn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80288" y="0"/>
            <a:ext cx="10160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4149725"/>
            <a:ext cx="2987675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9" name="Rectangle 1"/>
          <p:cNvSpPr>
            <a:spLocks noChangeArrowheads="1"/>
          </p:cNvSpPr>
          <p:nvPr/>
        </p:nvSpPr>
        <p:spPr bwMode="auto">
          <a:xfrm>
            <a:off x="0" y="2997200"/>
            <a:ext cx="91440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0" hangingPunct="0"/>
            <a:r>
              <a:rPr lang="ru-RU" sz="3600">
                <a:solidFill>
                  <a:schemeClr val="bg1"/>
                </a:solidFill>
                <a:latin typeface="Times New Roman" pitchFamily="18" charset="0"/>
              </a:rPr>
              <a:t>Высказать правду ты можешь всегда </a:t>
            </a:r>
            <a:r>
              <a:rPr lang="ru-RU" sz="3600">
                <a:solidFill>
                  <a:schemeClr val="bg1"/>
                </a:solidFill>
                <a:latin typeface="Calibri" pitchFamily="34" charset="0"/>
              </a:rPr>
              <a:t> </a:t>
            </a:r>
            <a:r>
              <a:rPr lang="ru-RU" sz="3600">
                <a:solidFill>
                  <a:schemeClr val="bg1"/>
                </a:solidFill>
                <a:latin typeface="Times New Roman" pitchFamily="18" charset="0"/>
              </a:rPr>
              <a:t> </a:t>
            </a:r>
            <a:endParaRPr lang="ru-RU" sz="3600">
              <a:solidFill>
                <a:schemeClr val="bg1"/>
              </a:solidFill>
            </a:endParaRPr>
          </a:p>
          <a:p>
            <a:pPr eaLnBrk="0" hangingPunct="0"/>
            <a:r>
              <a:rPr lang="ru-RU" sz="3600">
                <a:solidFill>
                  <a:schemeClr val="bg1"/>
                </a:solidFill>
                <a:latin typeface="Times New Roman" pitchFamily="18" charset="0"/>
              </a:rPr>
              <a:t>Дома и в школе и даже в суде</a:t>
            </a:r>
            <a:endParaRPr lang="ru-RU" sz="3600">
              <a:solidFill>
                <a:schemeClr val="bg1"/>
              </a:solidFill>
            </a:endParaRPr>
          </a:p>
          <a:p>
            <a:pPr eaLnBrk="0" hangingPunct="0"/>
            <a:r>
              <a:rPr lang="ru-RU" sz="3600">
                <a:solidFill>
                  <a:schemeClr val="bg1"/>
                </a:solidFill>
                <a:latin typeface="Times New Roman" pitchFamily="18" charset="0"/>
              </a:rPr>
              <a:t>Но уважай убежденья других</a:t>
            </a:r>
            <a:endParaRPr lang="ru-RU" sz="3600">
              <a:solidFill>
                <a:schemeClr val="bg1"/>
              </a:solidFill>
            </a:endParaRPr>
          </a:p>
          <a:p>
            <a:pPr eaLnBrk="0" hangingPunct="0"/>
            <a:r>
              <a:rPr lang="ru-RU" sz="3600">
                <a:solidFill>
                  <a:schemeClr val="bg1"/>
                </a:solidFill>
                <a:latin typeface="Times New Roman" pitchFamily="18" charset="0"/>
              </a:rPr>
              <a:t>Право на мнение есть и у них</a:t>
            </a:r>
            <a:r>
              <a:rPr lang="ru-RU" sz="1200">
                <a:latin typeface="Times New Roman" pitchFamily="18" charset="0"/>
              </a:rPr>
              <a:t>.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ctrTitle"/>
          </p:nvPr>
        </p:nvSpPr>
        <p:spPr>
          <a:xfrm>
            <a:off x="0" y="836613"/>
            <a:ext cx="9144000" cy="5832475"/>
          </a:xfrm>
        </p:spPr>
        <p:txBody>
          <a:bodyPr/>
          <a:lstStyle/>
          <a:p>
            <a:r>
              <a:rPr lang="ru-RU" sz="3200" smtClean="0">
                <a:solidFill>
                  <a:srgbClr val="FFC000"/>
                </a:solidFill>
                <a:latin typeface="Arial Black" pitchFamily="34" charset="0"/>
              </a:rPr>
              <a:t>20  ноября  в 1959 году Генеральная  Ассамблея ООН приняла </a:t>
            </a: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Декларацию прав ребёнка. </a:t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200" smtClean="0">
                <a:solidFill>
                  <a:srgbClr val="FFC000"/>
                </a:solidFill>
                <a:latin typeface="Arial Black" pitchFamily="34" charset="0"/>
              </a:rPr>
              <a:t>Документ  объединил  10 основополагающих принципов  и провозгласил  своей  конечной целью</a:t>
            </a:r>
            <a:r>
              <a:rPr lang="ru-RU" sz="3200" smtClean="0">
                <a:solidFill>
                  <a:srgbClr val="0070C0"/>
                </a:solidFill>
                <a:latin typeface="Arial Black" pitchFamily="34" charset="0"/>
              </a:rPr>
              <a:t>  </a:t>
            </a:r>
            <a: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  <a:t>«обеспечить детям счастливое детство».</a:t>
            </a:r>
            <a:br>
              <a:rPr lang="ru-RU" sz="3200" smtClean="0">
                <a:solidFill>
                  <a:srgbClr val="FF0000"/>
                </a:solidFill>
                <a:latin typeface="Arial Black" pitchFamily="34" charset="0"/>
              </a:rPr>
            </a:br>
            <a:endParaRPr lang="ru-RU" sz="3200" smtClean="0"/>
          </a:p>
        </p:txBody>
      </p:sp>
      <p:pic>
        <p:nvPicPr>
          <p:cNvPr id="717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25" y="1773238"/>
            <a:ext cx="2249488" cy="224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ctrTitle"/>
          </p:nvPr>
        </p:nvSpPr>
        <p:spPr>
          <a:xfrm>
            <a:off x="250825" y="1125538"/>
            <a:ext cx="8207375" cy="1223962"/>
          </a:xfrm>
        </p:spPr>
        <p:txBody>
          <a:bodyPr/>
          <a:lstStyle/>
          <a:p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>20  ноября  в 1989 году принята </a:t>
            </a:r>
            <a:r>
              <a:rPr lang="ru-RU" sz="2800" smtClean="0">
                <a:solidFill>
                  <a:srgbClr val="FF0000"/>
                </a:solidFill>
                <a:latin typeface="Arial Black" pitchFamily="34" charset="0"/>
              </a:rPr>
              <a:t>Конвенция  о правах  ребёнка,</a:t>
            </a: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>которая  обязывает   страны обеспечить  детям  хорошую  жизнь.</a:t>
            </a: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/>
            </a:r>
            <a:b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</a:b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/>
            </a:r>
            <a:b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</a:b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/>
            </a:r>
            <a:b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</a:br>
            <a:endParaRPr lang="ru-RU" sz="2800" smtClean="0">
              <a:solidFill>
                <a:srgbClr val="FF0000"/>
              </a:solidFill>
            </a:endParaRPr>
          </a:p>
        </p:txBody>
      </p:sp>
      <p:pic>
        <p:nvPicPr>
          <p:cNvPr id="8195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133600"/>
            <a:ext cx="3492500" cy="345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Прямоугольник 4"/>
          <p:cNvSpPr>
            <a:spLocks noChangeArrowheads="1"/>
          </p:cNvSpPr>
          <p:nvPr/>
        </p:nvSpPr>
        <p:spPr bwMode="auto">
          <a:xfrm>
            <a:off x="0" y="5589588"/>
            <a:ext cx="9144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400">
                <a:solidFill>
                  <a:srgbClr val="FFC000"/>
                </a:solidFill>
                <a:latin typeface="Arial Black" pitchFamily="34" charset="0"/>
              </a:rPr>
              <a:t>Конвенция  - это  соглашение. Все  государства,  которые  её  подписали,  согласились  защищать  права  детей.  В  её  составе  54  статьи. </a:t>
            </a:r>
            <a:r>
              <a:rPr lang="ru-RU" sz="2400">
                <a:solidFill>
                  <a:srgbClr val="FF0000"/>
                </a:solidFill>
                <a:latin typeface="Arial Black" pitchFamily="34" charset="0"/>
              </a:rPr>
              <a:t> 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369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525" y="0"/>
            <a:ext cx="3419475" cy="5157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Объект 2"/>
          <p:cNvSpPr>
            <a:spLocks noGrp="1"/>
          </p:cNvSpPr>
          <p:nvPr>
            <p:ph idx="1"/>
          </p:nvPr>
        </p:nvSpPr>
        <p:spPr>
          <a:xfrm>
            <a:off x="179388" y="5157788"/>
            <a:ext cx="9144000" cy="1008062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>
                <a:solidFill>
                  <a:srgbClr val="0070C0"/>
                </a:solidFill>
                <a:latin typeface="Arial Black" pitchFamily="34" charset="0"/>
              </a:rPr>
              <a:t>  </a:t>
            </a:r>
            <a:r>
              <a:rPr lang="ru-RU" sz="2800" smtClean="0">
                <a:solidFill>
                  <a:srgbClr val="FFC000"/>
                </a:solidFill>
                <a:latin typeface="Arial Black" pitchFamily="34" charset="0"/>
              </a:rPr>
              <a:t> </a:t>
            </a:r>
            <a:r>
              <a:rPr lang="ru-RU" sz="2400" smtClean="0">
                <a:solidFill>
                  <a:srgbClr val="FFC000"/>
                </a:solidFill>
                <a:latin typeface="Arial Black" pitchFamily="34" charset="0"/>
              </a:rPr>
              <a:t>международный  документ,  который защищает  права  ВСЕХ юных  жителей  планеты.  К нему  присоединились  около  200 стран.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smtClean="0">
                <a:solidFill>
                  <a:srgbClr val="FF0000"/>
                </a:solidFill>
                <a:latin typeface="Arial Black" pitchFamily="34" charset="0"/>
              </a:rPr>
              <a:t>Декларация  прав ребёнка</a:t>
            </a:r>
            <a:br>
              <a:rPr lang="ru-RU" sz="360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 smtClean="0">
                <a:solidFill>
                  <a:srgbClr val="FF0000"/>
                </a:solidFill>
                <a:latin typeface="Arial Black" pitchFamily="34" charset="0"/>
              </a:rPr>
              <a:t>Принцип 1</a:t>
            </a:r>
            <a:endParaRPr lang="ru-RU" sz="3600" smtClean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>
          <a:xfrm>
            <a:off x="0" y="1484313"/>
            <a:ext cx="9144000" cy="3341687"/>
          </a:xfrm>
        </p:spPr>
        <p:txBody>
          <a:bodyPr/>
          <a:lstStyle/>
          <a:p>
            <a:r>
              <a:rPr lang="ru-RU" sz="2800" smtClean="0">
                <a:latin typeface="Arial Black" pitchFamily="34" charset="0"/>
              </a:rPr>
              <a:t>Все дети, независимо от того, в какой стране они родились, какой у них возраст, цвет кожи, социальный статус, - имеют равные со своими сверстниками права. Они не могут быть ущемлены, занижены или отменены вовсе. </a:t>
            </a:r>
          </a:p>
          <a:p>
            <a:endParaRPr lang="ru-RU" smtClean="0"/>
          </a:p>
        </p:txBody>
      </p:sp>
      <p:sp>
        <p:nvSpPr>
          <p:cNvPr id="819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545856-88CB-47CB-85D7-42770C97D303}" type="slidenum">
              <a:rPr lang="en-US" smtClean="0"/>
              <a:pPr>
                <a:defRPr/>
              </a:pPr>
              <a:t>8</a:t>
            </a:fld>
            <a:endParaRPr lang="en-US" smtClean="0"/>
          </a:p>
        </p:txBody>
      </p:sp>
      <p:pic>
        <p:nvPicPr>
          <p:cNvPr id="1024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724400"/>
            <a:ext cx="6019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3"/>
          <p:cNvSpPr>
            <a:spLocks noChangeArrowheads="1"/>
          </p:cNvSpPr>
          <p:nvPr/>
        </p:nvSpPr>
        <p:spPr bwMode="auto">
          <a:xfrm>
            <a:off x="755650" y="0"/>
            <a:ext cx="77771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3600">
                <a:solidFill>
                  <a:srgbClr val="FF0000"/>
                </a:solidFill>
                <a:latin typeface="Arial Black" pitchFamily="34" charset="0"/>
              </a:rPr>
              <a:t>Декларация  прав  ребёнка</a:t>
            </a:r>
            <a:br>
              <a:rPr lang="ru-RU" sz="3600">
                <a:solidFill>
                  <a:srgbClr val="FF0000"/>
                </a:solidFill>
                <a:latin typeface="Arial Black" pitchFamily="34" charset="0"/>
              </a:rPr>
            </a:br>
            <a:r>
              <a:rPr lang="ru-RU" sz="3600">
                <a:solidFill>
                  <a:srgbClr val="FF0000"/>
                </a:solidFill>
                <a:latin typeface="Arial Black" pitchFamily="34" charset="0"/>
              </a:rPr>
              <a:t>Принцип 2</a:t>
            </a:r>
            <a:endParaRPr lang="ru-RU" sz="3600"/>
          </a:p>
        </p:txBody>
      </p:sp>
      <p:sp>
        <p:nvSpPr>
          <p:cNvPr id="11267" name="Прямоугольник 4"/>
          <p:cNvSpPr>
            <a:spLocks noChangeArrowheads="1"/>
          </p:cNvSpPr>
          <p:nvPr/>
        </p:nvSpPr>
        <p:spPr bwMode="auto">
          <a:xfrm>
            <a:off x="0" y="1557338"/>
            <a:ext cx="878522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ru-RU" sz="2800">
                <a:solidFill>
                  <a:schemeClr val="bg1"/>
                </a:solidFill>
                <a:latin typeface="Arial Black" pitchFamily="34" charset="0"/>
              </a:rPr>
              <a:t>Каждый  ребёнок  имеет право на собственное  достоинство и возможность  развиваться нравственно,  физически, духовно. </a:t>
            </a:r>
          </a:p>
        </p:txBody>
      </p:sp>
      <p:pic>
        <p:nvPicPr>
          <p:cNvPr id="1126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8550" y="4035425"/>
            <a:ext cx="4235450" cy="282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A6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AA6</Template>
  <TotalTime>700</TotalTime>
  <Words>810</Words>
  <Application>Microsoft Office PowerPoint</Application>
  <PresentationFormat>Экран (4:3)</PresentationFormat>
  <Paragraphs>107</Paragraphs>
  <Slides>27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3" baseType="lpstr">
      <vt:lpstr>Arial</vt:lpstr>
      <vt:lpstr>Arial Black</vt:lpstr>
      <vt:lpstr>Calibri</vt:lpstr>
      <vt:lpstr>Century Gothic</vt:lpstr>
      <vt:lpstr>Times New Roman</vt:lpstr>
      <vt:lpstr>AA6</vt:lpstr>
      <vt:lpstr>Всероссийский  День правовой помощи детям </vt:lpstr>
      <vt:lpstr>20  ноября  -  Всемирный  день  ребёнка.  Права  ребёнка   </vt:lpstr>
      <vt:lpstr>Презентация PowerPoint</vt:lpstr>
      <vt:lpstr>Всероссийский  День правовой помощи детям </vt:lpstr>
      <vt:lpstr>20  ноября  в 1959 году Генеральная  Ассамблея ООН приняла Декларацию прав ребёнка.       Документ  объединил  10 основополагающих принципов  и провозгласил  своей  конечной целью  «обеспечить детям счастливое детство». </vt:lpstr>
      <vt:lpstr>20  ноября  в 1989 году принята Конвенция  о правах  ребёнка, которая  обязывает   страны обеспечить  детям  хорошую  жизнь.   </vt:lpstr>
      <vt:lpstr>Презентация PowerPoint</vt:lpstr>
      <vt:lpstr>Декларация  прав ребёнка Принцип 1</vt:lpstr>
      <vt:lpstr>Презентация PowerPoint</vt:lpstr>
      <vt:lpstr>Декларация  прав  ребёнка Принцип 3</vt:lpstr>
      <vt:lpstr>Декларация  прав  ребёнка Принцип 4</vt:lpstr>
      <vt:lpstr>Декларация  прав  ребёнка Принцип 5</vt:lpstr>
      <vt:lpstr>Декларация  прав  ребёнка Принцип 6</vt:lpstr>
      <vt:lpstr>Декларация  прав  ребёнка Принцип 7</vt:lpstr>
      <vt:lpstr>Декларация  прав  ребёнка Принцип 8</vt:lpstr>
      <vt:lpstr>Декларация  прав  ребёнка Принцип 9</vt:lpstr>
      <vt:lpstr>Декларация  прав  ребёнка Принцип 10</vt:lpstr>
      <vt:lpstr>Презентация PowerPoint</vt:lpstr>
      <vt:lpstr>Презентация PowerPoint</vt:lpstr>
      <vt:lpstr>Обязанности детей</vt:lpstr>
      <vt:lpstr>Ответственность</vt:lpstr>
      <vt:lpstr>Юридическая консультация</vt:lpstr>
      <vt:lpstr>Презентация PowerPoint</vt:lpstr>
      <vt:lpstr>Презентация PowerPoint</vt:lpstr>
      <vt:lpstr>Презентация PowerPoint</vt:lpstr>
      <vt:lpstr>Презентация PowerPoint</vt:lpstr>
      <vt:lpstr>Интернет   ресурсы</vt:lpstr>
    </vt:vector>
  </TitlesOfParts>
  <Company>Krokoz™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African American Series</dc:title>
  <dc:creator>qwerty</dc:creator>
  <cp:lastModifiedBy>User</cp:lastModifiedBy>
  <cp:revision>74</cp:revision>
  <dcterms:created xsi:type="dcterms:W3CDTF">2012-12-02T08:44:35Z</dcterms:created>
  <dcterms:modified xsi:type="dcterms:W3CDTF">2020-11-18T07:18:18Z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767927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