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56" r:id="rId2"/>
    <p:sldId id="284" r:id="rId3"/>
    <p:sldId id="286" r:id="rId4"/>
    <p:sldId id="278" r:id="rId5"/>
    <p:sldId id="271" r:id="rId6"/>
    <p:sldId id="280" r:id="rId7"/>
    <p:sldId id="287" r:id="rId8"/>
    <p:sldId id="273" r:id="rId9"/>
    <p:sldId id="282" r:id="rId10"/>
    <p:sldId id="281" r:id="rId11"/>
    <p:sldId id="285" r:id="rId12"/>
    <p:sldId id="288" r:id="rId13"/>
    <p:sldId id="289" r:id="rId14"/>
    <p:sldId id="290" r:id="rId15"/>
    <p:sldId id="292" r:id="rId16"/>
    <p:sldId id="293" r:id="rId17"/>
    <p:sldId id="291" r:id="rId18"/>
    <p:sldId id="283" r:id="rId19"/>
    <p:sldId id="275" r:id="rId2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F1021F4-ACEA-4A6F-B2D1-C87BF229CF1F}">
          <p14:sldIdLst>
            <p14:sldId id="256"/>
            <p14:sldId id="284"/>
            <p14:sldId id="286"/>
            <p14:sldId id="278"/>
            <p14:sldId id="271"/>
            <p14:sldId id="280"/>
            <p14:sldId id="287"/>
            <p14:sldId id="273"/>
            <p14:sldId id="282"/>
            <p14:sldId id="281"/>
            <p14:sldId id="285"/>
            <p14:sldId id="288"/>
            <p14:sldId id="289"/>
            <p14:sldId id="290"/>
            <p14:sldId id="292"/>
            <p14:sldId id="293"/>
            <p14:sldId id="291"/>
            <p14:sldId id="283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94" d="100"/>
          <a:sy n="94" d="100"/>
        </p:scale>
        <p:origin x="-8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D3B9F-1446-4F21-A957-A85E68F9E387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E7758-0BD4-4BCB-B326-31984C901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8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7758-0BD4-4BCB-B326-31984C90160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7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90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6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471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53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579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51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81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5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45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16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02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2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60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26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77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66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0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9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19" name="wind.wav"/>
          </p:stSnd>
        </p:sndAc>
      </p:transition>
    </mc:Choice>
    <mc:Fallback>
      <p:transition spd="slow">
        <p:fade/>
        <p:sndAc>
          <p:stSnd>
            <p:snd r:embed="rId18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3931" y="3861048"/>
            <a:ext cx="7424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+mj-lt"/>
            </a:endParaRP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b="1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48" y="24867"/>
            <a:ext cx="2936252" cy="25979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3399" y="767892"/>
            <a:ext cx="880707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 </a:t>
            </a:r>
          </a:p>
          <a:p>
            <a:pPr algn="ctr"/>
            <a:endParaRPr lang="ru-RU" sz="2800" b="1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</a:p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Использование интерактивных технологий </a:t>
            </a:r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                                   </a:t>
            </a:r>
          </a:p>
          <a:p>
            <a:pPr algn="ctr"/>
            <a:r>
              <a:rPr lang="ru-RU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endParaRPr lang="ru-RU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endParaRPr lang="ru-RU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5406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5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Программа является хорошим стартом для ознакомления дошкольников с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компьютерными технологиями.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Программа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развивает у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ребенка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творчество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ышление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позволяет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в занимательной форме знакомиться с важными явлениями и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понятиями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учитывает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возраст детей в подборе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заданий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особенности восприятия дошкольниками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мир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форма подачи программы соответствует возрастным особенностям детей. 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- Программа интересная, познавательная, красочно оформленная, динамичная, повышает уверенность ребенка в собственных возможностях, развивает самостоятельность, побуждает к исследовательской деятельности. </a:t>
            </a:r>
          </a:p>
          <a:p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- Программа необходима, повышается мотивация  к обучению у дошкольников, отвечает современным требованиям, развивает психические процессы у воспитанников, решает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развивающие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и учебные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задачи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53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3598">
            <a:off x="262438" y="2572176"/>
            <a:ext cx="4680520" cy="3949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 flipH="1">
            <a:off x="5040052" y="2348880"/>
            <a:ext cx="39964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Предоставляет возможность ребенку: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свободно выбирать позу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(за столиком, стоя, сидя на ковре и т. п.),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испытывать минимальную нагрузку на глаза (за счет отраженного света),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видеть большие четкие яркие цветные статические и динамические изображения,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активно взаимо­действовать с ними непосредственно на поверхности доски.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77716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Интерактивная </a:t>
            </a:r>
            <a:r>
              <a:rPr lang="ru-RU" sz="3200" dirty="0" smtClean="0">
                <a:solidFill>
                  <a:srgbClr val="0070C0"/>
                </a:solidFill>
              </a:rPr>
              <a:t>доска </a:t>
            </a:r>
            <a:r>
              <a:rPr lang="en-US" sz="3200" dirty="0" smtClean="0">
                <a:solidFill>
                  <a:srgbClr val="0070C0"/>
                </a:solidFill>
              </a:rPr>
              <a:t>Mimio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862491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это устройство, позволяющее объединить три различных инструмента: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экран для отображения информации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обычную маркерную доску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 интерактивный монитор</a:t>
            </a:r>
          </a:p>
        </p:txBody>
      </p:sp>
    </p:spTree>
    <p:extLst>
      <p:ext uri="{BB962C8B-B14F-4D97-AF65-F5344CB8AC3E}">
        <p14:creationId xmlns:p14="http://schemas.microsoft.com/office/powerpoint/2010/main" val="492308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4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27" y="836712"/>
            <a:ext cx="4394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Это симбиоз интерактивной </a:t>
            </a:r>
            <a:r>
              <a:rPr lang="ru-RU" sz="2000" dirty="0" smtClean="0">
                <a:solidFill>
                  <a:srgbClr val="002060"/>
                </a:solidFill>
              </a:rPr>
              <a:t>поверхности</a:t>
            </a:r>
            <a:r>
              <a:rPr lang="ru-RU" sz="2000" dirty="0">
                <a:solidFill>
                  <a:srgbClr val="002060"/>
                </a:solidFill>
              </a:rPr>
              <a:t>, экрана </a:t>
            </a:r>
            <a:r>
              <a:rPr lang="ru-RU" sz="2000" dirty="0" smtClean="0">
                <a:solidFill>
                  <a:srgbClr val="002060"/>
                </a:solidFill>
              </a:rPr>
              <a:t>и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классического стола.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Позволяет </a:t>
            </a:r>
            <a:r>
              <a:rPr lang="ru-RU" sz="2000" dirty="0">
                <a:solidFill>
                  <a:srgbClr val="002060"/>
                </a:solidFill>
              </a:rPr>
              <a:t>группе детей одновременно проводить игровые сеансы на одной поверхности.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404664"/>
            <a:ext cx="3873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Интерактивный стол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4" y="2754021"/>
            <a:ext cx="4305224" cy="30502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34595" y="2492896"/>
            <a:ext cx="392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Предназначен для индивидуальной и  </a:t>
            </a:r>
            <a:r>
              <a:rPr lang="ru-RU" sz="2000" dirty="0">
                <a:solidFill>
                  <a:srgbClr val="002060"/>
                </a:solidFill>
              </a:rPr>
              <a:t>групповой работы.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Устойчивая и безопасная конструкция стола позволяет использовать его в дошкольных образовательных учреждениях.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Яркие и незабываемые занятия способствуют формированию навыков работы в группе, решения проблем. </a:t>
            </a:r>
          </a:p>
        </p:txBody>
      </p:sp>
    </p:spTree>
    <p:extLst>
      <p:ext uri="{BB962C8B-B14F-4D97-AF65-F5344CB8AC3E}">
        <p14:creationId xmlns:p14="http://schemas.microsoft.com/office/powerpoint/2010/main" val="567987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4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56166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 </a:t>
            </a:r>
            <a:r>
              <a:rPr lang="ru-RU" sz="2000" dirty="0">
                <a:solidFill>
                  <a:srgbClr val="002060"/>
                </a:solidFill>
              </a:rPr>
              <a:t>помощью интерактивной </a:t>
            </a:r>
            <a:r>
              <a:rPr lang="ru-RU" sz="2000" dirty="0" smtClean="0">
                <a:solidFill>
                  <a:srgbClr val="002060"/>
                </a:solidFill>
              </a:rPr>
              <a:t>доски или стола  </a:t>
            </a:r>
            <a:r>
              <a:rPr lang="ru-RU" sz="2000" dirty="0">
                <a:solidFill>
                  <a:srgbClr val="002060"/>
                </a:solidFill>
              </a:rPr>
              <a:t>возможно: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организовать </a:t>
            </a:r>
            <a:r>
              <a:rPr lang="ru-RU" sz="2000" dirty="0">
                <a:solidFill>
                  <a:srgbClr val="002060"/>
                </a:solidFill>
              </a:rPr>
              <a:t>наглядную подачу материала;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легко </a:t>
            </a:r>
            <a:r>
              <a:rPr lang="ru-RU" sz="2000" dirty="0">
                <a:solidFill>
                  <a:srgbClr val="002060"/>
                </a:solidFill>
              </a:rPr>
              <a:t>и эффективно включить в занятие </a:t>
            </a:r>
            <a:r>
              <a:rPr lang="ru-RU" sz="2000" dirty="0" smtClean="0">
                <a:solidFill>
                  <a:srgbClr val="002060"/>
                </a:solidFill>
              </a:rPr>
              <a:t>познавательный</a:t>
            </a:r>
            <a:r>
              <a:rPr lang="ru-RU" sz="2000" dirty="0">
                <a:solidFill>
                  <a:srgbClr val="002060"/>
                </a:solidFill>
              </a:rPr>
              <a:t>, эмоциональный и эстетический компоненты;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достигнуть </a:t>
            </a:r>
            <a:r>
              <a:rPr lang="ru-RU" sz="2000" dirty="0">
                <a:solidFill>
                  <a:srgbClr val="002060"/>
                </a:solidFill>
              </a:rPr>
              <a:t>поставленных целей и задач 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- организовать </a:t>
            </a:r>
            <a:r>
              <a:rPr lang="ru-RU" sz="2000" dirty="0">
                <a:solidFill>
                  <a:srgbClr val="002060"/>
                </a:solidFill>
              </a:rPr>
              <a:t>широкий диапазон заданий;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получить </a:t>
            </a:r>
            <a:r>
              <a:rPr lang="ru-RU" sz="2000" dirty="0">
                <a:solidFill>
                  <a:srgbClr val="002060"/>
                </a:solidFill>
              </a:rPr>
              <a:t>практически безграничные возможности для развития детей.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214686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2415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4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69294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Интерактивное </a:t>
            </a:r>
            <a:r>
              <a:rPr lang="ru-RU" sz="2000" b="1" dirty="0" smtClean="0">
                <a:solidFill>
                  <a:srgbClr val="002060"/>
                </a:solidFill>
              </a:rPr>
              <a:t>оборудование </a:t>
            </a:r>
            <a:r>
              <a:rPr lang="ru-RU" sz="2000" dirty="0" smtClean="0">
                <a:solidFill>
                  <a:srgbClr val="002060"/>
                </a:solidFill>
              </a:rPr>
              <a:t>дает </a:t>
            </a:r>
            <a:r>
              <a:rPr lang="ru-RU" sz="2000" dirty="0">
                <a:solidFill>
                  <a:srgbClr val="002060"/>
                </a:solidFill>
              </a:rPr>
              <a:t>возможность демонстрировать: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слайды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видео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делать пометки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рисовать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чертить различные схемы, как на обычной доске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в реальном времени наносить на проецируемое изображение пометки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вносить </a:t>
            </a:r>
            <a:r>
              <a:rPr lang="ru-RU" sz="2000" dirty="0">
                <a:solidFill>
                  <a:srgbClr val="002060"/>
                </a:solidFill>
              </a:rPr>
              <a:t>любые изменения и сохранять их виде компьютерных файлов для дальнейшего редактирования, печати на </a:t>
            </a:r>
            <a:r>
              <a:rPr lang="ru-RU" sz="2000" dirty="0" smtClean="0">
                <a:solidFill>
                  <a:srgbClr val="002060"/>
                </a:solidFill>
              </a:rPr>
              <a:t>принтере</a:t>
            </a:r>
          </a:p>
        </p:txBody>
      </p:sp>
    </p:spTree>
    <p:extLst>
      <p:ext uri="{BB962C8B-B14F-4D97-AF65-F5344CB8AC3E}">
        <p14:creationId xmlns:p14="http://schemas.microsoft.com/office/powerpoint/2010/main" val="2026227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0"/>
            <a:ext cx="518457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Одним из любимейших занятий детей является изобразительное искусство. Но здесь требуются не только художественные способности и знания изобразительной грамоты. Также необходим большой запас зрительных образов и впечатлений, творческое воображение.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При </a:t>
            </a:r>
            <a:r>
              <a:rPr lang="ru-RU" sz="2000" dirty="0">
                <a:solidFill>
                  <a:srgbClr val="002060"/>
                </a:solidFill>
              </a:rPr>
              <a:t>подготовки и проведении непосредственно-образовательной деятельности  по  </a:t>
            </a:r>
            <a:r>
              <a:rPr lang="ru-RU" sz="2000" dirty="0" smtClean="0">
                <a:solidFill>
                  <a:srgbClr val="002060"/>
                </a:solidFill>
              </a:rPr>
              <a:t>ИЗО педагог</a:t>
            </a:r>
            <a:r>
              <a:rPr lang="ru-RU" sz="2000" dirty="0">
                <a:solidFill>
                  <a:srgbClr val="002060"/>
                </a:solidFill>
              </a:rPr>
              <a:t>, чтобы общаться с ребенком на одном языке, должен быть вооружен современными методиками и новыми образовательными технологиями. Даже гиперактивные дети, внимание которых достаточно сложно удержать в течение продолжительного времени, с огромным интересом получают информацию, представленную на большом экране, да еще и сопровождаемую различными играми, музыкой.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540">
            <a:off x="5048122" y="478454"/>
            <a:ext cx="3881904" cy="284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818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4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29WYv6IB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83385"/>
            <a:ext cx="400052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UKCTkQ_x3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73045">
            <a:off x="4737941" y="2772878"/>
            <a:ext cx="3816215" cy="2912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ZB2b5sZY8b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71333">
            <a:off x="494413" y="3156920"/>
            <a:ext cx="3794252" cy="2845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3"/>
            <a:ext cx="73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Преимущества интерактивного </a:t>
            </a:r>
            <a:r>
              <a:rPr lang="ru-RU" sz="2000" b="1" dirty="0" smtClean="0">
                <a:solidFill>
                  <a:srgbClr val="002060"/>
                </a:solidFill>
              </a:rPr>
              <a:t>оборудования</a:t>
            </a:r>
            <a:r>
              <a:rPr lang="en-US" sz="2000" b="1" dirty="0" smtClean="0">
                <a:solidFill>
                  <a:srgbClr val="002060"/>
                </a:solidFill>
              </a:rPr>
              <a:t>: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- Делает занятия интересными и развивает мотивацию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Предоставляет больше возможностей для участия в коллективной работе, развития личных и социальных навыков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Дети начинают понимать более сложные идеи в результате более ясной, эффективной и динамичной подачи материала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Позволяет использовать различные стили обучения, преподаватели могут обращаться к всевозможным ресурсам, приспосабливаясь к определенным потребностям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Программное обеспечение включает в себя богатую галерею готовых картинок, шаблонов и мультимедийных роликов с возможностью добавления пользовательских объектов.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По опыту наших педагогов, использование интерактивного оборудования позволили значительно улучшить качество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652406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60486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На основании полученных результатов и опыта 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использования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интерактивных технологий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можно сделать вывод о том, что интерактивные технологии, несомненно, обладают широким спектром возможностей в образовательной деятельности, позволяют активизировать познавательные процессы, приобрести новые знания, умения, коммуникативные навыки. </a:t>
            </a: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то же время, использование только интерактивных технологий не обеспечит качественного решения педагогических задач. Поэтому необходимо использовать технологии образовательной деятельности комплексно, применяя их с учетом возрастных и индивидуальных особенностей детей. </a:t>
            </a:r>
          </a:p>
        </p:txBody>
      </p:sp>
    </p:spTree>
    <p:extLst>
      <p:ext uri="{BB962C8B-B14F-4D97-AF65-F5344CB8AC3E}">
        <p14:creationId xmlns:p14="http://schemas.microsoft.com/office/powerpoint/2010/main" val="1480849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056" y="112474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0" y="2132856"/>
            <a:ext cx="5453976" cy="4135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9616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4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540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Актуальность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использование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возможностей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интерактивных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технологий в дошкольном образовании вызвана возросшими требованиями к качеству дошкольного образования, в том числе и к уровню подготовки детей к обучению в школе. Большое значение в этом процессе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имеют индивидуальные и дополнительные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занятия с детьми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Такие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занятия способствуют развитию индивидуальных способностей детей, позволяют скорректировать слабые стороны и более качественно подготовить детей к следующей образовательной ступени.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142852"/>
            <a:ext cx="3214710" cy="37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54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4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Внедрение в  образовательный  процесс  </a:t>
            </a:r>
            <a:r>
              <a:rPr lang="ru-RU" sz="2000" dirty="0">
                <a:solidFill>
                  <a:srgbClr val="002060"/>
                </a:solidFill>
              </a:rPr>
              <a:t>ФГОС  </a:t>
            </a:r>
            <a:r>
              <a:rPr lang="ru-RU" sz="2000" dirty="0" smtClean="0">
                <a:solidFill>
                  <a:srgbClr val="002060"/>
                </a:solidFill>
              </a:rPr>
              <a:t>в  нашем учреждении </a:t>
            </a:r>
            <a:r>
              <a:rPr lang="ru-RU" sz="2000" dirty="0">
                <a:solidFill>
                  <a:srgbClr val="002060"/>
                </a:solidFill>
              </a:rPr>
              <a:t>потребовало   тщательного   анализа   педагогической </a:t>
            </a:r>
            <a:r>
              <a:rPr lang="ru-RU" sz="2000" dirty="0" smtClean="0">
                <a:solidFill>
                  <a:srgbClr val="002060"/>
                </a:solidFill>
              </a:rPr>
              <a:t>деятельности.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Наш коллектив  </a:t>
            </a:r>
            <a:r>
              <a:rPr lang="ru-RU" sz="2000" dirty="0">
                <a:solidFill>
                  <a:srgbClr val="002060"/>
                </a:solidFill>
              </a:rPr>
              <a:t>готов  к  внедрению  и  принятию  нового  в дошкольном </a:t>
            </a:r>
            <a:r>
              <a:rPr lang="ru-RU" sz="2000" dirty="0" smtClean="0">
                <a:solidFill>
                  <a:srgbClr val="002060"/>
                </a:solidFill>
              </a:rPr>
              <a:t>образовании.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И </a:t>
            </a:r>
            <a:r>
              <a:rPr lang="ru-RU" sz="2000" dirty="0">
                <a:solidFill>
                  <a:srgbClr val="002060"/>
                </a:solidFill>
              </a:rPr>
              <a:t>об этом можно судить по достижениям. По мнению наших педагогов не дети должны приспосабливаться к детскому саду, а дошкольное образовательное учреждение должно стремиться создать необходимые условия для каждого ребёнка, принимая во внимание его склонности и способности, состояние психического и физического здоровья. Наш детский сад находится в поиске нового. Для реализации государственного стандарта в дошкольном учреждении созданы благоприятные условия в свете современных требований. </a:t>
            </a:r>
          </a:p>
        </p:txBody>
      </p:sp>
    </p:spTree>
    <p:extLst>
      <p:ext uri="{BB962C8B-B14F-4D97-AF65-F5344CB8AC3E}">
        <p14:creationId xmlns:p14="http://schemas.microsoft.com/office/powerpoint/2010/main" val="1430553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285728"/>
            <a:ext cx="3686981" cy="2903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764704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Использование и</a:t>
            </a:r>
            <a:r>
              <a:rPr lang="ru-RU" sz="2000" b="1" dirty="0" smtClean="0">
                <a:solidFill>
                  <a:srgbClr val="002060"/>
                </a:solidFill>
              </a:rPr>
              <a:t>нтерактивных технологий </a:t>
            </a:r>
            <a:r>
              <a:rPr lang="ru-RU" sz="2000" dirty="0" smtClean="0">
                <a:solidFill>
                  <a:srgbClr val="002060"/>
                </a:solidFill>
              </a:rPr>
              <a:t>является </a:t>
            </a:r>
            <a:r>
              <a:rPr lang="ru-RU" sz="2000" dirty="0">
                <a:solidFill>
                  <a:srgbClr val="002060"/>
                </a:solidFill>
              </a:rPr>
              <a:t>одним из эффективных способов повышения мотивации и индивидуализации обучения детей, развития у них творческих способностей и создания благоприятного эмоционального фона. А также позволяет перейти от объяснительно-иллюстрированного способа обучения к деятельностному, при котором ребенок принимает активное участие в данной деятельности. Это способствует осознанному усвоению новых знаний. Обучение для детей становится более привлекательным и захватывающим. </a:t>
            </a:r>
          </a:p>
        </p:txBody>
      </p:sp>
    </p:spTree>
    <p:extLst>
      <p:ext uri="{BB962C8B-B14F-4D97-AF65-F5344CB8AC3E}">
        <p14:creationId xmlns:p14="http://schemas.microsoft.com/office/powerpoint/2010/main" val="3920624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4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792088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j-lt"/>
                <a:ea typeface="Times New Roman"/>
              </a:rPr>
              <a:t>Интерактивные технологии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Times New Roman"/>
              </a:rPr>
              <a:t>– это комплексный подход к организации взаимодействия с предметной средой или другими людьми. </a:t>
            </a:r>
            <a:endParaRPr lang="ru-RU" sz="2000" dirty="0" smtClean="0">
              <a:solidFill>
                <a:srgbClr val="002060"/>
              </a:solidFill>
              <a:latin typeface="+mj-lt"/>
              <a:ea typeface="Times New Roman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+mj-lt"/>
                <a:ea typeface="Times New Roman"/>
              </a:rPr>
              <a:t>Значение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Times New Roman"/>
              </a:rPr>
              <a:t>интерактивных технологий в образовательной деятельности заключается в возможностях развития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Times New Roman"/>
              </a:rPr>
              <a:t>когнитивных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ea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Times New Roman"/>
              </a:rPr>
              <a:t>и коммуникативных способностей. </a:t>
            </a:r>
            <a:endParaRPr lang="ru-RU" sz="2000" dirty="0" smtClean="0">
              <a:solidFill>
                <a:srgbClr val="002060"/>
              </a:solidFill>
              <a:latin typeface="+mj-lt"/>
              <a:ea typeface="Times New Roman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+mj-lt"/>
                <a:ea typeface="Times New Roman"/>
              </a:rPr>
              <a:t>Интерактивные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Times New Roman"/>
              </a:rPr>
              <a:t>технологии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Times New Roman"/>
              </a:rPr>
              <a:t>могут быть реализованы в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Times New Roman"/>
              </a:rPr>
              <a:t>форме</a:t>
            </a:r>
            <a:endParaRPr lang="en-US" sz="2000" dirty="0" smtClean="0">
              <a:solidFill>
                <a:srgbClr val="002060"/>
              </a:solidFill>
              <a:latin typeface="+mj-lt"/>
              <a:ea typeface="Times New Roman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+mj-lt"/>
                <a:ea typeface="Times New Roman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Times New Roman"/>
              </a:rPr>
              <a:t>групповой работы</a:t>
            </a:r>
            <a:endParaRPr lang="en-US" sz="2000" dirty="0" smtClean="0">
              <a:solidFill>
                <a:srgbClr val="002060"/>
              </a:solidFill>
              <a:latin typeface="+mj-lt"/>
              <a:ea typeface="Times New Roman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+mj-lt"/>
                <a:ea typeface="Times New Roman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Times New Roman"/>
              </a:rPr>
              <a:t>использования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Times New Roman"/>
              </a:rPr>
              <a:t>технических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Times New Roman"/>
              </a:rPr>
              <a:t>средств</a:t>
            </a:r>
            <a:endParaRPr lang="en-US" sz="2000" dirty="0" smtClean="0">
              <a:solidFill>
                <a:srgbClr val="002060"/>
              </a:solidFill>
              <a:latin typeface="+mj-lt"/>
              <a:ea typeface="Times New Roman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+mj-lt"/>
                <a:ea typeface="Times New Roman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Times New Roman"/>
              </a:rPr>
              <a:t>предметной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Times New Roman"/>
              </a:rPr>
              <a:t>среды. </a:t>
            </a:r>
            <a:endParaRPr lang="ru-RU" sz="2000" dirty="0" smtClean="0">
              <a:solidFill>
                <a:srgbClr val="002060"/>
              </a:solidFill>
              <a:latin typeface="+mj-lt"/>
              <a:ea typeface="Times New Roman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+mj-lt"/>
                <a:ea typeface="Times New Roman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Times New Roman"/>
              </a:rPr>
              <a:t>выборе интерактивных технологий необходимо учитывать возрастные, психологические особенности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Times New Roman"/>
              </a:rPr>
              <a:t>дошкольников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/>
            </a:endParaRPr>
          </a:p>
          <a:p>
            <a:endParaRPr lang="ru-RU" sz="2000" dirty="0">
              <a:latin typeface="Times New Roman"/>
            </a:endParaRPr>
          </a:p>
          <a:p>
            <a:endParaRPr lang="ru-RU" sz="2000" dirty="0" smtClean="0">
              <a:latin typeface="Times New Roman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* Слово «когнитивный» принято считать научным термином, данный термин редко встречается в повседневном общении людей. Но обозначает он прекрасно знакомые всем способности человека. Эти способности связывают людей с окружающим миром и способствуют составлению представления о нем.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Когнитивный — познавательный.</a:t>
            </a:r>
          </a:p>
          <a:p>
            <a:endParaRPr lang="ru-RU" sz="2000" dirty="0">
              <a:latin typeface="Times New Roman"/>
            </a:endParaRPr>
          </a:p>
          <a:p>
            <a:endParaRPr lang="ru-RU" sz="2000" dirty="0">
              <a:latin typeface="Times New Roman"/>
            </a:endParaRPr>
          </a:p>
          <a:p>
            <a:endParaRPr lang="ru-RU" sz="2000" dirty="0" smtClean="0">
              <a:latin typeface="Times New Roman"/>
            </a:endParaRPr>
          </a:p>
          <a:p>
            <a:endParaRPr lang="ru-RU" sz="2000" dirty="0">
              <a:latin typeface="Times New Roman"/>
            </a:endParaRPr>
          </a:p>
          <a:p>
            <a:endParaRPr lang="ru-RU" sz="2000" dirty="0" smtClean="0">
              <a:latin typeface="Times New Roman"/>
            </a:endParaRPr>
          </a:p>
          <a:p>
            <a:r>
              <a:rPr lang="en-US" sz="2000" dirty="0" smtClean="0"/>
              <a:t>-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4310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</a:t>
            </a:r>
            <a:r>
              <a:rPr lang="ru-RU" sz="2000" dirty="0" smtClean="0">
                <a:solidFill>
                  <a:srgbClr val="002060"/>
                </a:solidFill>
              </a:rPr>
              <a:t>реимущества </a:t>
            </a:r>
            <a:r>
              <a:rPr lang="ru-RU" sz="2000" dirty="0">
                <a:solidFill>
                  <a:srgbClr val="002060"/>
                </a:solidFill>
              </a:rPr>
              <a:t>использования </a:t>
            </a:r>
            <a:r>
              <a:rPr lang="ru-RU" sz="2000" b="1" dirty="0">
                <a:solidFill>
                  <a:srgbClr val="002060"/>
                </a:solidFill>
              </a:rPr>
              <a:t>интерактивных технологий </a:t>
            </a:r>
            <a:r>
              <a:rPr lang="ru-RU" sz="2000" dirty="0">
                <a:solidFill>
                  <a:srgbClr val="002060"/>
                </a:solidFill>
              </a:rPr>
              <a:t>в образовательном процессе ДОУ неоспоримы и подтверждаются собственным практическим опытом: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- предъявление </a:t>
            </a:r>
            <a:r>
              <a:rPr lang="ru-RU" sz="2000" dirty="0">
                <a:solidFill>
                  <a:srgbClr val="002060"/>
                </a:solidFill>
              </a:rPr>
              <a:t>информации на экране компьютера или на проекционном экране в игровой форме вызывает у детей огромный интерес;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- несет </a:t>
            </a:r>
            <a:r>
              <a:rPr lang="ru-RU" sz="2000" dirty="0">
                <a:solidFill>
                  <a:srgbClr val="002060"/>
                </a:solidFill>
              </a:rPr>
              <a:t>в себе образный тип информации, понятный дошкольникам;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- движения</a:t>
            </a:r>
            <a:r>
              <a:rPr lang="ru-RU" sz="2000" dirty="0">
                <a:solidFill>
                  <a:srgbClr val="002060"/>
                </a:solidFill>
              </a:rPr>
              <a:t>, звук, мультипликация надолго привлекают внимание ребенка;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- стимулирует </a:t>
            </a:r>
            <a:r>
              <a:rPr lang="ru-RU" sz="2000" dirty="0">
                <a:solidFill>
                  <a:srgbClr val="002060"/>
                </a:solidFill>
              </a:rPr>
              <a:t>познавательную активность детей;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предоставляет </a:t>
            </a:r>
            <a:r>
              <a:rPr lang="ru-RU" sz="2000" dirty="0">
                <a:solidFill>
                  <a:srgbClr val="002060"/>
                </a:solidFill>
              </a:rPr>
              <a:t>возможность индивидуализации обучения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- позволяет </a:t>
            </a:r>
            <a:r>
              <a:rPr lang="ru-RU" sz="2000" dirty="0">
                <a:solidFill>
                  <a:srgbClr val="002060"/>
                </a:solidFill>
              </a:rPr>
              <a:t>моделировать жизненные ситуации, которые нельзя увидеть в повседневной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501886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7"/>
            <a:ext cx="7344816" cy="652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Интерактивные технологии </a:t>
            </a:r>
            <a:r>
              <a:rPr lang="ru-RU" sz="2000" dirty="0">
                <a:solidFill>
                  <a:srgbClr val="002060"/>
                </a:solidFill>
              </a:rPr>
              <a:t>целесообразно использовать в работе с детьми старшего дошкольного возраста в связи с физиологически обусловленным для старших дошкольников переходом от наглядно-предметной формы мышления к наглядно-образной.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 дошкольном учреждении на данный момент это: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</a:rPr>
              <a:t>компьютеры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мультимедийный </a:t>
            </a:r>
            <a:r>
              <a:rPr lang="ru-RU" sz="2000" b="1" dirty="0" smtClean="0">
                <a:solidFill>
                  <a:srgbClr val="002060"/>
                </a:solidFill>
              </a:rPr>
              <a:t>проектор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</a:rPr>
              <a:t>интерактивная доска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</a:rPr>
              <a:t>интерактивный стол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</a:rPr>
              <a:t> ноутбуки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</a:rPr>
              <a:t>телевизор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Применяемые </a:t>
            </a:r>
            <a:r>
              <a:rPr lang="ru-RU" sz="2000" dirty="0">
                <a:solidFill>
                  <a:srgbClr val="002060"/>
                </a:solidFill>
              </a:rPr>
              <a:t>нами информационно-коммуникационные технологии можно разделить: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мультимедийные презентации;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информационно-обучающие компьютерные программы;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Использование ИКТ </a:t>
            </a:r>
            <a:r>
              <a:rPr lang="ru-RU" sz="2000" dirty="0">
                <a:solidFill>
                  <a:srgbClr val="002060"/>
                </a:solidFill>
              </a:rPr>
              <a:t>не предусматривает обучение детей основам информатики и вычислительной техники. Это прежде всего: преобразование предметно-развивающей среды, создание новых средств для развития детей, использование новой </a:t>
            </a:r>
            <a:r>
              <a:rPr lang="ru-RU" sz="2000" dirty="0" smtClean="0">
                <a:solidFill>
                  <a:srgbClr val="002060"/>
                </a:solidFill>
              </a:rPr>
              <a:t>наглядности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6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768" y="127990"/>
            <a:ext cx="669104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 рамках данной </a:t>
            </a:r>
            <a:r>
              <a:rPr lang="ru-RU" dirty="0" smtClean="0">
                <a:solidFill>
                  <a:srgbClr val="002060"/>
                </a:solidFill>
              </a:rPr>
              <a:t>презентации </a:t>
            </a:r>
            <a:r>
              <a:rPr lang="ru-RU" dirty="0">
                <a:solidFill>
                  <a:srgbClr val="002060"/>
                </a:solidFill>
              </a:rPr>
              <a:t>представлена Программа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информационно-коммуникативного </a:t>
            </a:r>
            <a:r>
              <a:rPr lang="ru-RU" dirty="0">
                <a:solidFill>
                  <a:srgbClr val="002060"/>
                </a:solidFill>
              </a:rPr>
              <a:t>воспитания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 </a:t>
            </a:r>
            <a:r>
              <a:rPr lang="ru-RU" dirty="0">
                <a:solidFill>
                  <a:srgbClr val="002060"/>
                </a:solidFill>
              </a:rPr>
              <a:t>использованием возможностей интерактивной технологии </a:t>
            </a:r>
            <a:r>
              <a:rPr lang="ru-RU" dirty="0" err="1">
                <a:solidFill>
                  <a:srgbClr val="FF0000"/>
                </a:solidFill>
              </a:rPr>
              <a:t>KidS</a:t>
            </a:r>
            <a:r>
              <a:rPr lang="en-US" dirty="0">
                <a:solidFill>
                  <a:srgbClr val="FF0000"/>
                </a:solidFill>
              </a:rPr>
              <a:t>mart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14282" y="1428736"/>
            <a:ext cx="4962850" cy="152746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Программа нацелена на активизацию познавательной и коммуникативной деятельности детей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4-7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лет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285861"/>
            <a:ext cx="2643206" cy="15834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2928934"/>
            <a:ext cx="4668011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0915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5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0096"/>
            <a:ext cx="46782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Программа </a:t>
            </a:r>
            <a:r>
              <a:rPr lang="ru-RU" b="1" dirty="0">
                <a:solidFill>
                  <a:srgbClr val="FF0000"/>
                </a:solidFill>
              </a:rPr>
              <a:t>KidSmart </a:t>
            </a: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глобальная благотворительная программа корпорации IBM.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 </a:t>
            </a:r>
            <a:r>
              <a:rPr lang="ru-RU" dirty="0">
                <a:solidFill>
                  <a:srgbClr val="002060"/>
                </a:solidFill>
              </a:rPr>
              <a:t>10 лет реализации программы (с 1999 по 2009 год) в ней приняли участие более </a:t>
            </a:r>
            <a:r>
              <a:rPr lang="ru-RU" dirty="0" smtClean="0">
                <a:solidFill>
                  <a:srgbClr val="002060"/>
                </a:solidFill>
              </a:rPr>
              <a:t>21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000 </a:t>
            </a:r>
            <a:r>
              <a:rPr lang="ru-RU" dirty="0">
                <a:solidFill>
                  <a:srgbClr val="002060"/>
                </a:solidFill>
              </a:rPr>
              <a:t>детских дошкольных учреждений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Благодаря </a:t>
            </a:r>
            <a:r>
              <a:rPr lang="ru-RU" dirty="0">
                <a:solidFill>
                  <a:srgbClr val="002060"/>
                </a:solidFill>
              </a:rPr>
              <a:t>программе более 10 миллионов дошкольников ежедневно используют информационные технологии для интенсивного освоения навыков чтения, письма, счета и развития логического мышления.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Программа </a:t>
            </a:r>
            <a:r>
              <a:rPr lang="ru-RU" dirty="0">
                <a:solidFill>
                  <a:srgbClr val="002060"/>
                </a:solidFill>
              </a:rPr>
              <a:t>вносит свой вклад в решение проблемы «цифрового неравенства», предоставляя всем воспитанникам дошкольных учреждений 60 стран мира, участвующим в этой программе, вне зависимости от их культурных, социальных и физических различий, возможность осваивать информационные технологии с самого раннего возраста. 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5038"/>
            <a:ext cx="3104178" cy="2330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857752" y="2500306"/>
            <a:ext cx="41434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Комплект KidSmart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представляет </a:t>
            </a:r>
            <a:r>
              <a:rPr lang="ru-RU" dirty="0">
                <a:solidFill>
                  <a:srgbClr val="002060"/>
                </a:solidFill>
              </a:rPr>
              <a:t>собой яркую пластиковую парту, встроенный персональный компьютер и 19-дюймовый экран с высоким разрешением. Однако наиболее важной частью комплекта является русифицированное обучающее программное обеспечение, с помощью которого дети в сопровождении сказочных персонажей попадают в так называемые «Научные домики». </a:t>
            </a:r>
          </a:p>
          <a:p>
            <a:r>
              <a:rPr lang="ru-RU" dirty="0">
                <a:solidFill>
                  <a:srgbClr val="002060"/>
                </a:solidFill>
              </a:rPr>
              <a:t>Каждый из «Научных домиков» направлен на формирование у детей определенных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3932419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4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627</TotalTime>
  <Words>1257</Words>
  <Application>Microsoft Office PowerPoint</Application>
  <PresentationFormat>Экран (4:3)</PresentationFormat>
  <Paragraphs>124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ADMIN</cp:lastModifiedBy>
  <cp:revision>93</cp:revision>
  <cp:lastPrinted>2017-04-12T18:39:16Z</cp:lastPrinted>
  <dcterms:created xsi:type="dcterms:W3CDTF">2016-11-24T15:21:51Z</dcterms:created>
  <dcterms:modified xsi:type="dcterms:W3CDTF">2020-12-14T02:18:28Z</dcterms:modified>
</cp:coreProperties>
</file>