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74" r:id="rId3"/>
    <p:sldId id="266" r:id="rId4"/>
    <p:sldId id="272" r:id="rId5"/>
    <p:sldId id="273" r:id="rId6"/>
    <p:sldId id="256" r:id="rId7"/>
    <p:sldId id="270" r:id="rId8"/>
    <p:sldId id="262" r:id="rId9"/>
    <p:sldId id="261" r:id="rId10"/>
    <p:sldId id="267" r:id="rId11"/>
    <p:sldId id="269" r:id="rId12"/>
    <p:sldId id="271" r:id="rId13"/>
    <p:sldId id="258" r:id="rId14"/>
    <p:sldId id="259" r:id="rId1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3713"/>
    <a:srgbClr val="CCCCFF"/>
    <a:srgbClr val="CCFF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38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DCC9-3C52-488D-8204-CC0E319A8497}" type="datetimeFigureOut">
              <a:rPr lang="ru-RU" smtClean="0"/>
              <a:t>30.07.2024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A9EA-AAE6-4D36-9837-2E490B872B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23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DCC9-3C52-488D-8204-CC0E319A8497}" type="datetimeFigureOut">
              <a:rPr lang="ru-RU" smtClean="0"/>
              <a:t>30.07.2024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A9EA-AAE6-4D36-9837-2E490B872B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3820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DCC9-3C52-488D-8204-CC0E319A8497}" type="datetimeFigureOut">
              <a:rPr lang="ru-RU" smtClean="0"/>
              <a:t>30.07.2024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A9EA-AAE6-4D36-9837-2E490B872B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19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DCC9-3C52-488D-8204-CC0E319A8497}" type="datetimeFigureOut">
              <a:rPr lang="ru-RU" smtClean="0"/>
              <a:t>30.07.2024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A9EA-AAE6-4D36-9837-2E490B872B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1037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DCC9-3C52-488D-8204-CC0E319A8497}" type="datetimeFigureOut">
              <a:rPr lang="ru-RU" smtClean="0"/>
              <a:t>30.07.2024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A9EA-AAE6-4D36-9837-2E490B872B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860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DCC9-3C52-488D-8204-CC0E319A8497}" type="datetimeFigureOut">
              <a:rPr lang="ru-RU" smtClean="0"/>
              <a:t>30.07.2024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A9EA-AAE6-4D36-9837-2E490B872B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3420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DCC9-3C52-488D-8204-CC0E319A8497}" type="datetimeFigureOut">
              <a:rPr lang="ru-RU" smtClean="0"/>
              <a:t>30.07.2024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A9EA-AAE6-4D36-9837-2E490B872B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5872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DCC9-3C52-488D-8204-CC0E319A8497}" type="datetimeFigureOut">
              <a:rPr lang="ru-RU" smtClean="0"/>
              <a:t>30.07.2024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A9EA-AAE6-4D36-9837-2E490B872B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7243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DCC9-3C52-488D-8204-CC0E319A8497}" type="datetimeFigureOut">
              <a:rPr lang="ru-RU" smtClean="0"/>
              <a:t>30.07.2024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A9EA-AAE6-4D36-9837-2E490B872B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3716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DCC9-3C52-488D-8204-CC0E319A8497}" type="datetimeFigureOut">
              <a:rPr lang="ru-RU" smtClean="0"/>
              <a:t>30.07.2024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A9EA-AAE6-4D36-9837-2E490B872B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0920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DCC9-3C52-488D-8204-CC0E319A8497}" type="datetimeFigureOut">
              <a:rPr lang="ru-RU" smtClean="0"/>
              <a:t>30.07.2024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A9EA-AAE6-4D36-9837-2E490B872B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6580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BDCC9-3C52-488D-8204-CC0E319A8497}" type="datetimeFigureOut">
              <a:rPr lang="ru-RU" smtClean="0"/>
              <a:t>30.07.2024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8A9EA-AAE6-4D36-9837-2E490B872B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2389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565649004#A800NI" TargetMode="External"/><Relationship Id="rId2" Type="http://schemas.openxmlformats.org/officeDocument/2006/relationships/hyperlink" Target="https://fgiscs.minstroyrf.ru/prices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docs.cntd.ru/document/565649004#64U0IK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fgiscs.minstroyrf.ru/frsn/reference/8fde38e5-7ea7-4293-b9d5-e23d5e136925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giscs.minstroyrf.ru/prices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758ACA-1410-779B-A216-ADFDE6EA1DCD}"/>
              </a:ext>
            </a:extLst>
          </p:cNvPr>
          <p:cNvSpPr txBox="1"/>
          <p:nvPr/>
        </p:nvSpPr>
        <p:spPr>
          <a:xfrm>
            <a:off x="482321" y="216329"/>
            <a:ext cx="9087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rgbClr val="CCAF0A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КОГДА НЕОБХОДИМО ПРОВОДИТЬ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rgbClr val="CCAF0A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КОНЪЮНКТУРНЫЙ АНАЛИЗ ЦЕН?</a:t>
            </a:r>
          </a:p>
        </p:txBody>
      </p:sp>
      <p:sp>
        <p:nvSpPr>
          <p:cNvPr id="4" name="Скругленный прямоугольник 6">
            <a:extLst>
              <a:ext uri="{FF2B5EF4-FFF2-40B4-BE49-F238E27FC236}">
                <a16:creationId xmlns:a16="http://schemas.microsoft.com/office/drawing/2014/main" id="{CA8BA3E6-740D-4DC3-8888-45F21315D072}"/>
              </a:ext>
            </a:extLst>
          </p:cNvPr>
          <p:cNvSpPr/>
          <p:nvPr/>
        </p:nvSpPr>
        <p:spPr>
          <a:xfrm>
            <a:off x="336343" y="1053859"/>
            <a:ext cx="9233314" cy="5312990"/>
          </a:xfrm>
          <a:prstGeom prst="roundRect">
            <a:avLst/>
          </a:prstGeom>
          <a:solidFill>
            <a:srgbClr val="DEEEE0"/>
          </a:solidFill>
          <a:ln w="2222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При отсутствии в федеральной государственной информационной системе ценообразования в строительстве (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далее – ФГИС ЦС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данных о сметных ценах в базисном или текущем уровне цен на отдельные материальные ресурсы и оборудование, а также сметных нормативов на отдельные виды работ и услуг допускается определение их сметной стоимости по наиболее экономичному варианту, определенному на основании сбора информации о текущих ценах. </a:t>
            </a: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Результаты конъюнктурного анализа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(далее – КАЦ) оформляются в соответствии с рекомендуемой формой, приведенной в 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Приложении № 1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к Методике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определения сметной стоимости строительства, реконструкции, капитального ремонта, сноса объектов капитального строительства, работ по сохранению объектов культурного наследия (памятников истории и культуры) народов Российской Федерации на территории Российской Федерации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утвержденной приказом Минстроя России № 421/пр от 04.08.2020 года (в ред. от 30.01.2024 № 55-пр)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(далее – Методика №421/пр) </a:t>
            </a:r>
            <a:r>
              <a:rPr lang="ru-RU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утверждаются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 подписываются застройщиком или техническим заказчиком.</a:t>
            </a:r>
          </a:p>
        </p:txBody>
      </p:sp>
    </p:spTree>
    <p:extLst>
      <p:ext uri="{BB962C8B-B14F-4D97-AF65-F5344CB8AC3E}">
        <p14:creationId xmlns:p14="http://schemas.microsoft.com/office/powerpoint/2010/main" val="1886279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178D0B88-02FE-5035-098B-0C7BC3AF5485}"/>
              </a:ext>
            </a:extLst>
          </p:cNvPr>
          <p:cNvSpPr/>
          <p:nvPr/>
        </p:nvSpPr>
        <p:spPr>
          <a:xfrm>
            <a:off x="812987" y="1744457"/>
            <a:ext cx="2997597" cy="201030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 транспорта: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характеристиками перевозимого материального ресурса (груза)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Например: 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автомобилями бортовыми, 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автомобилями-самосвалами, 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автомобилями-панелевозами и.т.д</a:t>
            </a:r>
          </a:p>
          <a:p>
            <a:endParaRPr lang="ru-RU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051979A7-5BFC-F000-EC81-84186A90C9F4}"/>
              </a:ext>
            </a:extLst>
          </p:cNvPr>
          <p:cNvSpPr/>
          <p:nvPr/>
        </p:nvSpPr>
        <p:spPr>
          <a:xfrm>
            <a:off x="6364619" y="1875767"/>
            <a:ext cx="3236561" cy="201030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 груза: 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присваивается в соответствии с </a:t>
            </a:r>
            <a:r>
              <a:rPr lang="ru-RU" sz="1600" dirty="0">
                <a:solidFill>
                  <a:srgbClr val="0563C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приложением 2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</a:t>
            </a:r>
            <a:r>
              <a:rPr lang="ru-RU" sz="1600" dirty="0">
                <a:solidFill>
                  <a:srgbClr val="0563C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Методическим рекомендациям по определению сметных цен на материалы, изделия, конструкции, оборудование и цен услуг на перевозку грузов для строительства, утвержденным 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Приказом Минстроя России 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от 04.09.2019 N 517/пр.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4725F4C1-5A57-9928-26DC-16C5B13B0B8F}"/>
              </a:ext>
            </a:extLst>
          </p:cNvPr>
          <p:cNvSpPr/>
          <p:nvPr/>
        </p:nvSpPr>
        <p:spPr>
          <a:xfrm>
            <a:off x="3794491" y="1977480"/>
            <a:ext cx="2506960" cy="180688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Расстояние перевозки: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как расстояние от склада поставщика до объекта строительства по наиболее оптимальному варианту доставки.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CBA92DD4-E98D-D7DD-E2FF-5A1D94D308CB}"/>
              </a:ext>
            </a:extLst>
          </p:cNvPr>
          <p:cNvSpPr/>
          <p:nvPr/>
        </p:nvSpPr>
        <p:spPr>
          <a:xfrm>
            <a:off x="6163647" y="5261588"/>
            <a:ext cx="3113854" cy="143168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Вес: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масса брутто, в тоннах,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(из открытых источников</a:t>
            </a: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данным производителя, поставщика).</a:t>
            </a:r>
            <a:endParaRPr lang="ru-RU" sz="1600" dirty="0"/>
          </a:p>
          <a:p>
            <a:pPr algn="ctr"/>
            <a:endParaRPr lang="ru-RU" sz="1600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4D2CA8B7-E9C8-A66B-1DB1-4C23748E4D35}"/>
              </a:ext>
            </a:extLst>
          </p:cNvPr>
          <p:cNvSpPr/>
          <p:nvPr/>
        </p:nvSpPr>
        <p:spPr>
          <a:xfrm>
            <a:off x="1110536" y="5073028"/>
            <a:ext cx="4691592" cy="18348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 дорожного покрытия: 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применять по дорогам с усовершенствованным дорожным покрытием (включает асфальтобетонные, цементобетонные, брусчатые, гудронированные, клинкерные).</a:t>
            </a:r>
          </a:p>
          <a:p>
            <a:pPr algn="ctr"/>
            <a:endParaRPr lang="ru-RU" sz="1600" dirty="0"/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F8760106-7DD0-4373-DD07-BD2EBDFCE1A4}"/>
              </a:ext>
            </a:extLst>
          </p:cNvPr>
          <p:cNvGrpSpPr/>
          <p:nvPr/>
        </p:nvGrpSpPr>
        <p:grpSpPr>
          <a:xfrm>
            <a:off x="678859" y="1535110"/>
            <a:ext cx="137802" cy="2710594"/>
            <a:chOff x="472273" y="904352"/>
            <a:chExt cx="170823" cy="3414266"/>
          </a:xfrm>
          <a:noFill/>
        </p:grpSpPr>
        <p:cxnSp>
          <p:nvCxnSpPr>
            <p:cNvPr id="10" name="Прямая соединительная линия 9">
              <a:extLst>
                <a:ext uri="{FF2B5EF4-FFF2-40B4-BE49-F238E27FC236}">
                  <a16:creationId xmlns:a16="http://schemas.microsoft.com/office/drawing/2014/main" id="{B4AC06FF-0EC0-F11D-87CA-7CDA70F0E5BC}"/>
                </a:ext>
              </a:extLst>
            </p:cNvPr>
            <p:cNvCxnSpPr>
              <a:cxnSpLocks/>
            </p:cNvCxnSpPr>
            <p:nvPr/>
          </p:nvCxnSpPr>
          <p:spPr>
            <a:xfrm>
              <a:off x="557685" y="1085222"/>
              <a:ext cx="0" cy="3233396"/>
            </a:xfrm>
            <a:prstGeom prst="line">
              <a:avLst/>
            </a:prstGeom>
            <a:grpFill/>
            <a:ln w="254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id="{8C8CA0D7-F4F6-319C-77B8-017E2548BF6C}"/>
                </a:ext>
              </a:extLst>
            </p:cNvPr>
            <p:cNvSpPr/>
            <p:nvPr/>
          </p:nvSpPr>
          <p:spPr>
            <a:xfrm>
              <a:off x="472273" y="904352"/>
              <a:ext cx="170823" cy="180870"/>
            </a:xfrm>
            <a:prstGeom prst="ellipse">
              <a:avLst/>
            </a:prstGeom>
            <a:grpFill/>
            <a:ln w="254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6E678C57-474A-49DC-4798-2B8F68456085}"/>
              </a:ext>
            </a:extLst>
          </p:cNvPr>
          <p:cNvGrpSpPr/>
          <p:nvPr/>
        </p:nvGrpSpPr>
        <p:grpSpPr>
          <a:xfrm>
            <a:off x="3585186" y="2025384"/>
            <a:ext cx="137802" cy="2200961"/>
            <a:chOff x="472273" y="904352"/>
            <a:chExt cx="170823" cy="2772332"/>
          </a:xfrm>
          <a:solidFill>
            <a:srgbClr val="00B0F0"/>
          </a:solidFill>
        </p:grpSpPr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E2072BC2-8341-1D0B-137F-255E4BDB1DAD}"/>
                </a:ext>
              </a:extLst>
            </p:cNvPr>
            <p:cNvCxnSpPr>
              <a:cxnSpLocks/>
            </p:cNvCxnSpPr>
            <p:nvPr/>
          </p:nvCxnSpPr>
          <p:spPr>
            <a:xfrm>
              <a:off x="557685" y="1085222"/>
              <a:ext cx="0" cy="2591462"/>
            </a:xfrm>
            <a:prstGeom prst="line">
              <a:avLst/>
            </a:prstGeom>
            <a:ln w="254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Овал 14">
              <a:extLst>
                <a:ext uri="{FF2B5EF4-FFF2-40B4-BE49-F238E27FC236}">
                  <a16:creationId xmlns:a16="http://schemas.microsoft.com/office/drawing/2014/main" id="{D7D97731-93D7-BC1F-9DD9-674B0CBCF3F6}"/>
                </a:ext>
              </a:extLst>
            </p:cNvPr>
            <p:cNvSpPr/>
            <p:nvPr/>
          </p:nvSpPr>
          <p:spPr>
            <a:xfrm>
              <a:off x="472273" y="904352"/>
              <a:ext cx="170823" cy="180870"/>
            </a:xfrm>
            <a:prstGeom prst="ellipse">
              <a:avLst/>
            </a:prstGeom>
            <a:ln w="254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697DBC8C-8F6C-BB1C-7BE6-E65C9A0C6A68}"/>
              </a:ext>
            </a:extLst>
          </p:cNvPr>
          <p:cNvGrpSpPr/>
          <p:nvPr/>
        </p:nvGrpSpPr>
        <p:grpSpPr>
          <a:xfrm>
            <a:off x="6226818" y="1431372"/>
            <a:ext cx="137802" cy="2814332"/>
            <a:chOff x="472273" y="904352"/>
            <a:chExt cx="170823" cy="3544934"/>
          </a:xfrm>
          <a:solidFill>
            <a:srgbClr val="00B0F0"/>
          </a:solidFill>
        </p:grpSpPr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E430B840-2271-0162-7617-10AD831FB7C5}"/>
                </a:ext>
              </a:extLst>
            </p:cNvPr>
            <p:cNvCxnSpPr>
              <a:cxnSpLocks/>
            </p:cNvCxnSpPr>
            <p:nvPr/>
          </p:nvCxnSpPr>
          <p:spPr>
            <a:xfrm>
              <a:off x="557685" y="1085222"/>
              <a:ext cx="0" cy="3364064"/>
            </a:xfrm>
            <a:prstGeom prst="line">
              <a:avLst/>
            </a:prstGeom>
            <a:ln w="254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Овал 17">
              <a:extLst>
                <a:ext uri="{FF2B5EF4-FFF2-40B4-BE49-F238E27FC236}">
                  <a16:creationId xmlns:a16="http://schemas.microsoft.com/office/drawing/2014/main" id="{AB90E2D4-A5D4-7D06-572C-D052BE3FF9D1}"/>
                </a:ext>
              </a:extLst>
            </p:cNvPr>
            <p:cNvSpPr/>
            <p:nvPr/>
          </p:nvSpPr>
          <p:spPr>
            <a:xfrm>
              <a:off x="472273" y="904352"/>
              <a:ext cx="170823" cy="180870"/>
            </a:xfrm>
            <a:prstGeom prst="ellipse">
              <a:avLst/>
            </a:prstGeom>
            <a:ln w="254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9" name="Группа 18">
            <a:extLst>
              <a:ext uri="{FF2B5EF4-FFF2-40B4-BE49-F238E27FC236}">
                <a16:creationId xmlns:a16="http://schemas.microsoft.com/office/drawing/2014/main" id="{68B744E6-5579-9A15-FCB7-FA896F470727}"/>
              </a:ext>
            </a:extLst>
          </p:cNvPr>
          <p:cNvGrpSpPr/>
          <p:nvPr/>
        </p:nvGrpSpPr>
        <p:grpSpPr>
          <a:xfrm rot="10800000">
            <a:off x="1041635" y="4899821"/>
            <a:ext cx="137802" cy="1715143"/>
            <a:chOff x="472273" y="904352"/>
            <a:chExt cx="170823" cy="2160395"/>
          </a:xfrm>
          <a:solidFill>
            <a:srgbClr val="00B0F0"/>
          </a:solidFill>
        </p:grpSpPr>
        <p:cxnSp>
          <p:nvCxnSpPr>
            <p:cNvPr id="20" name="Прямая соединительная линия 19">
              <a:extLst>
                <a:ext uri="{FF2B5EF4-FFF2-40B4-BE49-F238E27FC236}">
                  <a16:creationId xmlns:a16="http://schemas.microsoft.com/office/drawing/2014/main" id="{1402898B-22D9-ECAA-3B50-FBE91FCB344D}"/>
                </a:ext>
              </a:extLst>
            </p:cNvPr>
            <p:cNvCxnSpPr>
              <a:cxnSpLocks/>
            </p:cNvCxnSpPr>
            <p:nvPr/>
          </p:nvCxnSpPr>
          <p:spPr>
            <a:xfrm>
              <a:off x="557684" y="1085222"/>
              <a:ext cx="0" cy="1979525"/>
            </a:xfrm>
            <a:prstGeom prst="line">
              <a:avLst/>
            </a:prstGeom>
            <a:ln w="254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Овал 20">
              <a:extLst>
                <a:ext uri="{FF2B5EF4-FFF2-40B4-BE49-F238E27FC236}">
                  <a16:creationId xmlns:a16="http://schemas.microsoft.com/office/drawing/2014/main" id="{61708168-D7AA-1C8D-89AD-37FCD6F4387A}"/>
                </a:ext>
              </a:extLst>
            </p:cNvPr>
            <p:cNvSpPr/>
            <p:nvPr/>
          </p:nvSpPr>
          <p:spPr>
            <a:xfrm>
              <a:off x="472273" y="904352"/>
              <a:ext cx="170823" cy="180870"/>
            </a:xfrm>
            <a:prstGeom prst="ellipse">
              <a:avLst/>
            </a:prstGeom>
            <a:ln w="254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9B04105C-CC91-57DA-0AEC-C87A2984F871}"/>
              </a:ext>
            </a:extLst>
          </p:cNvPr>
          <p:cNvGrpSpPr/>
          <p:nvPr/>
        </p:nvGrpSpPr>
        <p:grpSpPr>
          <a:xfrm rot="10800000">
            <a:off x="5876701" y="4953784"/>
            <a:ext cx="137802" cy="1715143"/>
            <a:chOff x="472273" y="904352"/>
            <a:chExt cx="170823" cy="2160395"/>
          </a:xfrm>
          <a:solidFill>
            <a:srgbClr val="00B0F0"/>
          </a:solidFill>
        </p:grpSpPr>
        <p:cxnSp>
          <p:nvCxnSpPr>
            <p:cNvPr id="23" name="Прямая соединительная линия 22">
              <a:extLst>
                <a:ext uri="{FF2B5EF4-FFF2-40B4-BE49-F238E27FC236}">
                  <a16:creationId xmlns:a16="http://schemas.microsoft.com/office/drawing/2014/main" id="{22F1938C-7658-25CD-B9E9-509DED0512D7}"/>
                </a:ext>
              </a:extLst>
            </p:cNvPr>
            <p:cNvCxnSpPr/>
            <p:nvPr/>
          </p:nvCxnSpPr>
          <p:spPr>
            <a:xfrm>
              <a:off x="557684" y="1085222"/>
              <a:ext cx="0" cy="1979525"/>
            </a:xfrm>
            <a:prstGeom prst="line">
              <a:avLst/>
            </a:prstGeom>
            <a:ln w="254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Овал 23">
              <a:extLst>
                <a:ext uri="{FF2B5EF4-FFF2-40B4-BE49-F238E27FC236}">
                  <a16:creationId xmlns:a16="http://schemas.microsoft.com/office/drawing/2014/main" id="{073CBFFB-4357-D479-4CBD-A4C8C286D102}"/>
                </a:ext>
              </a:extLst>
            </p:cNvPr>
            <p:cNvSpPr/>
            <p:nvPr/>
          </p:nvSpPr>
          <p:spPr>
            <a:xfrm>
              <a:off x="472273" y="904352"/>
              <a:ext cx="170823" cy="180870"/>
            </a:xfrm>
            <a:prstGeom prst="ellipse">
              <a:avLst/>
            </a:prstGeom>
            <a:ln w="254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E33DCE59-A8F4-BE45-11B4-B91CC02D1DEE}"/>
              </a:ext>
            </a:extLst>
          </p:cNvPr>
          <p:cNvSpPr txBox="1"/>
          <p:nvPr/>
        </p:nvSpPr>
        <p:spPr>
          <a:xfrm>
            <a:off x="18783" y="237855"/>
            <a:ext cx="98872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CCAF0A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НЕОБХОДИМЫЕ ДАННЫЕ </a:t>
            </a:r>
          </a:p>
          <a:p>
            <a:pPr algn="ctr"/>
            <a:r>
              <a:rPr lang="ru-RU" sz="2000" b="1" dirty="0">
                <a:solidFill>
                  <a:srgbClr val="CCAF0A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ДЛЯ РАСЧЕТА СТОИМОСТИ ПЕРЕВОЗКИ  МАТЕРИАЛЬНЫХ РЕСУРСОВ </a:t>
            </a:r>
          </a:p>
          <a:p>
            <a:pPr algn="ctr"/>
            <a:r>
              <a:rPr lang="ru-RU" sz="2000" b="1" dirty="0">
                <a:solidFill>
                  <a:srgbClr val="CCAF0A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И ОБОРУДОВАНИЯ ПРИНЯТЫХ ПО КОНЪЮНКТУРНОМУ АНАЛИЗУ ЦЕН</a:t>
            </a:r>
          </a:p>
        </p:txBody>
      </p:sp>
      <p:sp>
        <p:nvSpPr>
          <p:cNvPr id="2" name="Скругленный прямоугольник 7">
            <a:extLst>
              <a:ext uri="{FF2B5EF4-FFF2-40B4-BE49-F238E27FC236}">
                <a16:creationId xmlns:a16="http://schemas.microsoft.com/office/drawing/2014/main" id="{5B9F437F-1BCF-7BC8-DFC8-DA9402CCFC22}"/>
              </a:ext>
            </a:extLst>
          </p:cNvPr>
          <p:cNvSpPr/>
          <p:nvPr/>
        </p:nvSpPr>
        <p:spPr>
          <a:xfrm>
            <a:off x="417357" y="4226345"/>
            <a:ext cx="9090068" cy="846683"/>
          </a:xfrm>
          <a:prstGeom prst="roundRect">
            <a:avLst/>
          </a:prstGeom>
          <a:solidFill>
            <a:srgbClr val="DEEEE0"/>
          </a:solidFill>
          <a:ln w="2222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Материальный ресурс или оборудование 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принятый по конъюнктурному анализу цен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5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5D107A-3E48-00B3-84D0-CAA0C315CDB5}"/>
              </a:ext>
            </a:extLst>
          </p:cNvPr>
          <p:cNvSpPr txBox="1"/>
          <p:nvPr/>
        </p:nvSpPr>
        <p:spPr>
          <a:xfrm>
            <a:off x="793819" y="105508"/>
            <a:ext cx="81592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CCAF0A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ПРИМЕР РАСЧЕТА СТОИМОСТИ ПЕРЕВОЗКИ </a:t>
            </a:r>
          </a:p>
          <a:p>
            <a:pPr algn="ctr"/>
            <a:r>
              <a:rPr lang="ru-RU" sz="2000" b="1" dirty="0">
                <a:solidFill>
                  <a:srgbClr val="CCAF0A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ДЛЯ МАТЕРИАЛЬНЫХ РЕСУРСОВ ПРИНЯТЫХ </a:t>
            </a:r>
          </a:p>
          <a:p>
            <a:pPr algn="ctr"/>
            <a:r>
              <a:rPr lang="ru-RU" sz="2000" b="1" dirty="0">
                <a:solidFill>
                  <a:srgbClr val="CCAF0A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 КОНЪЮНКТУРНОМУ АНАЛИЗУ</a:t>
            </a:r>
          </a:p>
          <a:p>
            <a:pPr algn="ctr"/>
            <a:endParaRPr lang="ru-RU" sz="2000" b="1" dirty="0">
              <a:solidFill>
                <a:srgbClr val="CCAF0A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6">
            <a:extLst>
              <a:ext uri="{FF2B5EF4-FFF2-40B4-BE49-F238E27FC236}">
                <a16:creationId xmlns:a16="http://schemas.microsoft.com/office/drawing/2014/main" id="{14E2B48C-E39F-546E-134E-25D06D9AEE7C}"/>
              </a:ext>
            </a:extLst>
          </p:cNvPr>
          <p:cNvSpPr/>
          <p:nvPr/>
        </p:nvSpPr>
        <p:spPr>
          <a:xfrm>
            <a:off x="201930" y="1105318"/>
            <a:ext cx="9502140" cy="5516545"/>
          </a:xfrm>
          <a:prstGeom prst="roundRect">
            <a:avLst/>
          </a:prstGeom>
          <a:solidFill>
            <a:srgbClr val="DEEEE0"/>
          </a:solidFill>
          <a:ln w="2222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 необходимо привезти 100 м2 - Материал кровельный </a:t>
            </a:r>
            <a:b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Биполь ЭПП-3 из города Тверь (склад отгрузки производителя)  в город Бежецк (объект строительства):</a:t>
            </a:r>
          </a:p>
          <a:p>
            <a:pPr algn="just"/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 транспорта: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Автомобили бортовые грузоподъемностью до 20т;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Расстояние перевозки: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склада отгрузки производителя ООО «УТС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Технониколь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город Тверь (до объекта строительства) города Бежецк составляет 126 км (по трассе);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 груза: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Материалы рулонные полимерные;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 дорожного покрытия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усовершенствованное (асфальтобетонное, цементобетонное, железобетонное, обработанное органическим вяжущим) дорожное покрытие;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 м2= 3кг, 100 м2=0,3 тонны.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 нормой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ГЭСН 01-20-1-01-0126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Перевозка автомобилями бортовыми грузоподъемностью: до 20т грузов 1 класса по дорогам с усовершенствованным покрытием на расстояние до 126 км составляет -  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737,42 руб./тонна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2 квартал 2024 года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объема (графа 5 КАЦ -100м2) стоимость доставки на расстояние 126 километров Материала кровельного Биполь ЭПП-3 составит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737,42*0,3=221,23 руб./100м2 (заносим в графу 11 КАЦ)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Где: 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737,42 –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перевозки тонны груза в соответствии с нормой ГЭСН 01-20-1-01-0126;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0,3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масса брутто ресурса за 100 м2 в тоннах.</a:t>
            </a:r>
          </a:p>
        </p:txBody>
      </p:sp>
    </p:spTree>
    <p:extLst>
      <p:ext uri="{BB962C8B-B14F-4D97-AF65-F5344CB8AC3E}">
        <p14:creationId xmlns:p14="http://schemas.microsoft.com/office/powerpoint/2010/main" val="2941561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015C3A-9C2A-FE2B-1781-05A467DFE030}"/>
              </a:ext>
            </a:extLst>
          </p:cNvPr>
          <p:cNvSpPr txBox="1"/>
          <p:nvPr/>
        </p:nvSpPr>
        <p:spPr>
          <a:xfrm>
            <a:off x="437103" y="134035"/>
            <a:ext cx="87470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CCAF0A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ПРИМЕР ОФОРМЛЕНИЯ СВОДНОЙ ТАБЛИЦЫ РЕЗУЛЬТАТОВ КОНЪЮНКТУРНОГО АНАЛИЗА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84C534D-8FBB-A4FE-F381-73D93A82C7A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" t="17729" r="1792" b="16923"/>
          <a:stretch/>
        </p:blipFill>
        <p:spPr>
          <a:xfrm>
            <a:off x="128115" y="1188217"/>
            <a:ext cx="9632789" cy="460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359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0A19324-BF21-BA8D-CDDB-3A5772B5205A}"/>
              </a:ext>
            </a:extLst>
          </p:cNvPr>
          <p:cNvSpPr txBox="1"/>
          <p:nvPr/>
        </p:nvSpPr>
        <p:spPr>
          <a:xfrm>
            <a:off x="208501" y="558432"/>
            <a:ext cx="2705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ССЫЛКА НА  САЙТ (РЕСУРС)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ЗАПОЛНИТЬ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69BF9B-4E55-B827-8076-A4D53A66039F}"/>
              </a:ext>
            </a:extLst>
          </p:cNvPr>
          <p:cNvSpPr txBox="1"/>
          <p:nvPr/>
        </p:nvSpPr>
        <p:spPr>
          <a:xfrm>
            <a:off x="4308230" y="545826"/>
            <a:ext cx="2911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КСР</a:t>
            </a:r>
            <a:r>
              <a:rPr lang="ru-RU" sz="1200" dirty="0"/>
              <a:t> </a:t>
            </a:r>
          </a:p>
          <a:p>
            <a:pPr algn="ctr"/>
            <a:r>
              <a:rPr lang="ru-RU" sz="1200" dirty="0"/>
              <a:t> 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ЗАПОЛНИТЬ</a:t>
            </a:r>
            <a:r>
              <a:rPr lang="ru-RU" sz="1200" dirty="0">
                <a:solidFill>
                  <a:srgbClr val="FF0000"/>
                </a:solidFill>
              </a:rPr>
              <a:t> (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ПОЛНЫЙ</a:t>
            </a:r>
            <a:r>
              <a:rPr lang="ru-RU" sz="1200" dirty="0">
                <a:solidFill>
                  <a:srgbClr val="FF0000"/>
                </a:solidFill>
              </a:rPr>
              <a:t> 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ru-RU" sz="1200" dirty="0">
                <a:solidFill>
                  <a:srgbClr val="FF0000"/>
                </a:solidFill>
              </a:rPr>
              <a:t> 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КАЦ</a:t>
            </a:r>
            <a:r>
              <a:rPr lang="ru-RU" sz="12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F7D650-048E-8D8E-49FA-F8CE6726DC47}"/>
              </a:ext>
            </a:extLst>
          </p:cNvPr>
          <p:cNvSpPr txBox="1"/>
          <p:nvPr/>
        </p:nvSpPr>
        <p:spPr>
          <a:xfrm>
            <a:off x="8001000" y="504583"/>
            <a:ext cx="1615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 </a:t>
            </a:r>
          </a:p>
          <a:p>
            <a:pPr algn="ctr"/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ЗАПОЛНИТЬ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F489CA-DFCE-CBD6-0CF6-E9D8B9AA6B8B}"/>
              </a:ext>
            </a:extLst>
          </p:cNvPr>
          <p:cNvSpPr txBox="1"/>
          <p:nvPr/>
        </p:nvSpPr>
        <p:spPr>
          <a:xfrm>
            <a:off x="442127" y="1235564"/>
            <a:ext cx="917414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 скриншот - нажать Print SC на клавиатуре. </a:t>
            </a:r>
          </a:p>
          <a:p>
            <a:pPr algn="ctr"/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ВМЕСТО ЭТОГО ТЕКСТА - Вставить скриншот,  нажать сочетание клавиш CTRL+V или нажать правую кнопку мыши и выбрать иконку вставить.  </a:t>
            </a:r>
          </a:p>
          <a:p>
            <a:pPr algn="ctr"/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Обрезать картинку (если необходимо) – двойной клик левой кнопки мыши по картинке -  откроется меню Формат рисунка, в нем выбрать Обрезка – обрезать до нужного размера (передвигая черные указатели по периметру картинки) – нажать Enter. Двойной клик левой кнопки мыши по картинке - откроется меню Формат рисунка-  Указать размер , рекомендованная высота 14-15см </a:t>
            </a:r>
          </a:p>
          <a:p>
            <a:pPr algn="ctr"/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СОХРАНЕНИЕ: Сохранить как … Тип файла doc, в WORD(возможна дальнейшая правка, для себя) </a:t>
            </a:r>
          </a:p>
          <a:p>
            <a:pPr algn="ctr"/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Сохранить как… Тип файла pdf.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5CB3C8-BB6C-6661-C9DB-0DF6715E505B}"/>
              </a:ext>
            </a:extLst>
          </p:cNvPr>
          <p:cNvSpPr txBox="1"/>
          <p:nvPr/>
        </p:nvSpPr>
        <p:spPr>
          <a:xfrm>
            <a:off x="1369087" y="3682411"/>
            <a:ext cx="75664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(Весь красный текст на странице </a:t>
            </a:r>
          </a:p>
          <a:p>
            <a:pPr algn="ctr"/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удалить перед вставкой) </a:t>
            </a:r>
          </a:p>
          <a:p>
            <a:pPr algn="ctr"/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(инструкция на примере Microsoft Word)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38FF6C-AA7F-6678-82D9-34DBB399D79F}"/>
              </a:ext>
            </a:extLst>
          </p:cNvPr>
          <p:cNvSpPr txBox="1"/>
          <p:nvPr/>
        </p:nvSpPr>
        <p:spPr>
          <a:xfrm>
            <a:off x="324058" y="5586884"/>
            <a:ext cx="258996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Цена с НДС/БЕЗ НДС,  </a:t>
            </a:r>
          </a:p>
          <a:p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ОСТАВИТЬ НУЖНОЕ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подтверждена по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телефону 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Действует по 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6E5FB4-5623-D2B7-8E54-8A0EBD34E2BB}"/>
              </a:ext>
            </a:extLst>
          </p:cNvPr>
          <p:cNvSpPr txBox="1"/>
          <p:nvPr/>
        </p:nvSpPr>
        <p:spPr>
          <a:xfrm>
            <a:off x="3142622" y="5533830"/>
            <a:ext cx="31149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ФИО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ЗАПОЛНИТЬ 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ЗАПОЛНИТЬ Организация оформляющая КАЦ ЗАПОЛНИТЬ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40C3538-3084-5584-D650-C7CC76A9EB6D}"/>
              </a:ext>
            </a:extLst>
          </p:cNvPr>
          <p:cNvSpPr txBox="1"/>
          <p:nvPr/>
        </p:nvSpPr>
        <p:spPr>
          <a:xfrm>
            <a:off x="6496262" y="5426109"/>
            <a:ext cx="322468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Тел.: 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ЗАПОЛНИТЬ </a:t>
            </a:r>
          </a:p>
          <a:p>
            <a:pPr algn="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Подпись: 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ВСТАВИТЬ РИСУНОК ПОДПИСИ НАСТРОЙКИ РИСУНКА - (ОБТЕКАНИЕ ТЕКСТОМ</a:t>
            </a:r>
          </a:p>
          <a:p>
            <a:pPr algn="r"/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«ПЕРЕД ТЕКСТОМ»)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4F1B52-3668-0B42-1D9F-BDA5B0E46EDA}"/>
              </a:ext>
            </a:extLst>
          </p:cNvPr>
          <p:cNvSpPr txBox="1"/>
          <p:nvPr/>
        </p:nvSpPr>
        <p:spPr>
          <a:xfrm>
            <a:off x="1072660" y="50577"/>
            <a:ext cx="81592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CCAF0A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ПРИМЕР ОФОРМЛЕНИЯ ОБОСНОВЫВАЮЩЕГО ДОКУМЕНТА</a:t>
            </a:r>
          </a:p>
          <a:p>
            <a:pPr algn="ctr"/>
            <a:endParaRPr lang="ru-RU" sz="2000" b="1" dirty="0">
              <a:solidFill>
                <a:srgbClr val="CCAF0A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778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09A42EE-5AA4-67FE-0F3F-F368DDF61FA3}"/>
              </a:ext>
            </a:extLst>
          </p:cNvPr>
          <p:cNvSpPr txBox="1"/>
          <p:nvPr/>
        </p:nvSpPr>
        <p:spPr>
          <a:xfrm>
            <a:off x="367010" y="138022"/>
            <a:ext cx="2753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https://tver.tstn.ru/product/material-krovelnyy-tekhnonikol-bipol-epp/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6F84-D89B-C024-DEC8-22EC2F8B021A}"/>
              </a:ext>
            </a:extLst>
          </p:cNvPr>
          <p:cNvSpPr txBox="1"/>
          <p:nvPr/>
        </p:nvSpPr>
        <p:spPr>
          <a:xfrm>
            <a:off x="3416440" y="50243"/>
            <a:ext cx="41156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ОБРАЗЕЦ</a:t>
            </a:r>
          </a:p>
          <a:p>
            <a:pPr algn="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ТЦ_59.1.12.01_69_7709331654_13.06.2024_02_1.1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75224E-4570-D9F4-DFC6-8F5234A454F2}"/>
              </a:ext>
            </a:extLst>
          </p:cNvPr>
          <p:cNvSpPr txBox="1"/>
          <p:nvPr/>
        </p:nvSpPr>
        <p:spPr>
          <a:xfrm>
            <a:off x="7828262" y="139488"/>
            <a:ext cx="1668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 7709331654 </a:t>
            </a:r>
          </a:p>
          <a:p>
            <a:pPr algn="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КПП 771401001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1F0CF4-4D01-A72D-C881-6B76A6F0D4A1}"/>
              </a:ext>
            </a:extLst>
          </p:cNvPr>
          <p:cNvSpPr txBox="1"/>
          <p:nvPr/>
        </p:nvSpPr>
        <p:spPr>
          <a:xfrm>
            <a:off x="465818" y="5661244"/>
            <a:ext cx="25556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Цена с НДС,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подтверждена по телефону 15.04.2024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Действует по 15.10.2024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AD08F8-7084-16E8-1804-9F0FA4482841}"/>
              </a:ext>
            </a:extLst>
          </p:cNvPr>
          <p:cNvSpPr txBox="1"/>
          <p:nvPr/>
        </p:nvSpPr>
        <p:spPr>
          <a:xfrm>
            <a:off x="3962179" y="5697782"/>
            <a:ext cx="31944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Иванов Иван Иванович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Ведущий инженер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проектной организации ООО "Проект"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DD99C5-6BA4-60F1-0DD0-3BA6CE3764CC}"/>
              </a:ext>
            </a:extLst>
          </p:cNvPr>
          <p:cNvSpPr txBox="1"/>
          <p:nvPr/>
        </p:nvSpPr>
        <p:spPr>
          <a:xfrm>
            <a:off x="7457204" y="5707578"/>
            <a:ext cx="2451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Тел: +7 (1111) 11 11 11 Подпись: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F1711981-D972-BB6C-A32D-384C7233F1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7932" y="5967884"/>
            <a:ext cx="1042250" cy="760306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F22E672-E41D-54D6-E7A2-0054B209F9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2707" y="743147"/>
            <a:ext cx="9160946" cy="495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092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216A6C-F766-6459-43CD-36BA3FAF8C46}"/>
              </a:ext>
            </a:extLst>
          </p:cNvPr>
          <p:cNvSpPr txBox="1"/>
          <p:nvPr/>
        </p:nvSpPr>
        <p:spPr>
          <a:xfrm>
            <a:off x="499767" y="160775"/>
            <a:ext cx="9087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rgbClr val="CCAF0A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ОСОБЕННОСТИ КОНЪЮНКТУРНОГО АНАЛИЗА ТЕКУЩИХ ЦЕН</a:t>
            </a:r>
          </a:p>
        </p:txBody>
      </p:sp>
      <p:sp>
        <p:nvSpPr>
          <p:cNvPr id="6" name="Скругленный прямоугольник 6">
            <a:extLst>
              <a:ext uri="{FF2B5EF4-FFF2-40B4-BE49-F238E27FC236}">
                <a16:creationId xmlns:a16="http://schemas.microsoft.com/office/drawing/2014/main" id="{1EF596CC-6382-CF5B-5609-2D0BD2841807}"/>
              </a:ext>
            </a:extLst>
          </p:cNvPr>
          <p:cNvSpPr/>
          <p:nvPr/>
        </p:nvSpPr>
        <p:spPr>
          <a:xfrm>
            <a:off x="240568" y="709787"/>
            <a:ext cx="9424864" cy="5828564"/>
          </a:xfrm>
          <a:prstGeom prst="roundRect">
            <a:avLst/>
          </a:prstGeom>
          <a:solidFill>
            <a:srgbClr val="DEEEE0"/>
          </a:solidFill>
          <a:ln w="2222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indent="-180975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55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Ответственность за организацию, проведение и проверку КАЦ несет </a:t>
            </a:r>
            <a:r>
              <a:rPr lang="ru-RU" sz="155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</a:t>
            </a:r>
            <a:r>
              <a:rPr lang="ru-RU" sz="155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55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-180975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55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КАЦ должен быть подписан </a:t>
            </a:r>
            <a:r>
              <a:rPr lang="ru-RU" sz="155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Заказчиком</a:t>
            </a:r>
            <a:r>
              <a:rPr lang="ru-RU" sz="155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(застройщиком или техническом заказчиком);</a:t>
            </a:r>
          </a:p>
          <a:p>
            <a:pPr marL="180975" indent="-180975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55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экономичный вариант следует выбирать по наименьшему (минимальному) значению </a:t>
            </a:r>
            <a:br>
              <a:rPr lang="ru-RU" sz="155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50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графе 17</a:t>
            </a:r>
            <a:r>
              <a:rPr lang="ru-RU" sz="155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КАЦ </a:t>
            </a:r>
            <a:r>
              <a:rPr lang="ru-RU" sz="1550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</a:t>
            </a:r>
            <a:r>
              <a:rPr lang="ru-RU" sz="155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стоимости перевозки </a:t>
            </a:r>
            <a:r>
              <a:rPr lang="ru-RU" sz="1550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(графа 11</a:t>
            </a:r>
            <a:r>
              <a:rPr lang="ru-RU" sz="155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 ЗСР (</a:t>
            </a:r>
            <a:r>
              <a:rPr lang="ru-RU" sz="1550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графа 13</a:t>
            </a:r>
            <a:r>
              <a:rPr lang="ru-RU" sz="155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 и </a:t>
            </a:r>
            <a:r>
              <a:rPr lang="ru-RU" sz="155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допзатрат</a:t>
            </a:r>
            <a:r>
              <a:rPr lang="ru-RU" sz="155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по п.88,117,199-121 Методики (</a:t>
            </a:r>
            <a:r>
              <a:rPr lang="ru-RU" sz="1550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графа 16</a:t>
            </a:r>
            <a:r>
              <a:rPr lang="ru-RU" sz="155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180975" indent="-180975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55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каждому ресурсу КАЦ следует представлять </a:t>
            </a:r>
            <a:r>
              <a:rPr lang="ru-RU" sz="155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3-х обосновывающих цену документов</a:t>
            </a:r>
            <a:r>
              <a:rPr lang="ru-RU" sz="155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Допускается не менее 2-х в случае индивидуально изготовляемых ресурсов, не реализуемых </a:t>
            </a:r>
            <a:br>
              <a:rPr lang="ru-RU" sz="155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5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(не производимых) на территории РФ; а также по 1 (одному) - в случае безальтернативного (единственного) производителя и (или) поставщика оборудования импортного производства;</a:t>
            </a:r>
          </a:p>
          <a:p>
            <a:pPr marL="180975" indent="-180975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55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Обосновывающие цену документы должны быть получены в период, </a:t>
            </a:r>
            <a:r>
              <a:rPr lang="ru-RU" sz="155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 превышающий 6 месяцев</a:t>
            </a:r>
            <a:r>
              <a:rPr lang="ru-RU" sz="155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55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5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 момента определения сметной стоимости;</a:t>
            </a:r>
            <a:endParaRPr lang="ru-RU" sz="155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-180975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55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 использование информации из сети "Интернет" с учетом предоставления </a:t>
            </a:r>
            <a:br>
              <a:rPr lang="ru-RU" sz="155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5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обосновывающем цену документе: наименования производителя (поставщика), его ИНН, контактных данных, дате составления, дате и (или) сроках действия ценового предложения, </a:t>
            </a:r>
            <a:br>
              <a:rPr lang="ru-RU" sz="155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5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 учете (или не учете) в цене отдельных затрат (в частности, на перевозку, шефмонтаж, шефналадку) и НДС;</a:t>
            </a:r>
          </a:p>
          <a:p>
            <a:pPr marL="180975" indent="-180975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55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Обосновывающие цену документы из сети "Интернет" должны быть подписаны уполномоченным лицом Заказчика;</a:t>
            </a:r>
            <a:endParaRPr lang="ru-RU" sz="155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-180975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55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материальных ресурсов, оборудования, работ и услуг, в обосновывающих цену документах должны соответствовать решениям и мероприятиям в ПД и РД.</a:t>
            </a:r>
            <a:endParaRPr lang="ru-RU" sz="15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473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89986A4-3272-2A50-9EC6-E3C0B4370B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564" y="179397"/>
            <a:ext cx="9210935" cy="6513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606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CEBEAB9-18C3-A565-4032-A5D6D2EA2489}"/>
              </a:ext>
            </a:extLst>
          </p:cNvPr>
          <p:cNvSpPr txBox="1"/>
          <p:nvPr/>
        </p:nvSpPr>
        <p:spPr>
          <a:xfrm>
            <a:off x="409332" y="150726"/>
            <a:ext cx="9087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rgbClr val="CCAF0A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РАЗЪЯСНЕНИЯ ПО ЗАПОЛНЕНИЮ ГРАФ СВОДНОЙ ТАБЛИЦЫ РЕЗУЛЬТАТОВ КОНЪЮНКТУРНОГО АНАЛИЗА ТЕКУЩИХ ЦЕН</a:t>
            </a:r>
          </a:p>
        </p:txBody>
      </p:sp>
      <p:sp>
        <p:nvSpPr>
          <p:cNvPr id="6" name="Скругленный прямоугольник 6">
            <a:extLst>
              <a:ext uri="{FF2B5EF4-FFF2-40B4-BE49-F238E27FC236}">
                <a16:creationId xmlns:a16="http://schemas.microsoft.com/office/drawing/2014/main" id="{D071A65F-C055-5E7D-0C30-AED1D521466A}"/>
              </a:ext>
            </a:extLst>
          </p:cNvPr>
          <p:cNvSpPr/>
          <p:nvPr/>
        </p:nvSpPr>
        <p:spPr>
          <a:xfrm>
            <a:off x="162239" y="1028295"/>
            <a:ext cx="9581522" cy="5268811"/>
          </a:xfrm>
          <a:prstGeom prst="roundRect">
            <a:avLst/>
          </a:prstGeom>
          <a:solidFill>
            <a:srgbClr val="DEEEE0"/>
          </a:solidFill>
          <a:ln w="2222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8775" algn="just">
              <a:spcAft>
                <a:spcPts val="12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ru-RU" sz="17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графе 1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указывается номер, состоящий из двух групп цифр, разделенных точкой, первая группа цифр которого соответствует номеру ресурса по порядку, вторая – порядковому номеру обосновывающего документа, например: 1.1.</a:t>
            </a:r>
          </a:p>
          <a:p>
            <a:pPr indent="358775" algn="just">
              <a:spcAft>
                <a:spcPts val="12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графе 2 для каждого ресурса в соответствии с положениями пункта 13 Методики</a:t>
            </a:r>
            <a:b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421/</a:t>
            </a:r>
            <a:r>
              <a:rPr lang="ru-RU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указывается код ресурса в соответствии с пунктами 23 – 24 Методики № 421/пр.</a:t>
            </a:r>
          </a:p>
          <a:p>
            <a:pPr indent="358775" algn="just">
              <a:spcAft>
                <a:spcPts val="12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наиболее экономичного варианта выполняется на основании сравнения показателей, указанных в графе 17, для каждого ресурса в соответствии с положениями пункта 13 Методики № 421/</a:t>
            </a:r>
            <a:r>
              <a:rPr lang="ru-RU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наименование которых приводится в графе 3.</a:t>
            </a:r>
          </a:p>
          <a:p>
            <a:pPr indent="358775" algn="just">
              <a:spcAft>
                <a:spcPts val="12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случае, если текущая отпускная цена за единицу измерения </a:t>
            </a:r>
            <a:b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обосновывающем документе указана с учетом доставки до приобъектного склада, графы 10 и 11 не заполняются.</a:t>
            </a:r>
          </a:p>
          <a:p>
            <a:pPr indent="358775" algn="just">
              <a:spcAft>
                <a:spcPts val="12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Графа 10 заполняется в случае, если затраты на перевозку оборудования определяются в процентах в соответствии с пунктом 91 Методики № 421/пр. Затраты на перевозку материальных ресурсов и оборудования в рублях указываются в графе 11.</a:t>
            </a:r>
          </a:p>
          <a:p>
            <a:pPr indent="358775" algn="just">
              <a:spcAft>
                <a:spcPts val="12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граф 2, 4, 10 – 13 и 26 для прочих затрат заполняются при их наличии.</a:t>
            </a:r>
          </a:p>
        </p:txBody>
      </p:sp>
    </p:spTree>
    <p:extLst>
      <p:ext uri="{BB962C8B-B14F-4D97-AF65-F5344CB8AC3E}">
        <p14:creationId xmlns:p14="http://schemas.microsoft.com/office/powerpoint/2010/main" val="3946110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CEBEAB9-18C3-A565-4032-A5D6D2EA2489}"/>
              </a:ext>
            </a:extLst>
          </p:cNvPr>
          <p:cNvSpPr txBox="1"/>
          <p:nvPr/>
        </p:nvSpPr>
        <p:spPr>
          <a:xfrm>
            <a:off x="409332" y="150726"/>
            <a:ext cx="9087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rgbClr val="CCAF0A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РАЗЪЯСНЕНИЯ ПО ЗАПОЛНЕНИЮ ГРАФ СВОДНОЙ ТАБЛИЦЫ РЕЗУЛЬТАТОВ КОНЪЮНКТУРНОГО АНАЛИЗА ТЕКУЩИХ ЦЕН</a:t>
            </a:r>
          </a:p>
        </p:txBody>
      </p:sp>
      <p:sp>
        <p:nvSpPr>
          <p:cNvPr id="6" name="Скругленный прямоугольник 6">
            <a:extLst>
              <a:ext uri="{FF2B5EF4-FFF2-40B4-BE49-F238E27FC236}">
                <a16:creationId xmlns:a16="http://schemas.microsoft.com/office/drawing/2014/main" id="{D071A65F-C055-5E7D-0C30-AED1D521466A}"/>
              </a:ext>
            </a:extLst>
          </p:cNvPr>
          <p:cNvSpPr/>
          <p:nvPr/>
        </p:nvSpPr>
        <p:spPr>
          <a:xfrm>
            <a:off x="201930" y="985977"/>
            <a:ext cx="9502140" cy="5636456"/>
          </a:xfrm>
          <a:prstGeom prst="roundRect">
            <a:avLst/>
          </a:prstGeom>
          <a:solidFill>
            <a:srgbClr val="DEEEE0"/>
          </a:solidFill>
          <a:ln w="2222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indent="358775" algn="just">
              <a:spcAft>
                <a:spcPts val="1200"/>
              </a:spcAft>
              <a:buClr>
                <a:srgbClr val="FF0000"/>
              </a:buClr>
              <a:buFont typeface="+mj-lt"/>
              <a:buAutoNum type="arabicPeriod" startAt="7"/>
            </a:pP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отсутствии в обосновывающих стоимость материальных ресурсов, оборудования, работ и услуг документах производителей и (или) поставщиков сведений по графам 21 – 26, указанные графы формы конъюнктурного анализа заполняются на основании информации из открытых и (или) официальных источников</a:t>
            </a:r>
            <a:r>
              <a:rPr lang="ru-RU" sz="17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</a:p>
          <a:p>
            <a:pPr indent="358775" algn="just">
              <a:spcAft>
                <a:spcPts val="1200"/>
              </a:spcAft>
              <a:buClr>
                <a:srgbClr val="FF0000"/>
              </a:buClr>
              <a:buFont typeface="+mj-lt"/>
              <a:buAutoNum type="arabicPeriod" startAt="7"/>
            </a:pP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Графа 24 не заполняется при отсутствии у производителя (поставщика) сайта </a:t>
            </a:r>
            <a:b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информационно-телекоммуникационной сети «Интернет».</a:t>
            </a:r>
          </a:p>
          <a:p>
            <a:pPr indent="358775" algn="just">
              <a:spcAft>
                <a:spcPts val="1200"/>
              </a:spcAft>
              <a:buClr>
                <a:srgbClr val="FF0000"/>
              </a:buClr>
              <a:buFont typeface="+mj-lt"/>
              <a:buAutoNum type="arabicPeriod" startAt="7"/>
            </a:pP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Затраты, предусмотренные пунктом 88 Методики и (или) пунктами 117, 119 – 121 Методики № 421/</a:t>
            </a:r>
            <a:r>
              <a:rPr lang="ru-RU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учитываются при их наличии, при этом графа 15 заполняется в случае если в соответствии с указанными пунктами Методики № 421/</a:t>
            </a:r>
            <a:r>
              <a:rPr lang="ru-RU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затраты определяются</a:t>
            </a:r>
            <a:b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процентах. Величина указанных затрат в рублях приводится в графе 16.</a:t>
            </a:r>
          </a:p>
          <a:p>
            <a:pPr indent="358775" algn="just">
              <a:spcAft>
                <a:spcPts val="600"/>
              </a:spcAft>
              <a:buClr>
                <a:srgbClr val="FF0000"/>
              </a:buClr>
              <a:buFont typeface="+mj-lt"/>
              <a:buAutoNum type="arabicPeriod" startAt="7"/>
            </a:pP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графы 17 определяется суммированием значений, указанных в графах 9, 11, 13</a:t>
            </a:r>
            <a:b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значения графы 16.</a:t>
            </a:r>
          </a:p>
          <a:p>
            <a:pPr algn="just">
              <a:spcAft>
                <a:spcPts val="600"/>
              </a:spcAft>
              <a:buClr>
                <a:srgbClr val="FF0000"/>
              </a:buClr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________________________</a:t>
            </a:r>
          </a:p>
          <a:p>
            <a:pPr marL="84138" indent="-84138"/>
            <a:r>
              <a:rPr lang="ru-RU" sz="14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Код материального ресурса, оборудования (далее – ресурс) или затрат на работы и услуги, определение сметной стоимости которых выполняется в соответствии с пунктом 13 Методики.</a:t>
            </a:r>
          </a:p>
          <a:p>
            <a:pPr marL="84138" indent="-84138"/>
            <a:r>
              <a:rPr lang="ru-RU" sz="14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Налог на добавленную стоимость.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4138" indent="-84138"/>
            <a:r>
              <a:rPr lang="ru-RU" sz="14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Код причины постановки на учет.</a:t>
            </a:r>
          </a:p>
          <a:p>
            <a:pPr marL="84138" indent="-84138"/>
            <a:r>
              <a:rPr lang="ru-RU" sz="14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Идентификационный номер налогоплательщика.</a:t>
            </a:r>
          </a:p>
        </p:txBody>
      </p:sp>
    </p:spTree>
    <p:extLst>
      <p:ext uri="{BB962C8B-B14F-4D97-AF65-F5344CB8AC3E}">
        <p14:creationId xmlns:p14="http://schemas.microsoft.com/office/powerpoint/2010/main" val="1560798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31C09205-888A-7B1D-8ADF-DB4DC981A3C6}"/>
              </a:ext>
            </a:extLst>
          </p:cNvPr>
          <p:cNvSpPr/>
          <p:nvPr/>
        </p:nvSpPr>
        <p:spPr>
          <a:xfrm>
            <a:off x="1529022" y="943280"/>
            <a:ext cx="1522488" cy="3818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0017B7C4-35AC-BA32-5F15-E6608BB04C09}"/>
              </a:ext>
            </a:extLst>
          </p:cNvPr>
          <p:cNvSpPr/>
          <p:nvPr/>
        </p:nvSpPr>
        <p:spPr>
          <a:xfrm>
            <a:off x="3102712" y="945350"/>
            <a:ext cx="653142" cy="3818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E9CD818E-43E8-0283-F69D-77B915682EB7}"/>
              </a:ext>
            </a:extLst>
          </p:cNvPr>
          <p:cNvSpPr/>
          <p:nvPr/>
        </p:nvSpPr>
        <p:spPr>
          <a:xfrm>
            <a:off x="3819145" y="949370"/>
            <a:ext cx="1823971" cy="38183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3A7E4A51-0BFF-637E-C3B6-81C18EA07974}"/>
              </a:ext>
            </a:extLst>
          </p:cNvPr>
          <p:cNvSpPr/>
          <p:nvPr/>
        </p:nvSpPr>
        <p:spPr>
          <a:xfrm>
            <a:off x="5696733" y="939291"/>
            <a:ext cx="1749094" cy="38183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53D52455-69F3-E300-F167-D699AD24FAB9}"/>
              </a:ext>
            </a:extLst>
          </p:cNvPr>
          <p:cNvSpPr/>
          <p:nvPr/>
        </p:nvSpPr>
        <p:spPr>
          <a:xfrm>
            <a:off x="7497029" y="949370"/>
            <a:ext cx="551700" cy="381838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57688051-FFD4-200D-D008-10BD81F0CA59}"/>
              </a:ext>
            </a:extLst>
          </p:cNvPr>
          <p:cNvSpPr/>
          <p:nvPr/>
        </p:nvSpPr>
        <p:spPr>
          <a:xfrm>
            <a:off x="8099931" y="949370"/>
            <a:ext cx="551700" cy="381838"/>
          </a:xfrm>
          <a:prstGeom prst="roundRect">
            <a:avLst/>
          </a:prstGeom>
          <a:solidFill>
            <a:srgbClr val="CCCC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AF94CB7A-A246-BC9F-80F1-953C38FB4672}"/>
              </a:ext>
            </a:extLst>
          </p:cNvPr>
          <p:cNvSpPr/>
          <p:nvPr/>
        </p:nvSpPr>
        <p:spPr>
          <a:xfrm>
            <a:off x="926943" y="939291"/>
            <a:ext cx="551700" cy="38183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82EB2F-3DC6-81D1-A62F-95CA8D6203DC}"/>
              </a:ext>
            </a:extLst>
          </p:cNvPr>
          <p:cNvSpPr txBox="1"/>
          <p:nvPr/>
        </p:nvSpPr>
        <p:spPr>
          <a:xfrm>
            <a:off x="0" y="865026"/>
            <a:ext cx="955598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ТЦ_59.1.12.01_69_7709331654_15.04.2024_02_1.1</a:t>
            </a:r>
          </a:p>
          <a:p>
            <a:pPr algn="ctr"/>
            <a:endParaRPr lang="ru-RU" dirty="0"/>
          </a:p>
        </p:txBody>
      </p:sp>
      <p:cxnSp>
        <p:nvCxnSpPr>
          <p:cNvPr id="12" name="Соединитель: уступ 11">
            <a:extLst>
              <a:ext uri="{FF2B5EF4-FFF2-40B4-BE49-F238E27FC236}">
                <a16:creationId xmlns:a16="http://schemas.microsoft.com/office/drawing/2014/main" id="{4742EBA1-3EDA-A606-BF64-40B455D5BB18}"/>
              </a:ext>
            </a:extLst>
          </p:cNvPr>
          <p:cNvCxnSpPr/>
          <p:nvPr/>
        </p:nvCxnSpPr>
        <p:spPr>
          <a:xfrm rot="16200000" flipV="1">
            <a:off x="777780" y="1602417"/>
            <a:ext cx="663191" cy="108595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FEB5FFBC-A60C-8D99-F9E6-51210D477CE7}"/>
              </a:ext>
            </a:extLst>
          </p:cNvPr>
          <p:cNvSpPr/>
          <p:nvPr/>
        </p:nvSpPr>
        <p:spPr>
          <a:xfrm>
            <a:off x="1458683" y="865025"/>
            <a:ext cx="1686450" cy="550528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99420AEE-4D55-48F1-D2B4-8FA8AFE8146A}"/>
              </a:ext>
            </a:extLst>
          </p:cNvPr>
          <p:cNvSpPr/>
          <p:nvPr/>
        </p:nvSpPr>
        <p:spPr>
          <a:xfrm>
            <a:off x="3051511" y="865025"/>
            <a:ext cx="723481" cy="550528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8F74DC5B-190E-09BC-C2BE-D2D2BE3D6D93}"/>
              </a:ext>
            </a:extLst>
          </p:cNvPr>
          <p:cNvSpPr/>
          <p:nvPr/>
        </p:nvSpPr>
        <p:spPr>
          <a:xfrm>
            <a:off x="3737304" y="865025"/>
            <a:ext cx="2020400" cy="550528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id="{CF28D21F-2998-11D4-C3DB-052A6F7FB36E}"/>
              </a:ext>
            </a:extLst>
          </p:cNvPr>
          <p:cNvSpPr/>
          <p:nvPr/>
        </p:nvSpPr>
        <p:spPr>
          <a:xfrm>
            <a:off x="1529023" y="1979507"/>
            <a:ext cx="1004698" cy="148830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DB5903B9-0629-A0D0-DA41-C8243F31E505}"/>
              </a:ext>
            </a:extLst>
          </p:cNvPr>
          <p:cNvSpPr/>
          <p:nvPr/>
        </p:nvSpPr>
        <p:spPr>
          <a:xfrm>
            <a:off x="2573077" y="1981577"/>
            <a:ext cx="1477063" cy="148830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D1901AFB-2CF5-3063-4FD1-72898890653C}"/>
              </a:ext>
            </a:extLst>
          </p:cNvPr>
          <p:cNvSpPr/>
          <p:nvPr/>
        </p:nvSpPr>
        <p:spPr>
          <a:xfrm>
            <a:off x="4103759" y="1985597"/>
            <a:ext cx="1179012" cy="1488307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id="{0BE0607B-9899-6456-2F01-72E3A9D67B23}"/>
              </a:ext>
            </a:extLst>
          </p:cNvPr>
          <p:cNvSpPr/>
          <p:nvPr/>
        </p:nvSpPr>
        <p:spPr>
          <a:xfrm>
            <a:off x="5332573" y="1975518"/>
            <a:ext cx="1004698" cy="148830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рямоугольник: скругленные углы 27">
            <a:extLst>
              <a:ext uri="{FF2B5EF4-FFF2-40B4-BE49-F238E27FC236}">
                <a16:creationId xmlns:a16="http://schemas.microsoft.com/office/drawing/2014/main" id="{457D3F4B-BCB9-1448-F7E6-8F0347C8110B}"/>
              </a:ext>
            </a:extLst>
          </p:cNvPr>
          <p:cNvSpPr/>
          <p:nvPr/>
        </p:nvSpPr>
        <p:spPr>
          <a:xfrm>
            <a:off x="6403919" y="1985597"/>
            <a:ext cx="2014387" cy="1488307"/>
          </a:xfrm>
          <a:prstGeom prst="roundRect">
            <a:avLst/>
          </a:prstGeom>
          <a:solidFill>
            <a:srgbClr val="FFCC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: скругленные углы 28">
            <a:extLst>
              <a:ext uri="{FF2B5EF4-FFF2-40B4-BE49-F238E27FC236}">
                <a16:creationId xmlns:a16="http://schemas.microsoft.com/office/drawing/2014/main" id="{20DBDE82-7464-283F-DB9C-6C48A6097E26}"/>
              </a:ext>
            </a:extLst>
          </p:cNvPr>
          <p:cNvSpPr/>
          <p:nvPr/>
        </p:nvSpPr>
        <p:spPr>
          <a:xfrm>
            <a:off x="8455837" y="1975518"/>
            <a:ext cx="957770" cy="1474219"/>
          </a:xfrm>
          <a:prstGeom prst="roundRect">
            <a:avLst/>
          </a:prstGeom>
          <a:solidFill>
            <a:srgbClr val="CC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Прямоугольник: скругленные углы 29">
            <a:extLst>
              <a:ext uri="{FF2B5EF4-FFF2-40B4-BE49-F238E27FC236}">
                <a16:creationId xmlns:a16="http://schemas.microsoft.com/office/drawing/2014/main" id="{2A5736E0-7A39-0017-E401-09A63DCE9293}"/>
              </a:ext>
            </a:extLst>
          </p:cNvPr>
          <p:cNvSpPr/>
          <p:nvPr/>
        </p:nvSpPr>
        <p:spPr>
          <a:xfrm>
            <a:off x="592853" y="1975518"/>
            <a:ext cx="885791" cy="148830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8D805DC-F6E8-EE46-1C3F-30359042DD35}"/>
              </a:ext>
            </a:extLst>
          </p:cNvPr>
          <p:cNvSpPr txBox="1"/>
          <p:nvPr/>
        </p:nvSpPr>
        <p:spPr>
          <a:xfrm>
            <a:off x="592853" y="2411408"/>
            <a:ext cx="872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Текущая цена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E1EF93B-3161-16EF-2D78-EAAD63DD55CF}"/>
              </a:ext>
            </a:extLst>
          </p:cNvPr>
          <p:cNvSpPr txBox="1"/>
          <p:nvPr/>
        </p:nvSpPr>
        <p:spPr>
          <a:xfrm>
            <a:off x="1523511" y="2503740"/>
            <a:ext cx="1004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 группы</a:t>
            </a: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КСР*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2020771-64BE-DA1A-F155-7A6559ED13F5}"/>
              </a:ext>
            </a:extLst>
          </p:cNvPr>
          <p:cNvSpPr txBox="1"/>
          <p:nvPr/>
        </p:nvSpPr>
        <p:spPr>
          <a:xfrm>
            <a:off x="2594712" y="2319074"/>
            <a:ext cx="13862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 субъекта РФ, где находится склад поставщика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4D1B324-740C-4A17-A897-58EA8E651E94}"/>
              </a:ext>
            </a:extLst>
          </p:cNvPr>
          <p:cNvSpPr txBox="1"/>
          <p:nvPr/>
        </p:nvSpPr>
        <p:spPr>
          <a:xfrm>
            <a:off x="4058892" y="2451632"/>
            <a:ext cx="1179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 поставщика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144EEC2-7D80-B605-7691-7352F20F6ACA}"/>
              </a:ext>
            </a:extLst>
          </p:cNvPr>
          <p:cNvSpPr txBox="1"/>
          <p:nvPr/>
        </p:nvSpPr>
        <p:spPr>
          <a:xfrm>
            <a:off x="5282771" y="2359298"/>
            <a:ext cx="1115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ценового предложения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4264675-04F2-0705-BDBE-DB37964D214A}"/>
              </a:ext>
            </a:extLst>
          </p:cNvPr>
          <p:cNvSpPr txBox="1"/>
          <p:nvPr/>
        </p:nvSpPr>
        <p:spPr>
          <a:xfrm>
            <a:off x="8400375" y="2334688"/>
            <a:ext cx="10725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Порядковый номер ресурса в КАЦ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6CF1991-3072-9232-0B9F-B8304F9F69B0}"/>
              </a:ext>
            </a:extLst>
          </p:cNvPr>
          <p:cNvSpPr txBox="1"/>
          <p:nvPr/>
        </p:nvSpPr>
        <p:spPr>
          <a:xfrm>
            <a:off x="6454159" y="2024739"/>
            <a:ext cx="1839088" cy="138499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01 - с учетом перевозки (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учтенной в обосновывающем документе</a:t>
            </a: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01-1 - с частичным учетом, до промежуточной точки, 02 - без учета перевозки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Соединитель: уступ 37">
            <a:extLst>
              <a:ext uri="{FF2B5EF4-FFF2-40B4-BE49-F238E27FC236}">
                <a16:creationId xmlns:a16="http://schemas.microsoft.com/office/drawing/2014/main" id="{D69A27BB-57EC-30E8-57E4-BC897284412B}"/>
              </a:ext>
            </a:extLst>
          </p:cNvPr>
          <p:cNvCxnSpPr/>
          <p:nvPr/>
        </p:nvCxnSpPr>
        <p:spPr>
          <a:xfrm rot="16200000" flipV="1">
            <a:off x="1766290" y="1589931"/>
            <a:ext cx="663191" cy="108595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Соединитель: уступ 38">
            <a:extLst>
              <a:ext uri="{FF2B5EF4-FFF2-40B4-BE49-F238E27FC236}">
                <a16:creationId xmlns:a16="http://schemas.microsoft.com/office/drawing/2014/main" id="{D376EFBB-79F2-5BA3-9EFA-954F163CF819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3023985" y="1602417"/>
            <a:ext cx="663191" cy="108595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Соединитель: уступ 39">
            <a:extLst>
              <a:ext uri="{FF2B5EF4-FFF2-40B4-BE49-F238E27FC236}">
                <a16:creationId xmlns:a16="http://schemas.microsoft.com/office/drawing/2014/main" id="{BA549F26-C5F3-F83E-0D0C-0F9F252E4685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380455" y="1610947"/>
            <a:ext cx="663191" cy="108595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Соединитель: уступ 40">
            <a:extLst>
              <a:ext uri="{FF2B5EF4-FFF2-40B4-BE49-F238E27FC236}">
                <a16:creationId xmlns:a16="http://schemas.microsoft.com/office/drawing/2014/main" id="{50D90A8A-8658-29CB-085F-A586E9AA0623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822387" y="1343744"/>
            <a:ext cx="644309" cy="619238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Соединитель: уступ 42">
            <a:extLst>
              <a:ext uri="{FF2B5EF4-FFF2-40B4-BE49-F238E27FC236}">
                <a16:creationId xmlns:a16="http://schemas.microsoft.com/office/drawing/2014/main" id="{EB82B358-DFB2-A865-64A1-09D8134E3407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7176931" y="1409516"/>
            <a:ext cx="656191" cy="499577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Соединитель: уступ 44">
            <a:extLst>
              <a:ext uri="{FF2B5EF4-FFF2-40B4-BE49-F238E27FC236}">
                <a16:creationId xmlns:a16="http://schemas.microsoft.com/office/drawing/2014/main" id="{39C38226-92D2-DF25-8F8B-EE84B9E7C841}"/>
              </a:ext>
            </a:extLst>
          </p:cNvPr>
          <p:cNvCxnSpPr>
            <a:cxnSpLocks/>
          </p:cNvCxnSpPr>
          <p:nvPr/>
        </p:nvCxnSpPr>
        <p:spPr>
          <a:xfrm rot="16200000" flipV="1">
            <a:off x="8325771" y="1359153"/>
            <a:ext cx="654694" cy="578647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A957444E-3DDE-5E04-B0CF-DDC2B824F114}"/>
              </a:ext>
            </a:extLst>
          </p:cNvPr>
          <p:cNvSpPr txBox="1"/>
          <p:nvPr/>
        </p:nvSpPr>
        <p:spPr>
          <a:xfrm>
            <a:off x="45063" y="157140"/>
            <a:ext cx="98775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rgbClr val="CCAF0A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ПРИМЕР ПРИСВОЕНИЕ КОДА МАТЕРИАЛЬНЫМ РЕСУРСАМ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rgbClr val="CCAF0A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И ОБОРУДОВАНИЮ ОТСУТСТВУЮЩИМ В ФСНБ-2022</a:t>
            </a:r>
          </a:p>
        </p:txBody>
      </p:sp>
      <p:sp>
        <p:nvSpPr>
          <p:cNvPr id="2" name="Скругленный прямоугольник 6">
            <a:extLst>
              <a:ext uri="{FF2B5EF4-FFF2-40B4-BE49-F238E27FC236}">
                <a16:creationId xmlns:a16="http://schemas.microsoft.com/office/drawing/2014/main" id="{D32253C7-B945-308B-C804-DA0C394C76B2}"/>
              </a:ext>
            </a:extLst>
          </p:cNvPr>
          <p:cNvSpPr/>
          <p:nvPr/>
        </p:nvSpPr>
        <p:spPr>
          <a:xfrm>
            <a:off x="434314" y="3563799"/>
            <a:ext cx="9121668" cy="2586237"/>
          </a:xfrm>
          <a:prstGeom prst="roundRect">
            <a:avLst/>
          </a:prstGeom>
          <a:solidFill>
            <a:srgbClr val="DEEEE0"/>
          </a:solidFill>
          <a:ln w="2222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Вместо кода группы допускается указывать код раздела (части, книги) с указанием нулей 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недостающих группах цифр, например, 59.1.00.00. </a:t>
            </a:r>
          </a:p>
          <a:p>
            <a:pPr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материальных ресурсов и оборудования, не подлежащих включению в КСР, вместо кода группы указывается следующая комбинация цифр: </a:t>
            </a:r>
          </a:p>
          <a:p>
            <a:pPr algn="just"/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101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для технологического оборудования,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102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для материальных ресурсов индивидуального изготовления,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103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для инженерного оборудования индивидуального изготовления,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104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для производственного и хозяйственного инвентаря, в том числе мебели,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105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для лабораторного оборудования,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106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для транспортных средств,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107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для инструмента, используемого в целях осуществления технологических процессов.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47108">
            <a:extLst>
              <a:ext uri="{FF2B5EF4-FFF2-40B4-BE49-F238E27FC236}">
                <a16:creationId xmlns:a16="http://schemas.microsoft.com/office/drawing/2014/main" id="{40EA238B-EE56-9080-2E07-B7ED436F5FF7}"/>
              </a:ext>
            </a:extLst>
          </p:cNvPr>
          <p:cNvSpPr/>
          <p:nvPr/>
        </p:nvSpPr>
        <p:spPr>
          <a:xfrm>
            <a:off x="434314" y="6303752"/>
            <a:ext cx="9205964" cy="37363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22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*КСР-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Классификатор строительных ресурсов</a:t>
            </a:r>
          </a:p>
        </p:txBody>
      </p:sp>
    </p:spTree>
    <p:extLst>
      <p:ext uri="{BB962C8B-B14F-4D97-AF65-F5344CB8AC3E}">
        <p14:creationId xmlns:p14="http://schemas.microsoft.com/office/powerpoint/2010/main" val="2256153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F0D31F-1176-B94E-070C-A619DDCD9B4E}"/>
              </a:ext>
            </a:extLst>
          </p:cNvPr>
          <p:cNvSpPr txBox="1"/>
          <p:nvPr/>
        </p:nvSpPr>
        <p:spPr>
          <a:xfrm>
            <a:off x="148548" y="301451"/>
            <a:ext cx="7204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CAF0A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https://fgiscs.minstroyrf.ru/ksr</a:t>
            </a:r>
            <a:endParaRPr lang="ru-RU" sz="2400" b="1" dirty="0">
              <a:solidFill>
                <a:srgbClr val="CCAF0A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C8588E8-3D45-D31C-1BF1-669529C837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48" y="921992"/>
            <a:ext cx="9608904" cy="5328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440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27F646-0E78-E43E-9396-34078759643D}"/>
              </a:ext>
            </a:extLst>
          </p:cNvPr>
          <p:cNvSpPr txBox="1"/>
          <p:nvPr/>
        </p:nvSpPr>
        <p:spPr>
          <a:xfrm>
            <a:off x="452036" y="65959"/>
            <a:ext cx="93049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CCAF0A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РАСЧЕТ  СТОИМОСТИ ПЕРЕВОЗКИ </a:t>
            </a:r>
          </a:p>
          <a:p>
            <a:pPr algn="ctr"/>
            <a:r>
              <a:rPr lang="ru-RU" sz="2000" b="1" dirty="0">
                <a:solidFill>
                  <a:srgbClr val="CCAF0A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ДЛЯ МАТЕРИАЛЬНЫХ РЕСУРСОВ, ПРИНЯТЫХ </a:t>
            </a:r>
          </a:p>
          <a:p>
            <a:pPr algn="ctr"/>
            <a:r>
              <a:rPr lang="ru-RU" sz="2000" b="1" dirty="0">
                <a:solidFill>
                  <a:srgbClr val="CCAF0A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 КОНЪЮНКТУРНОМУ АНАЛИЗУ</a:t>
            </a:r>
          </a:p>
        </p:txBody>
      </p:sp>
      <p:sp>
        <p:nvSpPr>
          <p:cNvPr id="6" name="Скругленный прямоугольник 47108">
            <a:extLst>
              <a:ext uri="{FF2B5EF4-FFF2-40B4-BE49-F238E27FC236}">
                <a16:creationId xmlns:a16="http://schemas.microsoft.com/office/drawing/2014/main" id="{32C54FE7-B2D5-7BEB-D2D5-9F5BB7F98EB4}"/>
              </a:ext>
            </a:extLst>
          </p:cNvPr>
          <p:cNvSpPr/>
          <p:nvPr/>
        </p:nvSpPr>
        <p:spPr>
          <a:xfrm>
            <a:off x="243394" y="1291924"/>
            <a:ext cx="9419212" cy="497690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22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 I квартала 2023 года в ФГИС ЦС ежеквартально в 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сплит-форме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размещается и</a:t>
            </a:r>
            <a:r>
              <a:rPr lang="ru-RU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нформация о сметных ценах услуг на перевозку грузов для строительства автомобильным и железнодорожным транспортом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автомобильным</a:t>
            </a:r>
            <a:r>
              <a:rPr lang="ru-RU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расстояние </a:t>
            </a:r>
            <a:br>
              <a:rPr lang="ru-RU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 300 километров </a:t>
            </a:r>
            <a:r>
              <a:rPr lang="ru-RU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(для дорог с усовершенствованным покрытием) и на расстояние</a:t>
            </a:r>
            <a:br>
              <a:rPr lang="ru-RU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 250 километров </a:t>
            </a:r>
            <a:r>
              <a:rPr lang="ru-RU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(для дорог с переходным покрытием, земляных дорог</a:t>
            </a:r>
            <a:br>
              <a:rPr lang="ru-RU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автозимников). </a:t>
            </a:r>
          </a:p>
          <a:p>
            <a:pPr algn="just" fontAlgn="base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 перевозке автомобильным транспортом расстоянии свыше</a:t>
            </a:r>
            <a:br>
              <a:rPr lang="ru-RU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300 километров (для дорог с усовершенствованным покрытием)  необходимо предоставлять коммерческие предложения с учетом доставки до объекта.</a:t>
            </a:r>
          </a:p>
          <a:p>
            <a:pPr algn="just" fontAlgn="base"/>
            <a:r>
              <a:rPr lang="ru-RU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Для определения затрат на перевозку грузов для строительства автомобильным транспортом на расстояния, по которым в ФГИС ЦС отсутствует информация о сметных ценах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услугна</a:t>
            </a:r>
            <a:r>
              <a:rPr lang="ru-RU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перевозку грузов для строительства автомобильным транспортом, следует руководствоваться положениями пункта 91 Методики № 421/пр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base"/>
            <a:r>
              <a:rPr lang="ru-RU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Таким образом, действующими нормативными правовыми актами предусмотрена возможность учета полного комплекса затрат по доставке грузов на объект строительства с учетом специфических особенностей региона строительства.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251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2581500-B72D-6ED3-A506-A7DAB08C838A}"/>
              </a:ext>
            </a:extLst>
          </p:cNvPr>
          <p:cNvSpPr txBox="1"/>
          <p:nvPr/>
        </p:nvSpPr>
        <p:spPr>
          <a:xfrm>
            <a:off x="181155" y="155061"/>
            <a:ext cx="6561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CAF0A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https://fgiscs.minstroyrf.ru/prices</a:t>
            </a:r>
            <a:endParaRPr lang="ru-RU" sz="2400" b="1" dirty="0">
              <a:solidFill>
                <a:srgbClr val="CCAF0A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ABE6308-F790-830E-AB23-80C61BE52B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37" r="10659"/>
          <a:stretch/>
        </p:blipFill>
        <p:spPr>
          <a:xfrm>
            <a:off x="85813" y="616726"/>
            <a:ext cx="9639032" cy="5653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7720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938</TotalTime>
  <Words>1831</Words>
  <Application>Microsoft Office PowerPoint</Application>
  <PresentationFormat>Лист A4 (210x297 мм)</PresentationFormat>
  <Paragraphs>130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25</cp:revision>
  <dcterms:created xsi:type="dcterms:W3CDTF">2024-06-04T12:37:28Z</dcterms:created>
  <dcterms:modified xsi:type="dcterms:W3CDTF">2024-07-30T07:13:07Z</dcterms:modified>
</cp:coreProperties>
</file>