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7" r:id="rId10"/>
    <p:sldId id="268" r:id="rId11"/>
    <p:sldId id="269" r:id="rId12"/>
    <p:sldId id="265" r:id="rId13"/>
    <p:sldId id="270" r:id="rId14"/>
    <p:sldId id="271" r:id="rId15"/>
    <p:sldId id="272" r:id="rId16"/>
    <p:sldId id="266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28"/>
    <a:srgbClr val="BCB81E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-8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3" d="100"/>
        <a:sy n="7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68646" y="2697546"/>
            <a:ext cx="7385154" cy="1980966"/>
          </a:xfrm>
          <a:solidFill>
            <a:schemeClr val="bg1">
              <a:alpha val="44000"/>
            </a:schemeClr>
          </a:solidFill>
        </p:spPr>
        <p:txBody>
          <a:bodyPr anchor="b"/>
          <a:lstStyle>
            <a:lvl1pPr algn="ctr">
              <a:defRPr sz="6000" b="1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68646" y="4738472"/>
            <a:ext cx="7385154" cy="1373768"/>
          </a:xfrm>
          <a:solidFill>
            <a:schemeClr val="bg1">
              <a:alpha val="44000"/>
            </a:schemeClr>
          </a:solidFill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marL="0" indent="0" algn="ctr">
              <a:buNone/>
              <a:defRPr sz="3600" b="1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65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60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140" y="934374"/>
            <a:ext cx="7225260" cy="1789295"/>
          </a:xfrm>
          <a:solidFill>
            <a:schemeClr val="bg1">
              <a:alpha val="55000"/>
            </a:schemeClr>
          </a:solidFill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28140" y="2840467"/>
            <a:ext cx="7225260" cy="1240501"/>
          </a:xfrm>
          <a:solidFill>
            <a:schemeClr val="bg1">
              <a:alpha val="55000"/>
            </a:schemeClr>
          </a:solidFill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marL="0" indent="0" algn="ctr">
              <a:buNone/>
              <a:defRPr sz="2400" b="1">
                <a:solidFill>
                  <a:srgbClr val="2E1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5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71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69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38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78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60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88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37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50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89548"/>
            <a:ext cx="10515600" cy="10011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unrise" dir="t"/>
            </a:scene3d>
            <a:sp3d extrusionH="57150" contourW="12700" prstMaterial="plastic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52F5B-10BB-466E-A040-E0AF6DF38779}" type="datetimeFigureOut">
              <a:rPr lang="ru-RU" smtClean="0"/>
              <a:t>21.11.2020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645CD-735C-4AC3-9CCA-277325DAA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8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accent4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Izhitsa" panose="020B72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E1700"/>
          </a:solidFill>
          <a:latin typeface="Izhitsa" panose="020B7200000000000000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E1700"/>
          </a:solidFill>
          <a:latin typeface="Izhitsa" panose="020B7200000000000000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E1700"/>
          </a:solidFill>
          <a:latin typeface="Izhitsa" panose="020B7200000000000000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E1700"/>
          </a:solidFill>
          <a:latin typeface="Izhitsa" panose="020B7200000000000000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E1700"/>
          </a:solidFill>
          <a:latin typeface="Izhitsa" panose="020B7200000000000000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2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12" Type="http://schemas.openxmlformats.org/officeDocument/2006/relationships/slide" Target="slide13.xml"/><Relationship Id="rId17" Type="http://schemas.openxmlformats.org/officeDocument/2006/relationships/slide" Target="slide16.xml"/><Relationship Id="rId2" Type="http://schemas.openxmlformats.org/officeDocument/2006/relationships/slide" Target="slide7.xml"/><Relationship Id="rId16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14.xml"/><Relationship Id="rId5" Type="http://schemas.openxmlformats.org/officeDocument/2006/relationships/slide" Target="slide4.xml"/><Relationship Id="rId15" Type="http://schemas.openxmlformats.org/officeDocument/2006/relationships/slide" Target="slide18.xml"/><Relationship Id="rId10" Type="http://schemas.openxmlformats.org/officeDocument/2006/relationships/slide" Target="slide15.xml"/><Relationship Id="rId4" Type="http://schemas.openxmlformats.org/officeDocument/2006/relationships/slide" Target="slide5.xml"/><Relationship Id="rId9" Type="http://schemas.openxmlformats.org/officeDocument/2006/relationships/slide" Target="slide8.xml"/><Relationship Id="rId14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663676" y="507429"/>
            <a:ext cx="6759600" cy="5896517"/>
            <a:chOff x="2798064" y="1133856"/>
            <a:chExt cx="4206240" cy="476250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Заголовок 3"/>
          <p:cNvSpPr txBox="1">
            <a:spLocks/>
          </p:cNvSpPr>
          <p:nvPr/>
        </p:nvSpPr>
        <p:spPr>
          <a:xfrm>
            <a:off x="1139004" y="1811717"/>
            <a:ext cx="5850066" cy="2387600"/>
          </a:xfrm>
          <a:prstGeom prst="rect">
            <a:avLst/>
          </a:prstGeom>
        </p:spPr>
        <p:txBody>
          <a:bodyPr>
            <a:normAutofit lnSpcReduction="10000"/>
            <a:scene3d>
              <a:camera prst="orthographicFront"/>
              <a:lightRig rig="sunrise" dir="t"/>
            </a:scene3d>
            <a:sp3d extrusionH="266700" contourW="5080" prstMaterial="plastic">
              <a:bevelT w="63500" h="69850"/>
              <a:contourClr>
                <a:srgbClr val="FF0000"/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BCB8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Животный мир</a:t>
            </a:r>
          </a:p>
          <a:p>
            <a:pPr algn="ctr"/>
            <a:endParaRPr lang="ru-RU" sz="5400" b="1" dirty="0">
              <a:solidFill>
                <a:srgbClr val="BCB8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  <a:p>
            <a:pPr algn="ctr"/>
            <a:r>
              <a:rPr lang="ru-RU" sz="3200" b="1" dirty="0" smtClean="0">
                <a:solidFill>
                  <a:srgbClr val="BCB8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Для детей  дошкольного возраста</a:t>
            </a:r>
            <a:endParaRPr lang="ru-RU" sz="3200" b="1" dirty="0">
              <a:solidFill>
                <a:srgbClr val="BCB8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8" name="Подзаголовок 5"/>
          <p:cNvSpPr txBox="1">
            <a:spLocks/>
          </p:cNvSpPr>
          <p:nvPr/>
        </p:nvSpPr>
        <p:spPr>
          <a:xfrm>
            <a:off x="1657845" y="4481090"/>
            <a:ext cx="4629188" cy="753212"/>
          </a:xfrm>
          <a:prstGeom prst="rect">
            <a:avLst/>
          </a:prstGeom>
        </p:spPr>
        <p:txBody>
          <a:bodyPr>
            <a:scene3d>
              <a:camera prst="orthographicFront"/>
              <a:lightRig rig="sunrise" dir="t"/>
            </a:scene3d>
            <a:sp3d extrusionH="57150">
              <a:bevelT w="38100" h="38100"/>
            </a:sp3d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И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гра-викторина</a:t>
            </a:r>
            <a:endParaRPr lang="ru-RU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375480" y="6245653"/>
            <a:ext cx="656070" cy="489449"/>
          </a:xfrm>
          <a:prstGeom prst="actionButtonForwardNex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126941" y="5719000"/>
            <a:ext cx="42485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6">
                    <a:lumMod val="75000"/>
                  </a:schemeClr>
                </a:solidFill>
              </a:rPr>
              <a:t>Разработано Федулиной В.Н. воспитателем высшей квалификационной категории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025" y="849283"/>
            <a:ext cx="5260975" cy="55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983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172682" y="300088"/>
            <a:ext cx="7879822" cy="631844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Заголовок 3"/>
          <p:cNvSpPr txBox="1">
            <a:spLocks/>
          </p:cNvSpPr>
          <p:nvPr/>
        </p:nvSpPr>
        <p:spPr>
          <a:xfrm>
            <a:off x="733396" y="1366958"/>
            <a:ext cx="6885880" cy="685823"/>
          </a:xfrm>
          <a:prstGeom prst="rect">
            <a:avLst/>
          </a:prstGeom>
        </p:spPr>
        <p:txBody>
          <a:bodyPr>
            <a:normAutofit fontScale="92500" lnSpcReduction="20000"/>
            <a:scene3d>
              <a:camera prst="orthographicFront"/>
              <a:lightRig rig="sunrise" dir="t"/>
            </a:scene3d>
            <a:sp3d extrusionH="266700" contourW="5080" prstMaterial="plastic">
              <a:bevelT w="63500" h="69850"/>
              <a:contourClr>
                <a:srgbClr val="FF0000"/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BCB8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Правила игры</a:t>
            </a:r>
            <a:endParaRPr lang="ru-RU" sz="5400" b="1" dirty="0">
              <a:solidFill>
                <a:srgbClr val="BCB8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423179" y="6156540"/>
            <a:ext cx="532262" cy="489449"/>
          </a:xfrm>
          <a:prstGeom prst="actionButtonForwardNex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27122" y="1842587"/>
            <a:ext cx="69709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ru-RU" sz="2400" dirty="0" smtClean="0">
                <a:latin typeface="Izhitsa" panose="020B7200000000000000" pitchFamily="34" charset="0"/>
              </a:rPr>
              <a:t>Правила </a:t>
            </a:r>
            <a:r>
              <a:rPr lang="ru-RU" sz="2400" dirty="0" smtClean="0">
                <a:latin typeface="Izhitsa" panose="020B7200000000000000" pitchFamily="34" charset="0"/>
              </a:rPr>
              <a:t>игры-викторины</a:t>
            </a:r>
            <a:r>
              <a:rPr lang="ru-RU" sz="2400" dirty="0" smtClean="0">
                <a:latin typeface="Izhitsa" panose="020B7200000000000000" pitchFamily="34" charset="0"/>
              </a:rPr>
              <a:t>: «Животный мир»</a:t>
            </a:r>
            <a:r>
              <a:rPr lang="ru-RU" sz="2400" dirty="0" smtClean="0">
                <a:latin typeface="Izhitsa" panose="020B7200000000000000" pitchFamily="34" charset="0"/>
              </a:rPr>
              <a:t>, </a:t>
            </a:r>
            <a:r>
              <a:rPr lang="ru-RU" sz="2400" dirty="0" smtClean="0">
                <a:latin typeface="Izhitsa" panose="020B7200000000000000" pitchFamily="34" charset="0"/>
              </a:rPr>
              <a:t>просты: играют 2 команды. Жеребьёвка определяет, кто первый выбирает </a:t>
            </a:r>
          </a:p>
          <a:p>
            <a:pPr algn="ctr">
              <a:lnSpc>
                <a:spcPts val="2400"/>
              </a:lnSpc>
            </a:pPr>
            <a:r>
              <a:rPr lang="ru-RU" sz="2400" dirty="0" smtClean="0">
                <a:latin typeface="Izhitsa" panose="020B7200000000000000" pitchFamily="34" charset="0"/>
              </a:rPr>
              <a:t>категорию и номер вопроса. </a:t>
            </a:r>
          </a:p>
          <a:p>
            <a:pPr algn="ctr">
              <a:lnSpc>
                <a:spcPts val="2400"/>
              </a:lnSpc>
            </a:pPr>
            <a:r>
              <a:rPr lang="ru-RU" sz="2400" dirty="0" smtClean="0">
                <a:latin typeface="Izhitsa" panose="020B7200000000000000" pitchFamily="34" charset="0"/>
              </a:rPr>
              <a:t>За правильный ответ начисляется 1 балл. </a:t>
            </a:r>
          </a:p>
          <a:p>
            <a:pPr algn="ctr">
              <a:lnSpc>
                <a:spcPts val="2400"/>
              </a:lnSpc>
            </a:pPr>
            <a:r>
              <a:rPr lang="ru-RU" sz="2400" dirty="0" smtClean="0">
                <a:latin typeface="Izhitsa" panose="020B7200000000000000" pitchFamily="34" charset="0"/>
              </a:rPr>
              <a:t>Команда может воспользоваться подсказкой. </a:t>
            </a:r>
          </a:p>
          <a:p>
            <a:pPr algn="ctr">
              <a:lnSpc>
                <a:spcPts val="2400"/>
              </a:lnSpc>
            </a:pPr>
            <a:r>
              <a:rPr lang="ru-RU" sz="2400" dirty="0" smtClean="0">
                <a:latin typeface="Izhitsa" panose="020B7200000000000000" pitchFamily="34" charset="0"/>
              </a:rPr>
              <a:t>Ответ команды сверяется с правильным ответом, который открывается по щелчку. Следующий вопрос в этой категории предлагается другой команде. </a:t>
            </a:r>
          </a:p>
          <a:p>
            <a:pPr algn="ctr">
              <a:lnSpc>
                <a:spcPts val="2400"/>
              </a:lnSpc>
            </a:pPr>
            <a:r>
              <a:rPr lang="ru-RU" sz="2400" dirty="0" smtClean="0">
                <a:latin typeface="Izhitsa" panose="020B7200000000000000" pitchFamily="34" charset="0"/>
              </a:rPr>
              <a:t>Победитель определяется по наибольшей </a:t>
            </a:r>
          </a:p>
          <a:p>
            <a:pPr algn="ctr">
              <a:lnSpc>
                <a:spcPts val="2400"/>
              </a:lnSpc>
            </a:pPr>
            <a:r>
              <a:rPr lang="ru-RU" sz="2400" dirty="0" smtClean="0">
                <a:latin typeface="Izhitsa" panose="020B7200000000000000" pitchFamily="34" charset="0"/>
              </a:rPr>
              <a:t>сумме набранных баллов.</a:t>
            </a:r>
            <a:endParaRPr lang="ru-RU" sz="2400" dirty="0">
              <a:latin typeface="Izhitsa" panose="020B7200000000000000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648" y="876727"/>
            <a:ext cx="5263352" cy="555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79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8716459" y="2412356"/>
            <a:ext cx="995026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>
            <a:hlinkClick r:id="rId3" action="ppaction://hlinksldjump"/>
          </p:cNvPr>
          <p:cNvSpPr/>
          <p:nvPr/>
        </p:nvSpPr>
        <p:spPr>
          <a:xfrm>
            <a:off x="7752968" y="2412356"/>
            <a:ext cx="995026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6773955" y="2406555"/>
            <a:ext cx="995026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>
          <a:xfrm>
            <a:off x="5780803" y="2391884"/>
            <a:ext cx="995026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>
            <a:hlinkClick r:id="rId6" action="ppaction://hlinksldjump"/>
          </p:cNvPr>
          <p:cNvSpPr/>
          <p:nvPr/>
        </p:nvSpPr>
        <p:spPr>
          <a:xfrm>
            <a:off x="8739157" y="3336195"/>
            <a:ext cx="995026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>
            <a:hlinkClick r:id="rId7" action="ppaction://hlinksldjump"/>
          </p:cNvPr>
          <p:cNvSpPr/>
          <p:nvPr/>
        </p:nvSpPr>
        <p:spPr>
          <a:xfrm>
            <a:off x="7752968" y="3336195"/>
            <a:ext cx="995026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>
            <a:hlinkClick r:id="rId8" action="ppaction://hlinksldjump"/>
          </p:cNvPr>
          <p:cNvSpPr/>
          <p:nvPr/>
        </p:nvSpPr>
        <p:spPr>
          <a:xfrm>
            <a:off x="6759234" y="3348820"/>
            <a:ext cx="995026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>
            <a:hlinkClick r:id="rId9" action="ppaction://hlinksldjump"/>
          </p:cNvPr>
          <p:cNvSpPr/>
          <p:nvPr/>
        </p:nvSpPr>
        <p:spPr>
          <a:xfrm>
            <a:off x="5764445" y="3341996"/>
            <a:ext cx="995026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>
            <a:hlinkClick r:id="rId10" action="ppaction://hlinksldjump"/>
          </p:cNvPr>
          <p:cNvSpPr/>
          <p:nvPr/>
        </p:nvSpPr>
        <p:spPr>
          <a:xfrm>
            <a:off x="8745483" y="4253637"/>
            <a:ext cx="99502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>
            <a:hlinkClick r:id="rId11" action="ppaction://hlinksldjump"/>
          </p:cNvPr>
          <p:cNvSpPr/>
          <p:nvPr/>
        </p:nvSpPr>
        <p:spPr>
          <a:xfrm>
            <a:off x="7754023" y="4244340"/>
            <a:ext cx="99502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Скругленный прямоугольник 13">
            <a:hlinkClick r:id="rId12" action="ppaction://hlinksldjump"/>
          </p:cNvPr>
          <p:cNvSpPr/>
          <p:nvPr/>
        </p:nvSpPr>
        <p:spPr>
          <a:xfrm>
            <a:off x="6758997" y="4257988"/>
            <a:ext cx="99502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Скругленный прямоугольник 14">
            <a:hlinkClick r:id="rId13" action="ppaction://hlinksldjump"/>
          </p:cNvPr>
          <p:cNvSpPr/>
          <p:nvPr/>
        </p:nvSpPr>
        <p:spPr>
          <a:xfrm>
            <a:off x="5748286" y="4257988"/>
            <a:ext cx="99502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Скругленный прямоугольник 15">
            <a:hlinkClick r:id="rId14" action="ppaction://hlinksldjump"/>
          </p:cNvPr>
          <p:cNvSpPr/>
          <p:nvPr/>
        </p:nvSpPr>
        <p:spPr>
          <a:xfrm>
            <a:off x="8751809" y="5187628"/>
            <a:ext cx="99502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Скругленный прямоугольник 16">
            <a:hlinkClick r:id="rId15" action="ppaction://hlinksldjump"/>
          </p:cNvPr>
          <p:cNvSpPr/>
          <p:nvPr/>
        </p:nvSpPr>
        <p:spPr>
          <a:xfrm>
            <a:off x="7754943" y="5187628"/>
            <a:ext cx="99502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Скругленный прямоугольник 17">
            <a:hlinkClick r:id="rId16" action="ppaction://hlinksldjump"/>
          </p:cNvPr>
          <p:cNvSpPr/>
          <p:nvPr/>
        </p:nvSpPr>
        <p:spPr>
          <a:xfrm>
            <a:off x="6759917" y="5187628"/>
            <a:ext cx="99502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Скругленный прямоугольник 18">
            <a:hlinkClick r:id="rId17" action="ppaction://hlinksldjump"/>
          </p:cNvPr>
          <p:cNvSpPr/>
          <p:nvPr/>
        </p:nvSpPr>
        <p:spPr>
          <a:xfrm>
            <a:off x="5748286" y="5187628"/>
            <a:ext cx="99502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82388" y="2385060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Млекопитающие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81332" y="3314700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Птицы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76062" y="4244340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Земноводные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76062" y="517398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Насекомые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25" name="Заголовок 3"/>
          <p:cNvSpPr txBox="1">
            <a:spLocks/>
          </p:cNvSpPr>
          <p:nvPr/>
        </p:nvSpPr>
        <p:spPr>
          <a:xfrm>
            <a:off x="867213" y="617845"/>
            <a:ext cx="10106752" cy="929640"/>
          </a:xfrm>
          <a:prstGeom prst="rect">
            <a:avLst/>
          </a:prstGeom>
        </p:spPr>
        <p:txBody>
          <a:bodyPr>
            <a:normAutofit/>
            <a:scene3d>
              <a:camera prst="orthographicFront"/>
              <a:lightRig rig="sunrise" dir="t"/>
            </a:scene3d>
            <a:sp3d extrusionH="266700" contourW="5080" prstMaterial="plastic">
              <a:bevelT w="63500" h="69850"/>
              <a:contourClr>
                <a:srgbClr val="FF0000"/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b="1" dirty="0" smtClean="0">
                <a:solidFill>
                  <a:srgbClr val="BCB8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Животный мир</a:t>
            </a:r>
            <a:endParaRPr lang="ru-RU" sz="5400" b="1" dirty="0">
              <a:solidFill>
                <a:srgbClr val="BCB8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endshow" highlightClick="1"/>
          </p:cNvPr>
          <p:cNvSpPr/>
          <p:nvPr/>
        </p:nvSpPr>
        <p:spPr>
          <a:xfrm>
            <a:off x="11542426" y="6280879"/>
            <a:ext cx="522195" cy="461115"/>
          </a:xfrm>
          <a:prstGeom prst="actionButtonBlank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0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Скругленный прямоугольник 9">
            <a:hlinkClick r:id="rId3" action="ppaction://hlinksldjump"/>
          </p:cNvPr>
          <p:cNvSpPr/>
          <p:nvPr/>
        </p:nvSpPr>
        <p:spPr>
          <a:xfrm>
            <a:off x="10816827" y="317424"/>
            <a:ext cx="995026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59689" y="487652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Млекопитающие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663499" y="5291664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Морж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13" name="Управляющая кнопка: домой 12">
            <a:hlinkClick r:id="rId4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166624" y="2201806"/>
            <a:ext cx="490193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ru-RU" sz="2400" dirty="0">
                <a:latin typeface="Izhitsa" panose="020B7200000000000000" pitchFamily="34" charset="0"/>
              </a:rPr>
              <a:t>Толстокожее животное с бивнями, которое не боится холодной </a:t>
            </a:r>
            <a:r>
              <a:rPr lang="ru-RU" sz="2400" dirty="0" err="1">
                <a:latin typeface="Izhitsa" panose="020B7200000000000000" pitchFamily="34" charset="0"/>
              </a:rPr>
              <a:t>воды?Кнопки</a:t>
            </a:r>
            <a:r>
              <a:rPr lang="ru-RU" sz="2400" dirty="0">
                <a:latin typeface="Izhitsa" panose="020B7200000000000000" pitchFamily="34" charset="0"/>
              </a:rPr>
              <a:t> </a:t>
            </a:r>
            <a:r>
              <a:rPr lang="ru-RU" sz="2400" dirty="0" smtClean="0">
                <a:latin typeface="Izhitsa" panose="020B7200000000000000" pitchFamily="34" charset="0"/>
              </a:rPr>
              <a:t>на слайде 3 настроены, переход на первых 2 слайдах происходит по стрелке </a:t>
            </a:r>
            <a:r>
              <a:rPr lang="ru-RU" sz="2400" i="1" dirty="0" smtClean="0">
                <a:latin typeface="Izhitsa" panose="020B7200000000000000" pitchFamily="34" charset="0"/>
              </a:rPr>
              <a:t>переход</a:t>
            </a:r>
            <a:r>
              <a:rPr lang="ru-RU" sz="2400" dirty="0" smtClean="0">
                <a:latin typeface="Izhitsa" panose="020B7200000000000000" pitchFamily="34" charset="0"/>
              </a:rPr>
              <a:t>, на них флажок «»»//</a:t>
            </a:r>
            <a:r>
              <a:rPr lang="ru-RU" sz="2400" i="1" dirty="0" smtClean="0">
                <a:latin typeface="Izhitsa" panose="020B7200000000000000" pitchFamily="34" charset="0"/>
              </a:rPr>
              <a:t>по щелчку</a:t>
            </a:r>
            <a:r>
              <a:rPr lang="ru-RU" sz="2400" dirty="0" smtClean="0">
                <a:latin typeface="Izhitsa" panose="020B7200000000000000" pitchFamily="34" charset="0"/>
              </a:rPr>
              <a:t> снят. Далее он оставлен, так как на слайдах анимация открывается </a:t>
            </a:r>
            <a:r>
              <a:rPr lang="ru-RU" sz="2400" i="1" dirty="0" smtClean="0">
                <a:latin typeface="Izhitsa" panose="020B7200000000000000" pitchFamily="34" charset="0"/>
              </a:rPr>
              <a:t>по щелчку». </a:t>
            </a:r>
            <a:r>
              <a:rPr lang="ru-RU" sz="2400" dirty="0" smtClean="0">
                <a:latin typeface="Izhitsa" panose="020B7200000000000000" pitchFamily="34" charset="0"/>
              </a:rPr>
              <a:t>Переход с рабочих слайдов на слайд с категориями игры осуществляется с помощью кнопки </a:t>
            </a:r>
            <a:r>
              <a:rPr lang="ru-RU" sz="2400" i="1" dirty="0" smtClean="0">
                <a:latin typeface="Izhitsa" panose="020B7200000000000000" pitchFamily="34" charset="0"/>
              </a:rPr>
              <a:t>домой.</a:t>
            </a:r>
            <a:endParaRPr lang="ru-RU" sz="2400" i="1" dirty="0">
              <a:latin typeface="Izhitsa" panose="020B7200000000000000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875" y="1792451"/>
            <a:ext cx="4726118" cy="2953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96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659338" y="1417292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Скругленный прямоугольник 9">
            <a:hlinkClick r:id="rId3" action="ppaction://hlinksldjump"/>
          </p:cNvPr>
          <p:cNvSpPr/>
          <p:nvPr/>
        </p:nvSpPr>
        <p:spPr>
          <a:xfrm>
            <a:off x="10816827" y="317424"/>
            <a:ext cx="995026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59689" y="487652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Млекопитающие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663499" y="5291664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</a:t>
            </a:r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С</a:t>
            </a:r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лон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8" name="Управляющая кнопка: домой 7">
            <a:hlinkClick r:id="rId4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59690" y="2875002"/>
            <a:ext cx="49088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336600"/>
                </a:solidFill>
              </a:rPr>
              <a:t>Самое </a:t>
            </a:r>
            <a:r>
              <a:rPr lang="ru-RU" sz="3200" dirty="0">
                <a:solidFill>
                  <a:srgbClr val="336600"/>
                </a:solidFill>
              </a:rPr>
              <a:t>большое животное суши?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096" y="1749026"/>
            <a:ext cx="4584972" cy="316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7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690972" y="1488659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Скругленный прямоугольник 9">
            <a:hlinkClick r:id="rId3" action="ppaction://hlinksldjump"/>
          </p:cNvPr>
          <p:cNvSpPr/>
          <p:nvPr/>
        </p:nvSpPr>
        <p:spPr>
          <a:xfrm>
            <a:off x="10816827" y="317424"/>
            <a:ext cx="995026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59689" y="487652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Млекопитающие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663499" y="5291664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</a:t>
            </a:r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Зебра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8" name="Управляющая кнопка: домой 7">
            <a:hlinkClick r:id="rId4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59689" y="2881717"/>
            <a:ext cx="490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Окраска какого животного похожа на «пешеходный переход»?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258" y="1614903"/>
            <a:ext cx="4435082" cy="332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7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Скругленный прямоугольник 9">
            <a:hlinkClick r:id="rId3" action="ppaction://hlinksldjump"/>
          </p:cNvPr>
          <p:cNvSpPr/>
          <p:nvPr/>
        </p:nvSpPr>
        <p:spPr>
          <a:xfrm>
            <a:off x="10816827" y="317424"/>
            <a:ext cx="995026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59689" y="487652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Млекопитающие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663499" y="5291664"/>
            <a:ext cx="4908872" cy="929640"/>
          </a:xfrm>
          <a:prstGeom prst="roundRect">
            <a:avLst/>
          </a:prstGeom>
          <a:solidFill>
            <a:srgbClr val="800000"/>
          </a:solidFill>
          <a:ln>
            <a:solidFill>
              <a:srgbClr val="6800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Белый медведь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8" name="Управляющая кнопка: домой 7">
            <a:hlinkClick r:id="rId4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13205" y="2993322"/>
            <a:ext cx="4801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solidFill>
                  <a:srgbClr val="336600"/>
                </a:solidFill>
              </a:rPr>
              <a:t>Какой </a:t>
            </a:r>
            <a:r>
              <a:rPr lang="ru-RU" sz="3200" i="1" dirty="0">
                <a:solidFill>
                  <a:srgbClr val="336600"/>
                </a:solidFill>
              </a:rPr>
              <a:t>медведь не ложится в спячку?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096" y="1678807"/>
            <a:ext cx="5089777" cy="318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99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>
            <a:hlinkClick r:id="rId2" action="ppaction://hlinksldjump"/>
          </p:cNvPr>
          <p:cNvSpPr/>
          <p:nvPr/>
        </p:nvSpPr>
        <p:spPr>
          <a:xfrm>
            <a:off x="10816827" y="317424"/>
            <a:ext cx="995026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63499" y="5275254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Павлин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60278" y="461260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Птицы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24271" y="3125632"/>
            <a:ext cx="49651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Какая птица хвостом разноцветным гордится?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917" y="1687568"/>
            <a:ext cx="4759677" cy="316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11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>
            <a:hlinkClick r:id="rId2" action="ppaction://hlinksldjump"/>
          </p:cNvPr>
          <p:cNvSpPr/>
          <p:nvPr/>
        </p:nvSpPr>
        <p:spPr>
          <a:xfrm>
            <a:off x="10816827" y="317424"/>
            <a:ext cx="995026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63499" y="5275254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</a:t>
            </a:r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Лебедь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60278" y="461260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Птицы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67211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57835" y="3244334"/>
            <a:ext cx="50650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Какой птицей стал гадкий утёнок, когда вырос?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499" y="1587589"/>
            <a:ext cx="4908872" cy="331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3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>
            <a:hlinkClick r:id="rId2" action="ppaction://hlinksldjump"/>
          </p:cNvPr>
          <p:cNvSpPr/>
          <p:nvPr/>
        </p:nvSpPr>
        <p:spPr>
          <a:xfrm>
            <a:off x="10816827" y="317424"/>
            <a:ext cx="995026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63499" y="5275254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 Попугай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60278" y="461260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Птицы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60277" y="2975393"/>
            <a:ext cx="48930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Какая птица умеет дразниться?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248" y="1749348"/>
            <a:ext cx="4883123" cy="304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65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>
            <a:hlinkClick r:id="rId2" action="ppaction://hlinksldjump"/>
          </p:cNvPr>
          <p:cNvSpPr/>
          <p:nvPr/>
        </p:nvSpPr>
        <p:spPr>
          <a:xfrm>
            <a:off x="10816827" y="317424"/>
            <a:ext cx="995026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63499" y="5275254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Дятел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60278" y="461260"/>
            <a:ext cx="4893095" cy="929640"/>
          </a:xfrm>
          <a:prstGeom prst="roundRect">
            <a:avLst/>
          </a:prstGeom>
          <a:solidFill>
            <a:srgbClr val="CC6600"/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Птицы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39907" y="3244334"/>
            <a:ext cx="50134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Какую птицу называют </a:t>
            </a:r>
            <a:r>
              <a:rPr lang="ru-RU" sz="3200" i="1" dirty="0" smtClean="0">
                <a:solidFill>
                  <a:srgbClr val="336600"/>
                </a:solidFill>
              </a:rPr>
              <a:t>«лесным доктором»? </a:t>
            </a:r>
            <a:endParaRPr lang="ru-RU" sz="3200" i="1" dirty="0">
              <a:solidFill>
                <a:srgbClr val="33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657" y="1700349"/>
            <a:ext cx="4789714" cy="316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87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164942" y="461260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Морские обитатели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noaction"/>
          </p:cNvPr>
          <p:cNvSpPr/>
          <p:nvPr/>
        </p:nvSpPr>
        <p:spPr>
          <a:xfrm>
            <a:off x="10811574" y="317424"/>
            <a:ext cx="99502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674140" y="5278016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Краб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64942" y="2690336"/>
            <a:ext cx="48983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Ползает в море </a:t>
            </a:r>
            <a:r>
              <a:rPr lang="ru-RU" sz="3200" i="1" dirty="0" smtClean="0">
                <a:solidFill>
                  <a:srgbClr val="336600"/>
                </a:solidFill>
              </a:rPr>
              <a:t>паук-</a:t>
            </a:r>
            <a:endParaRPr lang="ru-RU" sz="3200" i="1" dirty="0">
              <a:solidFill>
                <a:srgbClr val="336600"/>
              </a:solidFill>
            </a:endParaRPr>
          </a:p>
          <a:p>
            <a:r>
              <a:rPr lang="ru-RU" sz="3200" i="1" dirty="0">
                <a:solidFill>
                  <a:srgbClr val="336600"/>
                </a:solidFill>
              </a:rPr>
              <a:t>Восемь ног, пара рук</a:t>
            </a:r>
            <a:r>
              <a:rPr lang="ru-RU" sz="3200" i="1" dirty="0" smtClean="0">
                <a:solidFill>
                  <a:srgbClr val="336600"/>
                </a:solidFill>
              </a:rPr>
              <a:t>.</a:t>
            </a:r>
            <a:endParaRPr lang="ru-RU" sz="3200" i="1" dirty="0">
              <a:solidFill>
                <a:srgbClr val="336600"/>
              </a:solidFill>
            </a:endParaRPr>
          </a:p>
          <a:p>
            <a:r>
              <a:rPr lang="ru-RU" sz="3200" i="1" dirty="0">
                <a:solidFill>
                  <a:srgbClr val="336600"/>
                </a:solidFill>
              </a:rPr>
              <a:t>В руках клешни, в глазах </a:t>
            </a:r>
            <a:r>
              <a:rPr lang="ru-RU" sz="3200" i="1" dirty="0" smtClean="0">
                <a:solidFill>
                  <a:srgbClr val="336600"/>
                </a:solidFill>
              </a:rPr>
              <a:t>испуг. </a:t>
            </a:r>
            <a:endParaRPr lang="ru-RU" sz="3200" i="1" dirty="0">
              <a:solidFill>
                <a:srgbClr val="33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096" y="1665586"/>
            <a:ext cx="4893562" cy="3275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52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164942" y="461260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Морские обитатели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noaction"/>
          </p:cNvPr>
          <p:cNvSpPr/>
          <p:nvPr/>
        </p:nvSpPr>
        <p:spPr>
          <a:xfrm>
            <a:off x="10811574" y="317424"/>
            <a:ext cx="99502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674140" y="5278016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Акула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84729" y="2756211"/>
            <a:ext cx="49785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Живу глубоко, плыву легко. Зубастая, большая, а рыба морская.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594" y="1656798"/>
            <a:ext cx="4663912" cy="310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9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164942" y="461260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Морские обитатели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noaction"/>
          </p:cNvPr>
          <p:cNvSpPr/>
          <p:nvPr/>
        </p:nvSpPr>
        <p:spPr>
          <a:xfrm>
            <a:off x="10811574" y="317424"/>
            <a:ext cx="99502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674140" y="5278016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Морская звезда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93224" y="2803383"/>
            <a:ext cx="48983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3200" i="1" dirty="0">
                <a:solidFill>
                  <a:srgbClr val="336600"/>
                </a:solidFill>
              </a:rPr>
              <a:t>Глубоко на дне </a:t>
            </a:r>
            <a:r>
              <a:rPr lang="ru-RU" sz="3200" i="1" dirty="0" smtClean="0">
                <a:solidFill>
                  <a:srgbClr val="336600"/>
                </a:solidFill>
              </a:rPr>
              <a:t>она</a:t>
            </a:r>
            <a:endParaRPr lang="ru-RU" sz="3200" i="1" dirty="0">
              <a:solidFill>
                <a:srgbClr val="336600"/>
              </a:solidFill>
            </a:endParaRPr>
          </a:p>
          <a:p>
            <a:r>
              <a:rPr lang="ru-RU" sz="3200" i="1" dirty="0">
                <a:solidFill>
                  <a:srgbClr val="336600"/>
                </a:solidFill>
              </a:rPr>
              <a:t>Словно на небе </a:t>
            </a:r>
            <a:r>
              <a:rPr lang="ru-RU" sz="3200" i="1" dirty="0" smtClean="0">
                <a:solidFill>
                  <a:srgbClr val="336600"/>
                </a:solidFill>
              </a:rPr>
              <a:t>видна</a:t>
            </a:r>
            <a:endParaRPr lang="ru-RU" sz="3200" i="1" dirty="0">
              <a:solidFill>
                <a:srgbClr val="336600"/>
              </a:solidFill>
            </a:endParaRPr>
          </a:p>
          <a:p>
            <a:r>
              <a:rPr lang="ru-RU" sz="3200" i="1" dirty="0">
                <a:solidFill>
                  <a:srgbClr val="336600"/>
                </a:solidFill>
              </a:rPr>
              <a:t>Но не светит и не </a:t>
            </a:r>
            <a:r>
              <a:rPr lang="ru-RU" sz="3200" i="1" dirty="0" smtClean="0">
                <a:solidFill>
                  <a:srgbClr val="336600"/>
                </a:solidFill>
              </a:rPr>
              <a:t>греет</a:t>
            </a:r>
            <a:endParaRPr lang="ru-RU" sz="3200" i="1" dirty="0">
              <a:solidFill>
                <a:srgbClr val="336600"/>
              </a:solidFill>
            </a:endParaRPr>
          </a:p>
          <a:p>
            <a:r>
              <a:rPr lang="ru-RU" sz="3200" i="1" dirty="0">
                <a:solidFill>
                  <a:srgbClr val="336600"/>
                </a:solidFill>
              </a:rPr>
              <a:t>Потому что не умеет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096" y="1654042"/>
            <a:ext cx="4845963" cy="3230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53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164942" y="461260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Морские обитатели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9" name="Скругленный прямоугольник 8">
            <a:hlinkClick r:id="" action="ppaction://noaction"/>
          </p:cNvPr>
          <p:cNvSpPr/>
          <p:nvPr/>
        </p:nvSpPr>
        <p:spPr>
          <a:xfrm>
            <a:off x="10811574" y="317424"/>
            <a:ext cx="99502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674140" y="5278016"/>
            <a:ext cx="4898366" cy="929640"/>
          </a:xfrm>
          <a:prstGeom prst="roundRect">
            <a:avLst/>
          </a:prstGeom>
          <a:solidFill>
            <a:srgbClr val="BCB800"/>
          </a:solidFill>
          <a:ln>
            <a:solidFill>
              <a:srgbClr val="B49200"/>
            </a:solidFill>
          </a:ln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Морской конек</a:t>
            </a:r>
            <a:endParaRPr lang="ru-RU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38876" y="2476091"/>
            <a:ext cx="49244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3200" i="1" dirty="0">
                <a:solidFill>
                  <a:srgbClr val="336600"/>
                </a:solidFill>
              </a:rPr>
              <a:t>Что за дивная лошадка</a:t>
            </a:r>
            <a:r>
              <a:rPr lang="ru-RU" sz="3200" i="1" dirty="0" smtClean="0">
                <a:solidFill>
                  <a:srgbClr val="336600"/>
                </a:solidFill>
              </a:rPr>
              <a:t>?</a:t>
            </a:r>
            <a:endParaRPr lang="ru-RU" sz="3200" i="1" dirty="0">
              <a:solidFill>
                <a:srgbClr val="336600"/>
              </a:solidFill>
            </a:endParaRPr>
          </a:p>
          <a:p>
            <a:r>
              <a:rPr lang="ru-RU" sz="3200" i="1" dirty="0">
                <a:solidFill>
                  <a:srgbClr val="336600"/>
                </a:solidFill>
              </a:rPr>
              <a:t>Очень странные </a:t>
            </a:r>
            <a:r>
              <a:rPr lang="ru-RU" sz="3200" i="1" dirty="0" smtClean="0">
                <a:solidFill>
                  <a:srgbClr val="336600"/>
                </a:solidFill>
              </a:rPr>
              <a:t>повадки</a:t>
            </a:r>
            <a:endParaRPr lang="ru-RU" sz="3200" i="1" dirty="0">
              <a:solidFill>
                <a:srgbClr val="336600"/>
              </a:solidFill>
            </a:endParaRPr>
          </a:p>
          <a:p>
            <a:r>
              <a:rPr lang="ru-RU" sz="3200" i="1" dirty="0">
                <a:solidFill>
                  <a:srgbClr val="336600"/>
                </a:solidFill>
              </a:rPr>
              <a:t>Конь не сеет и не </a:t>
            </a:r>
            <a:r>
              <a:rPr lang="ru-RU" sz="3200" i="1" dirty="0" smtClean="0">
                <a:solidFill>
                  <a:srgbClr val="336600"/>
                </a:solidFill>
              </a:rPr>
              <a:t>пашет</a:t>
            </a:r>
            <a:endParaRPr lang="ru-RU" sz="3200" i="1" dirty="0">
              <a:solidFill>
                <a:srgbClr val="336600"/>
              </a:solidFill>
            </a:endParaRPr>
          </a:p>
          <a:p>
            <a:r>
              <a:rPr lang="ru-RU" sz="3200" i="1" dirty="0">
                <a:solidFill>
                  <a:srgbClr val="336600"/>
                </a:solidFill>
              </a:rPr>
              <a:t>Под водой с рыбешкой пляшет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684" y="1620138"/>
            <a:ext cx="4546500" cy="332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62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164942" y="46126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Насекомые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74140" y="527637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уравей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>
            <a:hlinkClick r:id="" action="ppaction://noaction"/>
          </p:cNvPr>
          <p:cNvSpPr/>
          <p:nvPr/>
        </p:nvSpPr>
        <p:spPr>
          <a:xfrm>
            <a:off x="10811574" y="315778"/>
            <a:ext cx="99502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827834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64942" y="2643699"/>
            <a:ext cx="5146211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 smtClean="0"/>
          </a:p>
          <a:p>
            <a:r>
              <a:rPr lang="ru-RU" sz="3000" i="1" dirty="0" smtClean="0">
                <a:solidFill>
                  <a:srgbClr val="336600"/>
                </a:solidFill>
              </a:rPr>
              <a:t>Какое </a:t>
            </a:r>
            <a:r>
              <a:rPr lang="ru-RU" sz="3000" i="1" dirty="0">
                <a:solidFill>
                  <a:srgbClr val="336600"/>
                </a:solidFill>
              </a:rPr>
              <a:t>насекомое </a:t>
            </a:r>
            <a:r>
              <a:rPr lang="ru-RU" sz="3000" i="1" dirty="0" smtClean="0">
                <a:solidFill>
                  <a:srgbClr val="336600"/>
                </a:solidFill>
              </a:rPr>
              <a:t>считается</a:t>
            </a:r>
          </a:p>
          <a:p>
            <a:r>
              <a:rPr lang="ru-RU" sz="3000" i="1" dirty="0" smtClean="0">
                <a:solidFill>
                  <a:srgbClr val="336600"/>
                </a:solidFill>
              </a:rPr>
              <a:t> </a:t>
            </a:r>
            <a:r>
              <a:rPr lang="ru-RU" sz="3000" i="1" dirty="0">
                <a:solidFill>
                  <a:srgbClr val="336600"/>
                </a:solidFill>
              </a:rPr>
              <a:t>самым трудолюбивым?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740" y="1704392"/>
            <a:ext cx="4569631" cy="3236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01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164942" y="46126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Насекомые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74140" y="527637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Комар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>
            <a:hlinkClick r:id="" action="ppaction://noaction"/>
          </p:cNvPr>
          <p:cNvSpPr/>
          <p:nvPr/>
        </p:nvSpPr>
        <p:spPr>
          <a:xfrm>
            <a:off x="10811574" y="315778"/>
            <a:ext cx="99502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41901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66800" y="2953435"/>
            <a:ext cx="49965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Какое насекомое в сказке «Муха – цокотуха» спас именинницу?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035" y="1597513"/>
            <a:ext cx="4608575" cy="325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64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164942" y="46126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Насекомые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74140" y="527637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  В улье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zhitsa" panose="020B7200000000000000" pitchFamily="34" charset="0"/>
            </a:endParaRPr>
          </a:p>
        </p:txBody>
      </p:sp>
      <p:sp>
        <p:nvSpPr>
          <p:cNvPr id="12" name="Скругленный прямоугольник 11">
            <a:hlinkClick r:id="" action="ppaction://noaction"/>
          </p:cNvPr>
          <p:cNvSpPr/>
          <p:nvPr/>
        </p:nvSpPr>
        <p:spPr>
          <a:xfrm>
            <a:off x="10811574" y="315778"/>
            <a:ext cx="99502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37129" y="3105835"/>
            <a:ext cx="48261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solidFill>
                  <a:srgbClr val="336600"/>
                </a:solidFill>
              </a:rPr>
              <a:t>Где живут пчелы?</a:t>
            </a:r>
            <a:endParaRPr lang="ru-RU" sz="3200" i="1" dirty="0">
              <a:solidFill>
                <a:srgbClr val="33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805" y="1628478"/>
            <a:ext cx="3281770" cy="3281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1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164942" y="46126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zhitsa" panose="020B7200000000000000" pitchFamily="34" charset="0"/>
              </a:rPr>
              <a:t>Насекомые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74140" y="5276370"/>
            <a:ext cx="489836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абочка</a:t>
            </a:r>
            <a:endParaRPr lang="ru-RU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>
            <a:hlinkClick r:id="" action="ppaction://noaction"/>
          </p:cNvPr>
          <p:cNvSpPr/>
          <p:nvPr/>
        </p:nvSpPr>
        <p:spPr>
          <a:xfrm>
            <a:off x="10811574" y="315778"/>
            <a:ext cx="995026" cy="9296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woPt" dir="t"/>
          </a:scene3d>
          <a:sp3d extrusionH="76200" contourW="12700" prstMaterial="metal">
            <a:bevelT w="152400" h="50800" prst="softRound"/>
            <a:extrusionClr>
              <a:schemeClr val="accent6">
                <a:lumMod val="50000"/>
              </a:schemeClr>
            </a:extrusionClr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90972" y="1473958"/>
            <a:ext cx="5846306" cy="4804012"/>
            <a:chOff x="2798064" y="1133856"/>
            <a:chExt cx="4206240" cy="476250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8876" y="1568495"/>
              <a:ext cx="4092668" cy="3810881"/>
            </a:xfrm>
            <a:prstGeom prst="roundRect">
              <a:avLst>
                <a:gd name="adj" fmla="val 343"/>
              </a:avLst>
            </a:prstGeom>
            <a:solidFill>
              <a:schemeClr val="accent4">
                <a:lumMod val="20000"/>
                <a:lumOff val="80000"/>
                <a:alpha val="76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Picture 2" descr="http://virtuellife.v.i.pic.centerblog.net/db90114c.pn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7" r="6114"/>
            <a:stretch/>
          </p:blipFill>
          <p:spPr bwMode="auto">
            <a:xfrm>
              <a:off x="2798064" y="1133856"/>
              <a:ext cx="420624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11572371" y="6277970"/>
            <a:ext cx="437659" cy="423081"/>
          </a:xfrm>
          <a:prstGeom prst="actionButtonHom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95004" y="3058778"/>
            <a:ext cx="5089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336600"/>
                </a:solidFill>
              </a:rPr>
              <a:t>Какое насекомое появляется из куколки?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224" y="1760794"/>
            <a:ext cx="4827419" cy="301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8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Сказочный 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Презентация1" id="{CE2D0996-D14E-46A5-A1C8-43CC1DEA2572}" vid="{3CAFFB65-45C8-423B-8CC6-75C5E63889B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Сказочный 1</Template>
  <TotalTime>315</TotalTime>
  <Words>381</Words>
  <Application>Microsoft Office PowerPoint</Application>
  <PresentationFormat>Произвольный</PresentationFormat>
  <Paragraphs>108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Сказочный 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V</cp:lastModifiedBy>
  <cp:revision>40</cp:revision>
  <dcterms:created xsi:type="dcterms:W3CDTF">2016-12-11T05:40:24Z</dcterms:created>
  <dcterms:modified xsi:type="dcterms:W3CDTF">2020-11-21T13:56:11Z</dcterms:modified>
</cp:coreProperties>
</file>