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57" r:id="rId4"/>
    <p:sldId id="267" r:id="rId5"/>
    <p:sldId id="266" r:id="rId6"/>
    <p:sldId id="265" r:id="rId7"/>
    <p:sldId id="264" r:id="rId8"/>
    <p:sldId id="263" r:id="rId9"/>
    <p:sldId id="262" r:id="rId10"/>
    <p:sldId id="261" r:id="rId11"/>
    <p:sldId id="260" r:id="rId12"/>
    <p:sldId id="259" r:id="rId13"/>
    <p:sldId id="258" r:id="rId14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004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1229" y="-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22.11.2020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11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microsoft.com/office/2007/relationships/hdphoto" Target="../media/hdphoto3.wdp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ьная выноска 3"/>
          <p:cNvSpPr/>
          <p:nvPr/>
        </p:nvSpPr>
        <p:spPr>
          <a:xfrm>
            <a:off x="1196752" y="1043608"/>
            <a:ext cx="4608512" cy="2808312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 smtClean="0">
              <a:solidFill>
                <a:srgbClr val="3004BC"/>
              </a:solidFill>
              <a:latin typeface="Georgia" pitchFamily="18" charset="0"/>
            </a:endParaRPr>
          </a:p>
          <a:p>
            <a:pPr algn="ctr"/>
            <a:r>
              <a:rPr lang="ru-RU" sz="3600" b="1" i="1" dirty="0" smtClean="0">
                <a:solidFill>
                  <a:srgbClr val="3004BC"/>
                </a:solidFill>
                <a:latin typeface="Georgia" pitchFamily="18" charset="0"/>
              </a:rPr>
              <a:t>Загадки от Деда Мороза</a:t>
            </a:r>
          </a:p>
          <a:p>
            <a:pPr lvl="0" algn="ctr"/>
            <a:endParaRPr lang="ru-RU" sz="1600" b="1" dirty="0" smtClean="0">
              <a:solidFill>
                <a:srgbClr val="00B0F0"/>
              </a:solidFill>
              <a:latin typeface="Comic Sans MS" pitchFamily="66" charset="0"/>
              <a:cs typeface="Times New Roman" pitchFamily="18" charset="0"/>
            </a:endParaRPr>
          </a:p>
          <a:p>
            <a:pPr algn="ctr"/>
            <a:endParaRPr lang="ru-RU" sz="3600" b="1" i="1" dirty="0">
              <a:solidFill>
                <a:srgbClr val="3004BC"/>
              </a:solidFill>
              <a:latin typeface="Georgia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060848" y="4355975"/>
            <a:ext cx="3429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sz="1600" b="1" dirty="0">
                <a:solidFill>
                  <a:srgbClr val="00B0F0"/>
                </a:solidFill>
                <a:latin typeface="Comic Sans MS" pitchFamily="66" charset="0"/>
                <a:cs typeface="Times New Roman" pitchFamily="18" charset="0"/>
              </a:rPr>
              <a:t>Разработано Федулиной В.Н. воспитателем высшей квалификационной категории</a:t>
            </a:r>
            <a:endParaRPr lang="ru-RU" sz="1600" b="1" dirty="0">
              <a:solidFill>
                <a:srgbClr val="00B0F0"/>
              </a:solidFill>
              <a:latin typeface="Comic Sans MS" pitchFamily="66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2063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800708" y="611560"/>
            <a:ext cx="496855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dirty="0">
                <a:solidFill>
                  <a:srgbClr val="3004BC"/>
                </a:solidFill>
                <a:latin typeface="Georgia" pitchFamily="18" charset="0"/>
              </a:rPr>
              <a:t>Загадки – прекраснейший материал и способ развития и воспитания детей. В форме веселой и непринужденной игры вы раскрываете целый мир, наполненный деталями, подобиями, яркими образами и множеством неизведанного. Особое место среди такого игрового материала занимают загадки для детей о временах года и связанными с ними явлениями природы, праздниками</a:t>
            </a:r>
            <a:r>
              <a:rPr lang="ru-RU" dirty="0" smtClean="0">
                <a:solidFill>
                  <a:srgbClr val="3004BC"/>
                </a:solidFill>
                <a:latin typeface="Georgia" pitchFamily="18" charset="0"/>
              </a:rPr>
              <a:t>.</a:t>
            </a:r>
          </a:p>
          <a:p>
            <a:pPr lvl="0"/>
            <a:r>
              <a:rPr lang="ru-RU" dirty="0" smtClean="0">
                <a:solidFill>
                  <a:srgbClr val="3004BC"/>
                </a:solidFill>
                <a:latin typeface="Georgia" pitchFamily="18" charset="0"/>
              </a:rPr>
              <a:t>                              Так </a:t>
            </a:r>
            <a:r>
              <a:rPr lang="ru-RU" dirty="0">
                <a:solidFill>
                  <a:srgbClr val="3004BC"/>
                </a:solidFill>
                <a:latin typeface="Georgia" pitchFamily="18" charset="0"/>
              </a:rPr>
              <a:t>постепенно </a:t>
            </a:r>
            <a:r>
              <a:rPr lang="ru-RU" dirty="0" smtClean="0">
                <a:solidFill>
                  <a:srgbClr val="3004BC"/>
                </a:solidFill>
                <a:latin typeface="Georgia" pitchFamily="18" charset="0"/>
              </a:rPr>
              <a:t>               		формируется </a:t>
            </a:r>
            <a:r>
              <a:rPr lang="ru-RU" dirty="0">
                <a:solidFill>
                  <a:srgbClr val="3004BC"/>
                </a:solidFill>
                <a:latin typeface="Georgia" pitchFamily="18" charset="0"/>
              </a:rPr>
              <a:t>целостная картина </a:t>
            </a:r>
            <a:r>
              <a:rPr lang="ru-RU" dirty="0" smtClean="0">
                <a:solidFill>
                  <a:srgbClr val="3004BC"/>
                </a:solidFill>
                <a:latin typeface="Georgia" pitchFamily="18" charset="0"/>
              </a:rPr>
              <a:t>		                        мира</a:t>
            </a:r>
            <a:r>
              <a:rPr lang="ru-RU" dirty="0">
                <a:solidFill>
                  <a:srgbClr val="3004BC"/>
                </a:solidFill>
                <a:latin typeface="Georgia" pitchFamily="18" charset="0"/>
              </a:rPr>
              <a:t>.</a:t>
            </a:r>
            <a:endParaRPr lang="ru-RU" dirty="0">
              <a:solidFill>
                <a:srgbClr val="3004BC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3403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ьная выноска 1"/>
          <p:cNvSpPr/>
          <p:nvPr/>
        </p:nvSpPr>
        <p:spPr>
          <a:xfrm>
            <a:off x="908720" y="611560"/>
            <a:ext cx="4608512" cy="3240360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200" b="1" i="1" dirty="0" smtClean="0">
              <a:solidFill>
                <a:srgbClr val="3004BC"/>
              </a:solidFill>
              <a:latin typeface="Georgia" pitchFamily="18" charset="0"/>
            </a:endParaRPr>
          </a:p>
          <a:p>
            <a:pPr algn="ctr"/>
            <a:endParaRPr lang="ru-RU" sz="2000" b="1" i="1" dirty="0" smtClean="0">
              <a:solidFill>
                <a:srgbClr val="3004BC"/>
              </a:solidFill>
              <a:latin typeface="Georgia" pitchFamily="18" charset="0"/>
            </a:endParaRPr>
          </a:p>
          <a:p>
            <a:pPr algn="ctr"/>
            <a:r>
              <a:rPr lang="ru-RU" sz="2000" b="1" i="1" dirty="0" smtClean="0">
                <a:solidFill>
                  <a:srgbClr val="3004BC"/>
                </a:solidFill>
                <a:latin typeface="Georgia" pitchFamily="18" charset="0"/>
              </a:rPr>
              <a:t>С </a:t>
            </a:r>
            <a:r>
              <a:rPr lang="ru-RU" sz="2000" b="1" i="1" dirty="0">
                <a:solidFill>
                  <a:srgbClr val="3004BC"/>
                </a:solidFill>
                <a:latin typeface="Georgia" pitchFamily="18" charset="0"/>
              </a:rPr>
              <a:t>каждым днем все холоднее,</a:t>
            </a:r>
          </a:p>
          <a:p>
            <a:pPr algn="ctr"/>
            <a:r>
              <a:rPr lang="ru-RU" sz="2000" b="1" i="1" dirty="0">
                <a:solidFill>
                  <a:srgbClr val="3004BC"/>
                </a:solidFill>
                <a:latin typeface="Georgia" pitchFamily="18" charset="0"/>
              </a:rPr>
              <a:t>Греет солнце все слабее,</a:t>
            </a:r>
          </a:p>
          <a:p>
            <a:pPr algn="ctr"/>
            <a:r>
              <a:rPr lang="ru-RU" sz="2000" b="1" i="1" dirty="0">
                <a:solidFill>
                  <a:srgbClr val="3004BC"/>
                </a:solidFill>
                <a:latin typeface="Georgia" pitchFamily="18" charset="0"/>
              </a:rPr>
              <a:t>Всюду снег, как бахрома, —</a:t>
            </a:r>
          </a:p>
          <a:p>
            <a:pPr algn="ctr"/>
            <a:r>
              <a:rPr lang="ru-RU" sz="2000" b="1" i="1" dirty="0">
                <a:solidFill>
                  <a:srgbClr val="3004BC"/>
                </a:solidFill>
                <a:latin typeface="Georgia" pitchFamily="18" charset="0"/>
              </a:rPr>
              <a:t>Значит, к нам пришла... (зима)</a:t>
            </a:r>
          </a:p>
          <a:p>
            <a:pPr lvl="0" algn="ctr"/>
            <a:endParaRPr lang="ru-RU" sz="1600" b="1" dirty="0" smtClean="0">
              <a:solidFill>
                <a:srgbClr val="00B0F0"/>
              </a:solidFill>
              <a:latin typeface="Comic Sans MS" pitchFamily="66" charset="0"/>
              <a:cs typeface="Times New Roman" pitchFamily="18" charset="0"/>
            </a:endParaRPr>
          </a:p>
          <a:p>
            <a:pPr algn="ctr"/>
            <a:endParaRPr lang="ru-RU" sz="3600" b="1" i="1" dirty="0">
              <a:solidFill>
                <a:srgbClr val="3004BC"/>
              </a:solidFill>
              <a:latin typeface="Georgia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56" y="-749467"/>
            <a:ext cx="6765860" cy="5962414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4" name="chast-1-24-z_uk-pre_rascheniy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184525" y="4327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897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xit" presetSubtype="4" fill="hold" grpId="1" nodeType="after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57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 animBg="1"/>
      <p:bldP spid="2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ьная выноска 1"/>
          <p:cNvSpPr/>
          <p:nvPr/>
        </p:nvSpPr>
        <p:spPr>
          <a:xfrm>
            <a:off x="980728" y="827584"/>
            <a:ext cx="4608512" cy="3024336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2200" dirty="0">
                <a:solidFill>
                  <a:srgbClr val="3004BC"/>
                </a:solidFill>
                <a:latin typeface="Georgia" pitchFamily="18" charset="0"/>
              </a:rPr>
              <a:t>С неба звездочки летят</a:t>
            </a:r>
          </a:p>
          <a:p>
            <a:pPr lvl="0"/>
            <a:r>
              <a:rPr lang="ru-RU" sz="2200" dirty="0">
                <a:solidFill>
                  <a:srgbClr val="3004BC"/>
                </a:solidFill>
                <a:latin typeface="Georgia" pitchFamily="18" charset="0"/>
              </a:rPr>
              <a:t>И на солнышке блестят.</a:t>
            </a:r>
          </a:p>
          <a:p>
            <a:pPr lvl="0"/>
            <a:r>
              <a:rPr lang="ru-RU" sz="2200" dirty="0">
                <a:solidFill>
                  <a:srgbClr val="3004BC"/>
                </a:solidFill>
                <a:latin typeface="Georgia" pitchFamily="18" charset="0"/>
              </a:rPr>
              <a:t>Точно в танце </a:t>
            </a:r>
            <a:r>
              <a:rPr lang="ru-RU" sz="2200" dirty="0" err="1">
                <a:solidFill>
                  <a:srgbClr val="3004BC"/>
                </a:solidFill>
                <a:latin typeface="Georgia" pitchFamily="18" charset="0"/>
              </a:rPr>
              <a:t>балеринки</a:t>
            </a:r>
            <a:r>
              <a:rPr lang="ru-RU" sz="2200" dirty="0">
                <a:solidFill>
                  <a:srgbClr val="3004BC"/>
                </a:solidFill>
                <a:latin typeface="Georgia" pitchFamily="18" charset="0"/>
              </a:rPr>
              <a:t>,</a:t>
            </a:r>
          </a:p>
          <a:p>
            <a:pPr lvl="0"/>
            <a:r>
              <a:rPr lang="ru-RU" sz="2200" dirty="0">
                <a:solidFill>
                  <a:srgbClr val="3004BC"/>
                </a:solidFill>
                <a:latin typeface="Georgia" pitchFamily="18" charset="0"/>
              </a:rPr>
              <a:t>Кружатся зимой</a:t>
            </a:r>
            <a:r>
              <a:rPr lang="ru-RU" sz="2200" dirty="0" smtClean="0">
                <a:solidFill>
                  <a:srgbClr val="3004BC"/>
                </a:solidFill>
                <a:latin typeface="Georgia" pitchFamily="18" charset="0"/>
              </a:rPr>
              <a:t>...                              	(</a:t>
            </a:r>
            <a:r>
              <a:rPr lang="ru-RU" sz="2200" dirty="0">
                <a:solidFill>
                  <a:srgbClr val="3004BC"/>
                </a:solidFill>
                <a:latin typeface="Georgia" pitchFamily="18" charset="0"/>
              </a:rPr>
              <a:t>снежинки</a:t>
            </a:r>
            <a:r>
              <a:rPr lang="ru-RU" sz="2200" dirty="0">
                <a:solidFill>
                  <a:srgbClr val="3004BC"/>
                </a:solidFill>
              </a:rPr>
              <a:t>)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84" y="539552"/>
            <a:ext cx="6096000" cy="4572000"/>
          </a:xfrm>
          <a:prstGeom prst="rect">
            <a:avLst/>
          </a:prstGeom>
        </p:spPr>
      </p:pic>
      <p:pic>
        <p:nvPicPr>
          <p:cNvPr id="4" name="chast-1-24-z_uk-pre_rascheniy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184525" y="4327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049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xit" presetSubtype="0" fill="hold" grpId="1" nodeType="after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57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 animBg="1"/>
      <p:bldP spid="2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ьная выноска 1"/>
          <p:cNvSpPr/>
          <p:nvPr/>
        </p:nvSpPr>
        <p:spPr>
          <a:xfrm>
            <a:off x="980728" y="539552"/>
            <a:ext cx="4608512" cy="3168352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ru-RU" sz="2400" dirty="0" smtClean="0">
              <a:solidFill>
                <a:srgbClr val="3004BC"/>
              </a:solidFill>
              <a:latin typeface="Georgia" pitchFamily="18" charset="0"/>
            </a:endParaRPr>
          </a:p>
          <a:p>
            <a:pPr lvl="0"/>
            <a:r>
              <a:rPr lang="ru-RU" sz="2400" dirty="0" smtClean="0">
                <a:solidFill>
                  <a:srgbClr val="3004BC"/>
                </a:solidFill>
                <a:latin typeface="Georgia" pitchFamily="18" charset="0"/>
              </a:rPr>
              <a:t>Заморозил </a:t>
            </a:r>
            <a:r>
              <a:rPr lang="ru-RU" sz="2400" dirty="0">
                <a:solidFill>
                  <a:srgbClr val="3004BC"/>
                </a:solidFill>
                <a:latin typeface="Georgia" pitchFamily="18" charset="0"/>
              </a:rPr>
              <a:t>чародей</a:t>
            </a:r>
          </a:p>
          <a:p>
            <a:pPr lvl="0"/>
            <a:r>
              <a:rPr lang="ru-RU" sz="2400" dirty="0">
                <a:solidFill>
                  <a:srgbClr val="3004BC"/>
                </a:solidFill>
                <a:latin typeface="Georgia" pitchFamily="18" charset="0"/>
              </a:rPr>
              <a:t>И озера, и ручей.</a:t>
            </a:r>
          </a:p>
          <a:p>
            <a:pPr lvl="0"/>
            <a:r>
              <a:rPr lang="ru-RU" sz="2400" dirty="0">
                <a:solidFill>
                  <a:srgbClr val="3004BC"/>
                </a:solidFill>
                <a:latin typeface="Georgia" pitchFamily="18" charset="0"/>
              </a:rPr>
              <a:t>Холодом дышал, и вот —</a:t>
            </a:r>
          </a:p>
          <a:p>
            <a:pPr lvl="0"/>
            <a:r>
              <a:rPr lang="ru-RU" sz="2400" dirty="0">
                <a:solidFill>
                  <a:srgbClr val="3004BC"/>
                </a:solidFill>
                <a:latin typeface="Georgia" pitchFamily="18" charset="0"/>
              </a:rPr>
              <a:t>Не вода в ручье, а... (лед)</a:t>
            </a:r>
          </a:p>
          <a:p>
            <a:pPr lvl="0"/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760" y="683568"/>
            <a:ext cx="4853136" cy="3235424"/>
          </a:xfrm>
          <a:prstGeom prst="ellipse">
            <a:avLst/>
          </a:prstGeom>
          <a:ln>
            <a:noFill/>
          </a:ln>
          <a:effectLst>
            <a:softEdge rad="317500"/>
          </a:effectLst>
        </p:spPr>
      </p:pic>
      <p:pic>
        <p:nvPicPr>
          <p:cNvPr id="4" name="chast-1-24-z_uk-pre_rascheniy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184525" y="4327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425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xit" presetSubtype="0" fill="hold" grpId="1" nodeType="after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57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 animBg="1"/>
      <p:bldP spid="2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ьная выноска 1"/>
          <p:cNvSpPr/>
          <p:nvPr/>
        </p:nvSpPr>
        <p:spPr>
          <a:xfrm>
            <a:off x="836712" y="683568"/>
            <a:ext cx="4608512" cy="2952328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2200" dirty="0" smtClean="0">
                <a:solidFill>
                  <a:srgbClr val="3004BC"/>
                </a:solidFill>
                <a:latin typeface="Georgia" pitchFamily="18" charset="0"/>
              </a:rPr>
              <a:t>          Он </a:t>
            </a:r>
            <a:r>
              <a:rPr lang="ru-RU" sz="2200" dirty="0">
                <a:solidFill>
                  <a:srgbClr val="3004BC"/>
                </a:solidFill>
                <a:latin typeface="Georgia" pitchFamily="18" charset="0"/>
              </a:rPr>
              <a:t>из снега,</a:t>
            </a:r>
            <a:br>
              <a:rPr lang="ru-RU" sz="2200" dirty="0">
                <a:solidFill>
                  <a:srgbClr val="3004BC"/>
                </a:solidFill>
                <a:latin typeface="Georgia" pitchFamily="18" charset="0"/>
              </a:rPr>
            </a:br>
            <a:r>
              <a:rPr lang="ru-RU" sz="2200" dirty="0">
                <a:solidFill>
                  <a:srgbClr val="3004BC"/>
                </a:solidFill>
                <a:latin typeface="Georgia" pitchFamily="18" charset="0"/>
              </a:rPr>
              <a:t>Он смешной,</a:t>
            </a:r>
            <a:br>
              <a:rPr lang="ru-RU" sz="2200" dirty="0">
                <a:solidFill>
                  <a:srgbClr val="3004BC"/>
                </a:solidFill>
                <a:latin typeface="Georgia" pitchFamily="18" charset="0"/>
              </a:rPr>
            </a:br>
            <a:r>
              <a:rPr lang="ru-RU" sz="2200" dirty="0">
                <a:solidFill>
                  <a:srgbClr val="3004BC"/>
                </a:solidFill>
                <a:latin typeface="Georgia" pitchFamily="18" charset="0"/>
              </a:rPr>
              <a:t>Во дворе стоит с метлой,</a:t>
            </a:r>
            <a:br>
              <a:rPr lang="ru-RU" sz="2200" dirty="0">
                <a:solidFill>
                  <a:srgbClr val="3004BC"/>
                </a:solidFill>
                <a:latin typeface="Georgia" pitchFamily="18" charset="0"/>
              </a:rPr>
            </a:br>
            <a:r>
              <a:rPr lang="ru-RU" sz="2200" dirty="0">
                <a:solidFill>
                  <a:srgbClr val="3004BC"/>
                </a:solidFill>
                <a:latin typeface="Georgia" pitchFamily="18" charset="0"/>
              </a:rPr>
              <a:t>Он не мал и не велик,</a:t>
            </a:r>
            <a:br>
              <a:rPr lang="ru-RU" sz="2200" dirty="0">
                <a:solidFill>
                  <a:srgbClr val="3004BC"/>
                </a:solidFill>
                <a:latin typeface="Georgia" pitchFamily="18" charset="0"/>
              </a:rPr>
            </a:br>
            <a:r>
              <a:rPr lang="ru-RU" sz="2200" dirty="0">
                <a:solidFill>
                  <a:srgbClr val="3004BC"/>
                </a:solidFill>
                <a:latin typeface="Georgia" pitchFamily="18" charset="0"/>
              </a:rPr>
              <a:t>Зовут </a:t>
            </a:r>
            <a:r>
              <a:rPr lang="ru-RU" sz="2200" dirty="0" smtClean="0">
                <a:solidFill>
                  <a:srgbClr val="3004BC"/>
                </a:solidFill>
                <a:latin typeface="Georgia" pitchFamily="18" charset="0"/>
              </a:rPr>
              <a:t>его все…</a:t>
            </a:r>
          </a:p>
          <a:p>
            <a:pPr lvl="0"/>
            <a:r>
              <a:rPr lang="ru-RU" sz="2200" dirty="0">
                <a:solidFill>
                  <a:srgbClr val="3004BC"/>
                </a:solidFill>
                <a:latin typeface="Georgia" pitchFamily="18" charset="0"/>
              </a:rPr>
              <a:t> </a:t>
            </a:r>
            <a:r>
              <a:rPr lang="ru-RU" sz="2200" dirty="0" smtClean="0">
                <a:solidFill>
                  <a:srgbClr val="3004BC"/>
                </a:solidFill>
                <a:latin typeface="Georgia" pitchFamily="18" charset="0"/>
              </a:rPr>
              <a:t>          (Снеговик</a:t>
            </a:r>
            <a:r>
              <a:rPr lang="ru-RU" sz="2200" dirty="0">
                <a:solidFill>
                  <a:srgbClr val="3004BC"/>
                </a:solidFill>
                <a:latin typeface="Georgia" pitchFamily="18" charset="0"/>
              </a:rPr>
              <a:t>)</a:t>
            </a:r>
            <a:endParaRPr lang="ru-RU" sz="2200" dirty="0">
              <a:solidFill>
                <a:srgbClr val="3004BC"/>
              </a:solidFill>
              <a:latin typeface="Georgia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8699" y="827584"/>
            <a:ext cx="2295255" cy="3456384"/>
          </a:xfrm>
          <a:prstGeom prst="rect">
            <a:avLst/>
          </a:prstGeom>
        </p:spPr>
      </p:pic>
      <p:pic>
        <p:nvPicPr>
          <p:cNvPr id="4" name="chast-1-24-z_uk-pre_rascheniy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184525" y="4327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510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xit" presetSubtype="0" fill="hold" grpId="1" nodeType="after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57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 animBg="1"/>
      <p:bldP spid="2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ьная выноска 1"/>
          <p:cNvSpPr/>
          <p:nvPr/>
        </p:nvSpPr>
        <p:spPr>
          <a:xfrm>
            <a:off x="908720" y="1043608"/>
            <a:ext cx="4608512" cy="2808312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2200" dirty="0">
                <a:solidFill>
                  <a:srgbClr val="3004BC"/>
                </a:solidFill>
                <a:latin typeface="Georgia" pitchFamily="18" charset="0"/>
              </a:rPr>
              <a:t>Все лето стояли, зимы ожидали.</a:t>
            </a:r>
          </a:p>
          <a:p>
            <a:pPr lvl="0"/>
            <a:r>
              <a:rPr lang="ru-RU" sz="2200" dirty="0">
                <a:solidFill>
                  <a:srgbClr val="3004BC"/>
                </a:solidFill>
                <a:latin typeface="Georgia" pitchFamily="18" charset="0"/>
              </a:rPr>
              <a:t>Дождались поры - помчались с горы.  </a:t>
            </a:r>
          </a:p>
          <a:p>
            <a:pPr lvl="0"/>
            <a:r>
              <a:rPr lang="ru-RU" sz="2200" dirty="0">
                <a:solidFill>
                  <a:srgbClr val="3004BC"/>
                </a:solidFill>
                <a:latin typeface="Georgia" pitchFamily="18" charset="0"/>
              </a:rPr>
              <a:t>                                                          (</a:t>
            </a:r>
            <a:r>
              <a:rPr lang="ru-RU" sz="2200" dirty="0" smtClean="0">
                <a:solidFill>
                  <a:srgbClr val="3004BC"/>
                </a:solidFill>
                <a:latin typeface="Georgia" pitchFamily="18" charset="0"/>
              </a:rPr>
              <a:t>Санки)</a:t>
            </a:r>
            <a:endParaRPr lang="ru-RU" sz="2200" dirty="0">
              <a:solidFill>
                <a:srgbClr val="3004BC"/>
              </a:solidFill>
              <a:latin typeface="Georgia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8276" y="1480022"/>
            <a:ext cx="3901448" cy="1935484"/>
          </a:xfrm>
          <a:prstGeom prst="rect">
            <a:avLst/>
          </a:prstGeom>
        </p:spPr>
      </p:pic>
      <p:pic>
        <p:nvPicPr>
          <p:cNvPr id="4" name="chast-1-24-z_uk-pre_rascheniy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184525" y="4327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029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xit" presetSubtype="0" fill="hold" grpId="1" nodeType="after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57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 animBg="1"/>
      <p:bldP spid="2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ьная выноска 1"/>
          <p:cNvSpPr/>
          <p:nvPr/>
        </p:nvSpPr>
        <p:spPr>
          <a:xfrm>
            <a:off x="1052736" y="611560"/>
            <a:ext cx="4608512" cy="3217168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ru-RU" sz="2000" dirty="0" smtClean="0">
              <a:solidFill>
                <a:srgbClr val="1F497D">
                  <a:lumMod val="75000"/>
                </a:srgbClr>
              </a:solidFill>
              <a:latin typeface="Georgia" pitchFamily="18" charset="0"/>
            </a:endParaRPr>
          </a:p>
          <a:p>
            <a:pPr lvl="0"/>
            <a:r>
              <a:rPr lang="ru-RU" sz="2000" dirty="0" smtClean="0">
                <a:solidFill>
                  <a:srgbClr val="3004BC"/>
                </a:solidFill>
                <a:latin typeface="Georgia" pitchFamily="18" charset="0"/>
              </a:rPr>
              <a:t>Мы </a:t>
            </a:r>
            <a:r>
              <a:rPr lang="ru-RU" sz="2000" dirty="0">
                <a:solidFill>
                  <a:srgbClr val="3004BC"/>
                </a:solidFill>
                <a:latin typeface="Georgia" pitchFamily="18" charset="0"/>
              </a:rPr>
              <a:t>- проворные сестрицы, </a:t>
            </a:r>
          </a:p>
          <a:p>
            <a:pPr lvl="0"/>
            <a:r>
              <a:rPr lang="ru-RU" sz="2000" dirty="0">
                <a:solidFill>
                  <a:srgbClr val="3004BC"/>
                </a:solidFill>
                <a:latin typeface="Georgia" pitchFamily="18" charset="0"/>
              </a:rPr>
              <a:t>быстро бегать мастерицы,</a:t>
            </a:r>
          </a:p>
          <a:p>
            <a:pPr lvl="0"/>
            <a:r>
              <a:rPr lang="ru-RU" sz="2000" dirty="0">
                <a:solidFill>
                  <a:srgbClr val="3004BC"/>
                </a:solidFill>
                <a:latin typeface="Georgia" pitchFamily="18" charset="0"/>
              </a:rPr>
              <a:t>В дождь - лежим, в снег - бежим, </a:t>
            </a:r>
          </a:p>
          <a:p>
            <a:pPr lvl="0"/>
            <a:r>
              <a:rPr lang="ru-RU" sz="2000" dirty="0">
                <a:solidFill>
                  <a:srgbClr val="3004BC"/>
                </a:solidFill>
                <a:latin typeface="Georgia" pitchFamily="18" charset="0"/>
              </a:rPr>
              <a:t>уж такой у нас </a:t>
            </a:r>
            <a:r>
              <a:rPr lang="ru-RU" sz="2000" dirty="0" smtClean="0">
                <a:solidFill>
                  <a:srgbClr val="3004BC"/>
                </a:solidFill>
                <a:latin typeface="Georgia" pitchFamily="18" charset="0"/>
              </a:rPr>
              <a:t>режим                                                            	(Лыжи</a:t>
            </a:r>
            <a:r>
              <a:rPr lang="ru-RU" sz="2000" dirty="0" smtClean="0">
                <a:solidFill>
                  <a:srgbClr val="1F497D">
                    <a:lumMod val="75000"/>
                  </a:srgbClr>
                </a:solidFill>
                <a:latin typeface="Georgia" pitchFamily="18" charset="0"/>
              </a:rPr>
              <a:t>)</a:t>
            </a:r>
            <a:endParaRPr lang="ru-RU" sz="2000" dirty="0">
              <a:solidFill>
                <a:srgbClr val="1F497D">
                  <a:lumMod val="75000"/>
                </a:srgbClr>
              </a:solidFill>
              <a:latin typeface="Georgia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800" y="1187624"/>
            <a:ext cx="4279900" cy="2792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chast-1-24-z_uk-pre_rascheniy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184525" y="4327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19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xit" presetSubtype="0" fill="hold" grpId="1" nodeType="after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70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animBg="1"/>
      <p:bldP spid="2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ьная выноска 1"/>
          <p:cNvSpPr/>
          <p:nvPr/>
        </p:nvSpPr>
        <p:spPr>
          <a:xfrm>
            <a:off x="908720" y="827584"/>
            <a:ext cx="4608512" cy="2808312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2200" dirty="0">
                <a:solidFill>
                  <a:srgbClr val="3004BC"/>
                </a:solidFill>
                <a:latin typeface="Georgia" pitchFamily="18" charset="0"/>
              </a:rPr>
              <a:t>Мои новые дружки и блестящи, и легки,</a:t>
            </a:r>
          </a:p>
          <a:p>
            <a:pPr lvl="0"/>
            <a:r>
              <a:rPr lang="ru-RU" sz="2200" dirty="0">
                <a:solidFill>
                  <a:srgbClr val="3004BC"/>
                </a:solidFill>
                <a:latin typeface="Georgia" pitchFamily="18" charset="0"/>
              </a:rPr>
              <a:t>И на льду со мной резвятся, и мороза не боятся. </a:t>
            </a:r>
          </a:p>
          <a:p>
            <a:pPr lvl="0" algn="r"/>
            <a:r>
              <a:rPr lang="ru-RU" sz="2200" dirty="0">
                <a:solidFill>
                  <a:srgbClr val="3004BC"/>
                </a:solidFill>
                <a:latin typeface="Georgia" pitchFamily="18" charset="0"/>
              </a:rPr>
              <a:t>  (</a:t>
            </a:r>
            <a:r>
              <a:rPr lang="ru-RU" sz="2200" dirty="0" smtClean="0">
                <a:solidFill>
                  <a:srgbClr val="3004BC"/>
                </a:solidFill>
                <a:latin typeface="Georgia" pitchFamily="18" charset="0"/>
              </a:rPr>
              <a:t>Коньки)</a:t>
            </a:r>
            <a:endParaRPr lang="ru-RU" sz="2200" dirty="0">
              <a:solidFill>
                <a:srgbClr val="3004BC"/>
              </a:solidFill>
              <a:latin typeface="Georgia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823" l="1471" r="9934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2816" y="827584"/>
            <a:ext cx="4017372" cy="3708848"/>
          </a:xfrm>
          <a:prstGeom prst="rect">
            <a:avLst/>
          </a:prstGeom>
        </p:spPr>
      </p:pic>
      <p:pic>
        <p:nvPicPr>
          <p:cNvPr id="4" name="chast-1-24-z_uk-pre_rascheniy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184525" y="4327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891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xit" presetSubtype="0" fill="hold" grpId="1" nodeType="after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57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 animBg="1"/>
      <p:bldP spid="2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ьная выноска 1"/>
          <p:cNvSpPr/>
          <p:nvPr/>
        </p:nvSpPr>
        <p:spPr>
          <a:xfrm>
            <a:off x="980728" y="827584"/>
            <a:ext cx="4608512" cy="2808312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2000" dirty="0">
                <a:solidFill>
                  <a:srgbClr val="3004BC"/>
                </a:solidFill>
                <a:latin typeface="Georgia" pitchFamily="18" charset="0"/>
              </a:rPr>
              <a:t>На крыше, ледяные,</a:t>
            </a:r>
            <a:br>
              <a:rPr lang="ru-RU" sz="2000" dirty="0">
                <a:solidFill>
                  <a:srgbClr val="3004BC"/>
                </a:solidFill>
                <a:latin typeface="Georgia" pitchFamily="18" charset="0"/>
              </a:rPr>
            </a:br>
            <a:r>
              <a:rPr lang="ru-RU" sz="2000" dirty="0">
                <a:solidFill>
                  <a:srgbClr val="3004BC"/>
                </a:solidFill>
                <a:latin typeface="Georgia" pitchFamily="18" charset="0"/>
              </a:rPr>
              <a:t>Леденцы висят.</a:t>
            </a:r>
            <a:br>
              <a:rPr lang="ru-RU" sz="2000" dirty="0">
                <a:solidFill>
                  <a:srgbClr val="3004BC"/>
                </a:solidFill>
                <a:latin typeface="Georgia" pitchFamily="18" charset="0"/>
              </a:rPr>
            </a:br>
            <a:r>
              <a:rPr lang="ru-RU" sz="2000" dirty="0">
                <a:solidFill>
                  <a:srgbClr val="3004BC"/>
                </a:solidFill>
                <a:latin typeface="Georgia" pitchFamily="18" charset="0"/>
              </a:rPr>
              <a:t>Манят своим видом</a:t>
            </a:r>
            <a:br>
              <a:rPr lang="ru-RU" sz="2000" dirty="0">
                <a:solidFill>
                  <a:srgbClr val="3004BC"/>
                </a:solidFill>
                <a:latin typeface="Georgia" pitchFamily="18" charset="0"/>
              </a:rPr>
            </a:br>
            <a:r>
              <a:rPr lang="ru-RU" sz="2000" dirty="0">
                <a:solidFill>
                  <a:srgbClr val="3004BC"/>
                </a:solidFill>
                <a:latin typeface="Georgia" pitchFamily="18" charset="0"/>
              </a:rPr>
              <a:t>Маленьких ребят.</a:t>
            </a:r>
            <a:br>
              <a:rPr lang="ru-RU" sz="2000" dirty="0">
                <a:solidFill>
                  <a:srgbClr val="3004BC"/>
                </a:solidFill>
                <a:latin typeface="Georgia" pitchFamily="18" charset="0"/>
              </a:rPr>
            </a:br>
            <a:r>
              <a:rPr lang="ru-RU" sz="2000" dirty="0">
                <a:solidFill>
                  <a:srgbClr val="3004BC"/>
                </a:solidFill>
                <a:latin typeface="Georgia" pitchFamily="18" charset="0"/>
              </a:rPr>
              <a:t>Хочешь сбить? Старайся!</a:t>
            </a:r>
            <a:br>
              <a:rPr lang="ru-RU" sz="2000" dirty="0">
                <a:solidFill>
                  <a:srgbClr val="3004BC"/>
                </a:solidFill>
                <a:latin typeface="Georgia" pitchFamily="18" charset="0"/>
              </a:rPr>
            </a:br>
            <a:r>
              <a:rPr lang="ru-RU" sz="2000" dirty="0">
                <a:solidFill>
                  <a:srgbClr val="3004BC"/>
                </a:solidFill>
                <a:latin typeface="Georgia" pitchFamily="18" charset="0"/>
              </a:rPr>
              <a:t>Но, есть их, не пытайся!</a:t>
            </a:r>
          </a:p>
          <a:p>
            <a:pPr lvl="0" algn="r"/>
            <a:r>
              <a:rPr lang="ru-RU" sz="2000" dirty="0">
                <a:solidFill>
                  <a:srgbClr val="3004BC"/>
                </a:solidFill>
                <a:latin typeface="Georgia" pitchFamily="18" charset="0"/>
              </a:rPr>
              <a:t> (Сосульки)</a:t>
            </a:r>
            <a:endParaRPr lang="ru-RU" sz="2000" dirty="0">
              <a:solidFill>
                <a:srgbClr val="3004BC"/>
              </a:solidFill>
              <a:latin typeface="Georgia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25" b="99219" l="879" r="9980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142" y="1216844"/>
            <a:ext cx="4926766" cy="3079229"/>
          </a:xfrm>
          <a:prstGeom prst="rect">
            <a:avLst/>
          </a:prstGeom>
        </p:spPr>
      </p:pic>
      <p:pic>
        <p:nvPicPr>
          <p:cNvPr id="4" name="chast-1-24-z_uk-pre_rascheniy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184525" y="4327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507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xit" presetSubtype="0" fill="hold" grpId="1" nodeType="after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7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 animBg="1"/>
      <p:bldP spid="2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ьная выноска 1"/>
          <p:cNvSpPr/>
          <p:nvPr/>
        </p:nvSpPr>
        <p:spPr>
          <a:xfrm>
            <a:off x="980728" y="827584"/>
            <a:ext cx="4608512" cy="2808312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2400" dirty="0">
                <a:solidFill>
                  <a:srgbClr val="3004BC"/>
                </a:solidFill>
                <a:latin typeface="Georgia" pitchFamily="18" charset="0"/>
              </a:rPr>
              <a:t>Нарядная, забавная, на Новый год я главная! </a:t>
            </a:r>
          </a:p>
          <a:p>
            <a:pPr lvl="0" algn="r"/>
            <a:r>
              <a:rPr lang="ru-RU" sz="2400" dirty="0">
                <a:solidFill>
                  <a:srgbClr val="3004BC"/>
                </a:solidFill>
                <a:latin typeface="Georgia" pitchFamily="18" charset="0"/>
              </a:rPr>
              <a:t> (Новогодняя елка.)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856" y="755080"/>
            <a:ext cx="2836419" cy="4000078"/>
          </a:xfrm>
          <a:prstGeom prst="rect">
            <a:avLst/>
          </a:prstGeom>
        </p:spPr>
      </p:pic>
      <p:pic>
        <p:nvPicPr>
          <p:cNvPr id="4" name="chast-1-24-z_uk-pre_rascheniy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184525" y="4327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689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7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 animBg="1"/>
      <p:bldP spid="2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ьная выноска 1"/>
          <p:cNvSpPr/>
          <p:nvPr/>
        </p:nvSpPr>
        <p:spPr>
          <a:xfrm>
            <a:off x="1052736" y="683568"/>
            <a:ext cx="4608512" cy="3312368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2000" dirty="0" smtClean="0">
                <a:solidFill>
                  <a:srgbClr val="3004BC"/>
                </a:solidFill>
                <a:latin typeface="Georgia" pitchFamily="18" charset="0"/>
              </a:rPr>
              <a:t>Он </a:t>
            </a:r>
            <a:r>
              <a:rPr lang="ru-RU" sz="2000" dirty="0">
                <a:solidFill>
                  <a:srgbClr val="3004BC"/>
                </a:solidFill>
                <a:latin typeface="Georgia" pitchFamily="18" charset="0"/>
              </a:rPr>
              <a:t>приходит к нам зимой,</a:t>
            </a:r>
            <a:br>
              <a:rPr lang="ru-RU" sz="2000" dirty="0">
                <a:solidFill>
                  <a:srgbClr val="3004BC"/>
                </a:solidFill>
                <a:latin typeface="Georgia" pitchFamily="18" charset="0"/>
              </a:rPr>
            </a:br>
            <a:r>
              <a:rPr lang="ru-RU" sz="2000" dirty="0">
                <a:solidFill>
                  <a:srgbClr val="3004BC"/>
                </a:solidFill>
                <a:latin typeface="Georgia" pitchFamily="18" charset="0"/>
              </a:rPr>
              <a:t>С длинной белой бородой.</a:t>
            </a:r>
            <a:br>
              <a:rPr lang="ru-RU" sz="2000" dirty="0">
                <a:solidFill>
                  <a:srgbClr val="3004BC"/>
                </a:solidFill>
                <a:latin typeface="Georgia" pitchFamily="18" charset="0"/>
              </a:rPr>
            </a:br>
            <a:r>
              <a:rPr lang="ru-RU" sz="2000" dirty="0">
                <a:solidFill>
                  <a:srgbClr val="3004BC"/>
                </a:solidFill>
                <a:latin typeface="Georgia" pitchFamily="18" charset="0"/>
              </a:rPr>
              <a:t>Этот славный, добрый дед</a:t>
            </a:r>
            <a:br>
              <a:rPr lang="ru-RU" sz="2000" dirty="0">
                <a:solidFill>
                  <a:srgbClr val="3004BC"/>
                </a:solidFill>
                <a:latin typeface="Georgia" pitchFamily="18" charset="0"/>
              </a:rPr>
            </a:br>
            <a:r>
              <a:rPr lang="ru-RU" sz="2000" dirty="0">
                <a:solidFill>
                  <a:srgbClr val="3004BC"/>
                </a:solidFill>
                <a:latin typeface="Georgia" pitchFamily="18" charset="0"/>
              </a:rPr>
              <a:t>В шубу теплую одет? </a:t>
            </a:r>
          </a:p>
          <a:p>
            <a:pPr lvl="0" algn="r"/>
            <a:r>
              <a:rPr lang="ru-RU" sz="2000" dirty="0">
                <a:solidFill>
                  <a:srgbClr val="3004BC"/>
                </a:solidFill>
                <a:latin typeface="Georgia" pitchFamily="18" charset="0"/>
              </a:rPr>
              <a:t>(Дед Мороз)</a:t>
            </a:r>
            <a:r>
              <a:rPr lang="ru-RU" sz="2000" dirty="0">
                <a:solidFill>
                  <a:srgbClr val="1F497D">
                    <a:lumMod val="75000"/>
                  </a:srgbClr>
                </a:solidFill>
                <a:latin typeface="Georgia" pitchFamily="18" charset="0"/>
              </a:rPr>
              <a:t> </a:t>
            </a:r>
            <a:endParaRPr lang="ru-RU" sz="2000" dirty="0">
              <a:solidFill>
                <a:srgbClr val="1F497D">
                  <a:lumMod val="75000"/>
                </a:srgbClr>
              </a:solidFill>
              <a:latin typeface="Georgia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061" y="467545"/>
            <a:ext cx="2365401" cy="4824536"/>
          </a:xfrm>
          <a:prstGeom prst="rect">
            <a:avLst/>
          </a:prstGeom>
        </p:spPr>
      </p:pic>
      <p:pic>
        <p:nvPicPr>
          <p:cNvPr id="4" name="chast-1-24-z_uk-pre_rascheniy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184525" y="4327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666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xit" presetSubtype="0" fill="hold" grpId="1" nodeType="after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7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 animBg="1"/>
      <p:bldP spid="2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ьная выноска 1"/>
          <p:cNvSpPr/>
          <p:nvPr/>
        </p:nvSpPr>
        <p:spPr>
          <a:xfrm>
            <a:off x="908720" y="755576"/>
            <a:ext cx="4896544" cy="3096344"/>
          </a:xfrm>
          <a:prstGeom prst="wedgeEllipseCallou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3004BC"/>
                </a:solidFill>
                <a:latin typeface="Georgia" pitchFamily="18" charset="0"/>
              </a:rPr>
              <a:t>Она в серебро </a:t>
            </a:r>
          </a:p>
          <a:p>
            <a:pPr algn="ctr"/>
            <a:r>
              <a:rPr lang="ru-RU" sz="2400" dirty="0" smtClean="0">
                <a:solidFill>
                  <a:srgbClr val="3004BC"/>
                </a:solidFill>
                <a:latin typeface="Georgia" pitchFamily="18" charset="0"/>
              </a:rPr>
              <a:t>с жемчугами одета –</a:t>
            </a:r>
          </a:p>
          <a:p>
            <a:pPr algn="ctr"/>
            <a:r>
              <a:rPr lang="ru-RU" sz="2400" dirty="0" smtClean="0">
                <a:solidFill>
                  <a:srgbClr val="3004BC"/>
                </a:solidFill>
                <a:latin typeface="Georgia" pitchFamily="18" charset="0"/>
              </a:rPr>
              <a:t>Волшебная внучка</a:t>
            </a:r>
          </a:p>
          <a:p>
            <a:pPr algn="ctr"/>
            <a:r>
              <a:rPr lang="ru-RU" sz="2400" dirty="0" smtClean="0">
                <a:solidFill>
                  <a:srgbClr val="3004BC"/>
                </a:solidFill>
                <a:latin typeface="Georgia" pitchFamily="18" charset="0"/>
              </a:rPr>
              <a:t>Волшебного деда.</a:t>
            </a:r>
          </a:p>
          <a:p>
            <a:pPr algn="ctr"/>
            <a:r>
              <a:rPr lang="ru-RU" sz="2400" dirty="0" smtClean="0">
                <a:solidFill>
                  <a:srgbClr val="3004BC"/>
                </a:solidFill>
                <a:latin typeface="Georgia" pitchFamily="18" charset="0"/>
              </a:rPr>
              <a:t>(Снегурочка)</a:t>
            </a:r>
            <a:endParaRPr lang="ru-RU" sz="2400" dirty="0">
              <a:solidFill>
                <a:srgbClr val="3004BC"/>
              </a:solidFill>
              <a:latin typeface="Georgia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773" l="8556" r="9088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8760" y="755576"/>
            <a:ext cx="4536504" cy="4435692"/>
          </a:xfrm>
          <a:prstGeom prst="rect">
            <a:avLst/>
          </a:prstGeom>
        </p:spPr>
      </p:pic>
      <p:pic>
        <p:nvPicPr>
          <p:cNvPr id="4" name="chast-1-24-z_uk-pre_rascheniy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419546" y="304175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304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570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 animBg="1"/>
      <p:bldP spid="2" grpId="1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238</Words>
  <Application>Microsoft Office PowerPoint</Application>
  <PresentationFormat>Экран (4:3)</PresentationFormat>
  <Paragraphs>44</Paragraphs>
  <Slides>13</Slides>
  <Notes>0</Notes>
  <HiddenSlides>0</HiddenSlides>
  <MMClips>11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</dc:creator>
  <cp:lastModifiedBy>V</cp:lastModifiedBy>
  <cp:revision>13</cp:revision>
  <dcterms:created xsi:type="dcterms:W3CDTF">2020-11-22T04:40:58Z</dcterms:created>
  <dcterms:modified xsi:type="dcterms:W3CDTF">2020-11-22T06:59:28Z</dcterms:modified>
</cp:coreProperties>
</file>