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mp4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  <p:sldId id="269" r:id="rId15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154F31D-DCB4-4D68-9A69-485A53AB08BA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3.xml"/><Relationship Id="rId3" Type="http://schemas.openxmlformats.org/officeDocument/2006/relationships/slide" Target="slide7.xml"/><Relationship Id="rId7" Type="http://schemas.openxmlformats.org/officeDocument/2006/relationships/slide" Target="slide5.xml"/><Relationship Id="rId12" Type="http://schemas.openxmlformats.org/officeDocument/2006/relationships/slide" Target="slide1.xml"/><Relationship Id="rId2" Type="http://schemas.openxmlformats.org/officeDocument/2006/relationships/slide" Target="slide6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12.xml"/><Relationship Id="rId5" Type="http://schemas.openxmlformats.org/officeDocument/2006/relationships/slide" Target="slide9.xml"/><Relationship Id="rId15" Type="http://schemas.openxmlformats.org/officeDocument/2006/relationships/slide" Target="slide4.xml"/><Relationship Id="rId10" Type="http://schemas.openxmlformats.org/officeDocument/2006/relationships/slide" Target="slide13.xml"/><Relationship Id="rId4" Type="http://schemas.openxmlformats.org/officeDocument/2006/relationships/slide" Target="slide8.xml"/><Relationship Id="rId9" Type="http://schemas.openxmlformats.org/officeDocument/2006/relationships/slide" Target="slide11.xml"/><Relationship Id="rId1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4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slide" Target="slide9.xml"/><Relationship Id="rId12" Type="http://schemas.openxmlformats.org/officeDocument/2006/relationships/slide" Target="slide3.xml"/><Relationship Id="rId17" Type="http://schemas.openxmlformats.org/officeDocument/2006/relationships/slide" Target="slide14.xml"/><Relationship Id="rId2" Type="http://schemas.openxmlformats.org/officeDocument/2006/relationships/video" Target="../media/media1.mp4"/><Relationship Id="rId16" Type="http://schemas.openxmlformats.org/officeDocument/2006/relationships/slide" Target="slide12.xml"/><Relationship Id="rId1" Type="http://schemas.microsoft.com/office/2007/relationships/media" Target="../media/media1.mp4"/><Relationship Id="rId6" Type="http://schemas.openxmlformats.org/officeDocument/2006/relationships/slide" Target="slide8.xml"/><Relationship Id="rId11" Type="http://schemas.openxmlformats.org/officeDocument/2006/relationships/slide" Target="slide2.xml"/><Relationship Id="rId5" Type="http://schemas.openxmlformats.org/officeDocument/2006/relationships/slide" Target="slide7.xml"/><Relationship Id="rId15" Type="http://schemas.openxmlformats.org/officeDocument/2006/relationships/slide" Target="slide11.xml"/><Relationship Id="rId10" Type="http://schemas.openxmlformats.org/officeDocument/2006/relationships/slide" Target="slide1.xml"/><Relationship Id="rId4" Type="http://schemas.openxmlformats.org/officeDocument/2006/relationships/slide" Target="slide6.xml"/><Relationship Id="rId9" Type="http://schemas.openxmlformats.org/officeDocument/2006/relationships/slide" Target="slide5.xml"/><Relationship Id="rId14" Type="http://schemas.openxmlformats.org/officeDocument/2006/relationships/slide" Target="slide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1.xml"/><Relationship Id="rId18" Type="http://schemas.openxmlformats.org/officeDocument/2006/relationships/image" Target="../media/image5.jpg"/><Relationship Id="rId3" Type="http://schemas.openxmlformats.org/officeDocument/2006/relationships/slide" Target="slide7.xml"/><Relationship Id="rId7" Type="http://schemas.openxmlformats.org/officeDocument/2006/relationships/slide" Target="slide5.xml"/><Relationship Id="rId12" Type="http://schemas.openxmlformats.org/officeDocument/2006/relationships/slide" Target="slide13.xml"/><Relationship Id="rId17" Type="http://schemas.openxmlformats.org/officeDocument/2006/relationships/image" Target="../media/image4.jpg"/><Relationship Id="rId2" Type="http://schemas.openxmlformats.org/officeDocument/2006/relationships/slide" Target="slide6.xml"/><Relationship Id="rId16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4.xml"/><Relationship Id="rId5" Type="http://schemas.openxmlformats.org/officeDocument/2006/relationships/slide" Target="slide9.xml"/><Relationship Id="rId15" Type="http://schemas.openxmlformats.org/officeDocument/2006/relationships/slide" Target="slide14.xml"/><Relationship Id="rId10" Type="http://schemas.openxmlformats.org/officeDocument/2006/relationships/slide" Target="slide3.xml"/><Relationship Id="rId4" Type="http://schemas.openxmlformats.org/officeDocument/2006/relationships/slide" Target="slide8.xml"/><Relationship Id="rId9" Type="http://schemas.openxmlformats.org/officeDocument/2006/relationships/slide" Target="slide2.xml"/><Relationship Id="rId14" Type="http://schemas.openxmlformats.org/officeDocument/2006/relationships/slide" Target="slide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1.xml"/><Relationship Id="rId3" Type="http://schemas.openxmlformats.org/officeDocument/2006/relationships/slide" Target="slide7.xml"/><Relationship Id="rId7" Type="http://schemas.openxmlformats.org/officeDocument/2006/relationships/slide" Target="slide5.xml"/><Relationship Id="rId12" Type="http://schemas.openxmlformats.org/officeDocument/2006/relationships/slide" Target="slide13.xml"/><Relationship Id="rId17" Type="http://schemas.microsoft.com/office/2007/relationships/hdphoto" Target="../media/hdphoto1.wdp"/><Relationship Id="rId2" Type="http://schemas.openxmlformats.org/officeDocument/2006/relationships/slide" Target="slide6.xml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4.xml"/><Relationship Id="rId5" Type="http://schemas.openxmlformats.org/officeDocument/2006/relationships/slide" Target="slide9.xml"/><Relationship Id="rId15" Type="http://schemas.openxmlformats.org/officeDocument/2006/relationships/slide" Target="slide14.xml"/><Relationship Id="rId10" Type="http://schemas.openxmlformats.org/officeDocument/2006/relationships/slide" Target="slide3.xml"/><Relationship Id="rId4" Type="http://schemas.openxmlformats.org/officeDocument/2006/relationships/slide" Target="slide8.xml"/><Relationship Id="rId9" Type="http://schemas.openxmlformats.org/officeDocument/2006/relationships/slide" Target="slide2.xml"/><Relationship Id="rId14" Type="http://schemas.openxmlformats.org/officeDocument/2006/relationships/slide" Target="slide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1.xml"/><Relationship Id="rId3" Type="http://schemas.openxmlformats.org/officeDocument/2006/relationships/slide" Target="slide7.xml"/><Relationship Id="rId7" Type="http://schemas.openxmlformats.org/officeDocument/2006/relationships/slide" Target="slide5.xml"/><Relationship Id="rId12" Type="http://schemas.openxmlformats.org/officeDocument/2006/relationships/slide" Target="slide13.xml"/><Relationship Id="rId17" Type="http://schemas.microsoft.com/office/2007/relationships/hdphoto" Target="../media/hdphoto2.wdp"/><Relationship Id="rId2" Type="http://schemas.openxmlformats.org/officeDocument/2006/relationships/slide" Target="slide6.xml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4.xml"/><Relationship Id="rId5" Type="http://schemas.openxmlformats.org/officeDocument/2006/relationships/slide" Target="slide9.xml"/><Relationship Id="rId15" Type="http://schemas.openxmlformats.org/officeDocument/2006/relationships/slide" Target="slide14.xml"/><Relationship Id="rId10" Type="http://schemas.openxmlformats.org/officeDocument/2006/relationships/slide" Target="slide3.xml"/><Relationship Id="rId4" Type="http://schemas.openxmlformats.org/officeDocument/2006/relationships/slide" Target="slide8.xml"/><Relationship Id="rId9" Type="http://schemas.openxmlformats.org/officeDocument/2006/relationships/slide" Target="slide2.xml"/><Relationship Id="rId14" Type="http://schemas.openxmlformats.org/officeDocument/2006/relationships/slide" Target="slide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1.xml"/><Relationship Id="rId3" Type="http://schemas.openxmlformats.org/officeDocument/2006/relationships/slide" Target="slide7.xml"/><Relationship Id="rId7" Type="http://schemas.openxmlformats.org/officeDocument/2006/relationships/slide" Target="slide5.xml"/><Relationship Id="rId12" Type="http://schemas.openxmlformats.org/officeDocument/2006/relationships/slide" Target="slide13.xml"/><Relationship Id="rId2" Type="http://schemas.openxmlformats.org/officeDocument/2006/relationships/slide" Target="slide6.xml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4.xml"/><Relationship Id="rId5" Type="http://schemas.openxmlformats.org/officeDocument/2006/relationships/slide" Target="slide9.xml"/><Relationship Id="rId15" Type="http://schemas.openxmlformats.org/officeDocument/2006/relationships/slide" Target="slide14.xml"/><Relationship Id="rId10" Type="http://schemas.openxmlformats.org/officeDocument/2006/relationships/slide" Target="slide3.xml"/><Relationship Id="rId4" Type="http://schemas.openxmlformats.org/officeDocument/2006/relationships/slide" Target="slide8.xml"/><Relationship Id="rId9" Type="http://schemas.openxmlformats.org/officeDocument/2006/relationships/slide" Target="slide2.xml"/><Relationship Id="rId14" Type="http://schemas.openxmlformats.org/officeDocument/2006/relationships/slide" Target="slide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1.xml"/><Relationship Id="rId3" Type="http://schemas.openxmlformats.org/officeDocument/2006/relationships/slide" Target="slide7.xml"/><Relationship Id="rId7" Type="http://schemas.openxmlformats.org/officeDocument/2006/relationships/slide" Target="slide5.xml"/><Relationship Id="rId12" Type="http://schemas.openxmlformats.org/officeDocument/2006/relationships/slide" Target="slide13.xml"/><Relationship Id="rId17" Type="http://schemas.microsoft.com/office/2007/relationships/hdphoto" Target="../media/hdphoto3.wdp"/><Relationship Id="rId2" Type="http://schemas.openxmlformats.org/officeDocument/2006/relationships/slide" Target="slide6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4.xml"/><Relationship Id="rId5" Type="http://schemas.openxmlformats.org/officeDocument/2006/relationships/slide" Target="slide9.xml"/><Relationship Id="rId15" Type="http://schemas.openxmlformats.org/officeDocument/2006/relationships/slide" Target="slide14.xml"/><Relationship Id="rId10" Type="http://schemas.openxmlformats.org/officeDocument/2006/relationships/slide" Target="slide3.xml"/><Relationship Id="rId4" Type="http://schemas.openxmlformats.org/officeDocument/2006/relationships/slide" Target="slide8.xml"/><Relationship Id="rId9" Type="http://schemas.openxmlformats.org/officeDocument/2006/relationships/slide" Target="slide2.xml"/><Relationship Id="rId14" Type="http://schemas.openxmlformats.org/officeDocument/2006/relationships/slide" Target="slide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1.xml"/><Relationship Id="rId18" Type="http://schemas.openxmlformats.org/officeDocument/2006/relationships/image" Target="../media/image11.png"/><Relationship Id="rId3" Type="http://schemas.openxmlformats.org/officeDocument/2006/relationships/slide" Target="slide7.xml"/><Relationship Id="rId7" Type="http://schemas.openxmlformats.org/officeDocument/2006/relationships/slide" Target="slide5.xml"/><Relationship Id="rId12" Type="http://schemas.openxmlformats.org/officeDocument/2006/relationships/slide" Target="slide13.xml"/><Relationship Id="rId17" Type="http://schemas.openxmlformats.org/officeDocument/2006/relationships/image" Target="../media/image10.png"/><Relationship Id="rId2" Type="http://schemas.openxmlformats.org/officeDocument/2006/relationships/slide" Target="slide6.xml"/><Relationship Id="rId16" Type="http://schemas.openxmlformats.org/officeDocument/2006/relationships/hyperlink" Target="https://ru.wikipedia.org/wiki/%D0%AE%D0%BF%D0%B8%D1%82%D0%B5%D1%80#&#1070;&#1087;&#1080;&#1090;&#1077;&#1088;_&#1089;&#1088;&#1077;&#1076;&#1080;_&#1087;&#1083;&#1072;&#1085;&#1077;&#1090;_&#1057;&#1086;&#1083;&#1085;&#1077;&#1095;&#1085;&#1086;&#1081;_&#1089;&#1080;&#1089;&#1090;&#1077;&#1084;&#1099;" TargetMode="Externa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4.xml"/><Relationship Id="rId5" Type="http://schemas.openxmlformats.org/officeDocument/2006/relationships/slide" Target="slide9.xml"/><Relationship Id="rId15" Type="http://schemas.openxmlformats.org/officeDocument/2006/relationships/slide" Target="slide14.xml"/><Relationship Id="rId10" Type="http://schemas.openxmlformats.org/officeDocument/2006/relationships/slide" Target="slide3.xml"/><Relationship Id="rId19" Type="http://schemas.microsoft.com/office/2007/relationships/hdphoto" Target="../media/hdphoto4.wdp"/><Relationship Id="rId4" Type="http://schemas.openxmlformats.org/officeDocument/2006/relationships/slide" Target="slide8.xml"/><Relationship Id="rId9" Type="http://schemas.openxmlformats.org/officeDocument/2006/relationships/slide" Target="slide2.xml"/><Relationship Id="rId14" Type="http://schemas.openxmlformats.org/officeDocument/2006/relationships/slide" Target="slide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1.xml"/><Relationship Id="rId3" Type="http://schemas.openxmlformats.org/officeDocument/2006/relationships/slide" Target="slide7.xml"/><Relationship Id="rId7" Type="http://schemas.openxmlformats.org/officeDocument/2006/relationships/slide" Target="slide5.xml"/><Relationship Id="rId12" Type="http://schemas.openxmlformats.org/officeDocument/2006/relationships/slide" Target="slide13.xml"/><Relationship Id="rId17" Type="http://schemas.microsoft.com/office/2007/relationships/hdphoto" Target="../media/hdphoto5.wdp"/><Relationship Id="rId2" Type="http://schemas.openxmlformats.org/officeDocument/2006/relationships/slide" Target="slide6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4.xml"/><Relationship Id="rId5" Type="http://schemas.openxmlformats.org/officeDocument/2006/relationships/slide" Target="slide9.xml"/><Relationship Id="rId15" Type="http://schemas.openxmlformats.org/officeDocument/2006/relationships/slide" Target="slide14.xml"/><Relationship Id="rId10" Type="http://schemas.openxmlformats.org/officeDocument/2006/relationships/slide" Target="slide3.xml"/><Relationship Id="rId4" Type="http://schemas.openxmlformats.org/officeDocument/2006/relationships/slide" Target="slide8.xml"/><Relationship Id="rId9" Type="http://schemas.openxmlformats.org/officeDocument/2006/relationships/slide" Target="slide2.xml"/><Relationship Id="rId14" Type="http://schemas.openxmlformats.org/officeDocument/2006/relationships/slide" Target="slide1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1.xml"/><Relationship Id="rId3" Type="http://schemas.openxmlformats.org/officeDocument/2006/relationships/slide" Target="slide7.xml"/><Relationship Id="rId7" Type="http://schemas.openxmlformats.org/officeDocument/2006/relationships/slide" Target="slide5.xml"/><Relationship Id="rId12" Type="http://schemas.openxmlformats.org/officeDocument/2006/relationships/slide" Target="slide13.xml"/><Relationship Id="rId17" Type="http://schemas.microsoft.com/office/2007/relationships/hdphoto" Target="../media/hdphoto6.wdp"/><Relationship Id="rId2" Type="http://schemas.openxmlformats.org/officeDocument/2006/relationships/slide" Target="slide6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4.xml"/><Relationship Id="rId5" Type="http://schemas.openxmlformats.org/officeDocument/2006/relationships/slide" Target="slide9.xml"/><Relationship Id="rId15" Type="http://schemas.openxmlformats.org/officeDocument/2006/relationships/slide" Target="slide14.xml"/><Relationship Id="rId10" Type="http://schemas.openxmlformats.org/officeDocument/2006/relationships/slide" Target="slide3.xml"/><Relationship Id="rId4" Type="http://schemas.openxmlformats.org/officeDocument/2006/relationships/slide" Target="slide8.xml"/><Relationship Id="rId9" Type="http://schemas.openxmlformats.org/officeDocument/2006/relationships/slide" Target="slide2.xml"/><Relationship Id="rId1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1.xml"/><Relationship Id="rId3" Type="http://schemas.openxmlformats.org/officeDocument/2006/relationships/slide" Target="slide7.xml"/><Relationship Id="rId7" Type="http://schemas.openxmlformats.org/officeDocument/2006/relationships/slide" Target="slide5.xml"/><Relationship Id="rId12" Type="http://schemas.openxmlformats.org/officeDocument/2006/relationships/slide" Target="slide13.xml"/><Relationship Id="rId17" Type="http://schemas.microsoft.com/office/2007/relationships/hdphoto" Target="../media/hdphoto7.wdp"/><Relationship Id="rId2" Type="http://schemas.openxmlformats.org/officeDocument/2006/relationships/slide" Target="slide6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4.xml"/><Relationship Id="rId5" Type="http://schemas.openxmlformats.org/officeDocument/2006/relationships/slide" Target="slide9.xml"/><Relationship Id="rId15" Type="http://schemas.openxmlformats.org/officeDocument/2006/relationships/slide" Target="slide14.xml"/><Relationship Id="rId10" Type="http://schemas.openxmlformats.org/officeDocument/2006/relationships/slide" Target="slide3.xml"/><Relationship Id="rId4" Type="http://schemas.openxmlformats.org/officeDocument/2006/relationships/slide" Target="slide8.xml"/><Relationship Id="rId9" Type="http://schemas.openxmlformats.org/officeDocument/2006/relationships/slide" Target="slide2.xml"/><Relationship Id="rId1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1.xml"/><Relationship Id="rId3" Type="http://schemas.openxmlformats.org/officeDocument/2006/relationships/slide" Target="slide7.xml"/><Relationship Id="rId7" Type="http://schemas.openxmlformats.org/officeDocument/2006/relationships/slide" Target="slide5.xml"/><Relationship Id="rId12" Type="http://schemas.openxmlformats.org/officeDocument/2006/relationships/slide" Target="slide13.xml"/><Relationship Id="rId2" Type="http://schemas.openxmlformats.org/officeDocument/2006/relationships/slide" Target="slide6.xm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4.xml"/><Relationship Id="rId5" Type="http://schemas.openxmlformats.org/officeDocument/2006/relationships/slide" Target="slide9.xml"/><Relationship Id="rId15" Type="http://schemas.openxmlformats.org/officeDocument/2006/relationships/slide" Target="slide14.xml"/><Relationship Id="rId10" Type="http://schemas.openxmlformats.org/officeDocument/2006/relationships/slide" Target="slide3.xml"/><Relationship Id="rId4" Type="http://schemas.openxmlformats.org/officeDocument/2006/relationships/slide" Target="slide8.xml"/><Relationship Id="rId9" Type="http://schemas.openxmlformats.org/officeDocument/2006/relationships/slide" Target="slide2.xml"/><Relationship Id="rId14" Type="http://schemas.openxmlformats.org/officeDocument/2006/relationships/slide" Target="slide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4.xml"/><Relationship Id="rId3" Type="http://schemas.openxmlformats.org/officeDocument/2006/relationships/slide" Target="slide7.xml"/><Relationship Id="rId7" Type="http://schemas.openxmlformats.org/officeDocument/2006/relationships/slide" Target="slide5.xml"/><Relationship Id="rId12" Type="http://schemas.openxmlformats.org/officeDocument/2006/relationships/slide" Target="slide13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4.xml"/><Relationship Id="rId5" Type="http://schemas.openxmlformats.org/officeDocument/2006/relationships/slide" Target="slide9.xml"/><Relationship Id="rId15" Type="http://schemas.openxmlformats.org/officeDocument/2006/relationships/slide" Target="slide11.xml"/><Relationship Id="rId10" Type="http://schemas.openxmlformats.org/officeDocument/2006/relationships/slide" Target="slide3.xml"/><Relationship Id="rId4" Type="http://schemas.openxmlformats.org/officeDocument/2006/relationships/slide" Target="slide8.xml"/><Relationship Id="rId9" Type="http://schemas.openxmlformats.org/officeDocument/2006/relationships/slide" Target="slide2.xml"/><Relationship Id="rId14" Type="http://schemas.openxmlformats.org/officeDocument/2006/relationships/slide" Target="slide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slide" Target="slide11.xml"/><Relationship Id="rId3" Type="http://schemas.openxmlformats.org/officeDocument/2006/relationships/slide" Target="slide7.xml"/><Relationship Id="rId7" Type="http://schemas.openxmlformats.org/officeDocument/2006/relationships/slide" Target="slide5.xml"/><Relationship Id="rId12" Type="http://schemas.openxmlformats.org/officeDocument/2006/relationships/slide" Target="slide13.xml"/><Relationship Id="rId2" Type="http://schemas.openxmlformats.org/officeDocument/2006/relationships/slide" Target="slide6.xml"/><Relationship Id="rId16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4.xml"/><Relationship Id="rId5" Type="http://schemas.openxmlformats.org/officeDocument/2006/relationships/slide" Target="slide9.xml"/><Relationship Id="rId15" Type="http://schemas.openxmlformats.org/officeDocument/2006/relationships/slide" Target="slide14.xml"/><Relationship Id="rId10" Type="http://schemas.openxmlformats.org/officeDocument/2006/relationships/slide" Target="slide3.xml"/><Relationship Id="rId4" Type="http://schemas.openxmlformats.org/officeDocument/2006/relationships/slide" Target="slide8.xml"/><Relationship Id="rId9" Type="http://schemas.openxmlformats.org/officeDocument/2006/relationships/slide" Target="slide2.xml"/><Relationship Id="rId14" Type="http://schemas.openxmlformats.org/officeDocument/2006/relationships/slide" Target="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hlinkClick r:id="rId2" action="ppaction://hlinksldjump"/>
          </p:cNvPr>
          <p:cNvSpPr/>
          <p:nvPr/>
        </p:nvSpPr>
        <p:spPr>
          <a:xfrm>
            <a:off x="1836575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Georgia" pitchFamily="18" charset="0"/>
              </a:rPr>
              <a:t>Земля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11" name="Прямоугольник 10">
            <a:hlinkClick r:id="rId3" action="ppaction://hlinksldjump"/>
          </p:cNvPr>
          <p:cNvSpPr/>
          <p:nvPr/>
        </p:nvSpPr>
        <p:spPr>
          <a:xfrm>
            <a:off x="33119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Georgia" pitchFamily="18" charset="0"/>
              </a:rPr>
              <a:t>Марс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12" name="Прямоугольник 11">
            <a:hlinkClick r:id="rId4" action="ppaction://hlinksldjump"/>
          </p:cNvPr>
          <p:cNvSpPr/>
          <p:nvPr/>
        </p:nvSpPr>
        <p:spPr>
          <a:xfrm>
            <a:off x="4793803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Georgia" pitchFamily="18" charset="0"/>
              </a:rPr>
              <a:t>Юпитер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13" name="Прямоугольник 12">
            <a:hlinkClick r:id="rId5" action="ppaction://hlinksldjump"/>
          </p:cNvPr>
          <p:cNvSpPr/>
          <p:nvPr/>
        </p:nvSpPr>
        <p:spPr>
          <a:xfrm>
            <a:off x="6258501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Georgia" pitchFamily="18" charset="0"/>
              </a:rPr>
              <a:t>Сатурн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14" name="Прямоугольник 13">
            <a:hlinkClick r:id="rId6" action="ppaction://hlinksldjump"/>
          </p:cNvPr>
          <p:cNvSpPr/>
          <p:nvPr/>
        </p:nvSpPr>
        <p:spPr>
          <a:xfrm>
            <a:off x="77403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latin typeface="Georgia" pitchFamily="18" charset="0"/>
              </a:rPr>
              <a:t>Уран</a:t>
            </a:r>
            <a:r>
              <a:rPr lang="ru-RU" dirty="0" err="1" smtClean="0">
                <a:latin typeface="Georgia" pitchFamily="18" charset="0"/>
                <a:hlinkClick r:id="rId6" action="ppaction://hlinksldjump"/>
              </a:rPr>
              <a:t>Слайд</a:t>
            </a:r>
            <a:r>
              <a:rPr lang="ru-RU" dirty="0" smtClean="0">
                <a:latin typeface="Georgia" pitchFamily="18" charset="0"/>
                <a:hlinkClick r:id="rId6" action="ppaction://hlinksldjump"/>
              </a:rPr>
              <a:t> 10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9" name="Прямоугольник 8">
            <a:hlinkClick r:id="rId7" action="ppaction://hlinksldjump"/>
          </p:cNvPr>
          <p:cNvSpPr/>
          <p:nvPr/>
        </p:nvSpPr>
        <p:spPr>
          <a:xfrm>
            <a:off x="282716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Georgia" pitchFamily="18" charset="0"/>
              </a:rPr>
              <a:t>Венера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15" name="Прямоугольник 14">
            <a:hlinkClick r:id="rId8" action="ppaction://hlinksldjump"/>
          </p:cNvPr>
          <p:cNvSpPr/>
          <p:nvPr/>
        </p:nvSpPr>
        <p:spPr>
          <a:xfrm>
            <a:off x="7744652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Сравнение</a:t>
            </a:r>
          </a:p>
        </p:txBody>
      </p:sp>
      <p:sp>
        <p:nvSpPr>
          <p:cNvPr id="16" name="Прямоугольник 15">
            <a:hlinkClick r:id="rId9" action="ppaction://hlinksldjump"/>
          </p:cNvPr>
          <p:cNvSpPr/>
          <p:nvPr/>
        </p:nvSpPr>
        <p:spPr>
          <a:xfrm>
            <a:off x="7775848" y="2005360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Дополните-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льная</a:t>
            </a:r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 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  <a:hlinkClick r:id="rId10" action="ppaction://hlinksldjump"/>
              </a:rPr>
              <a:t>информа-ция</a:t>
            </a:r>
            <a:endParaRPr lang="ru-RU" sz="1600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17" name="Прямоугольник 16">
            <a:hlinkClick r:id="rId11" action="ppaction://hlinksldjump"/>
          </p:cNvPr>
          <p:cNvSpPr/>
          <p:nvPr/>
        </p:nvSpPr>
        <p:spPr>
          <a:xfrm>
            <a:off x="7775848" y="311130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solidFill>
                  <a:prstClr val="white"/>
                </a:solidFill>
                <a:latin typeface="Georgia" pitchFamily="18" charset="0"/>
              </a:rPr>
              <a:t>Выучи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8" name="Прямоугольник 17">
            <a:hlinkClick r:id="rId9" action="ppaction://hlinksldjump"/>
          </p:cNvPr>
          <p:cNvSpPr/>
          <p:nvPr/>
        </p:nvSpPr>
        <p:spPr>
          <a:xfrm>
            <a:off x="7775848" y="4229224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Georgia" pitchFamily="18" charset="0"/>
              </a:rPr>
              <a:t>Нептун</a:t>
            </a:r>
          </a:p>
        </p:txBody>
      </p:sp>
      <p:sp>
        <p:nvSpPr>
          <p:cNvPr id="5" name="Прямоугольник 4">
            <a:hlinkClick r:id="rId12" action="ppaction://hlinksldjump"/>
          </p:cNvPr>
          <p:cNvSpPr/>
          <p:nvPr/>
        </p:nvSpPr>
        <p:spPr>
          <a:xfrm>
            <a:off x="251520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Georgia" pitchFamily="18" charset="0"/>
              </a:rPr>
              <a:t>Солнечная система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6" name="Прямоугольник 5">
            <a:hlinkClick r:id="rId13" action="ppaction://hlinksldjump"/>
          </p:cNvPr>
          <p:cNvSpPr/>
          <p:nvPr/>
        </p:nvSpPr>
        <p:spPr>
          <a:xfrm>
            <a:off x="282716" y="206923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Georgia" pitchFamily="18" charset="0"/>
              </a:rPr>
              <a:t>Космонавты</a:t>
            </a:r>
            <a:endParaRPr lang="ru-RU" sz="1600" dirty="0">
              <a:latin typeface="Georgia" pitchFamily="18" charset="0"/>
            </a:endParaRPr>
          </a:p>
        </p:txBody>
      </p:sp>
      <p:sp>
        <p:nvSpPr>
          <p:cNvPr id="7" name="Прямоугольник 6">
            <a:hlinkClick r:id="rId14" action="ppaction://hlinksldjump"/>
          </p:cNvPr>
          <p:cNvSpPr/>
          <p:nvPr/>
        </p:nvSpPr>
        <p:spPr>
          <a:xfrm>
            <a:off x="282716" y="3175179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Georgia" pitchFamily="18" charset="0"/>
              </a:rPr>
              <a:t>Планеты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8" name="Прямоугольник 7">
            <a:hlinkClick r:id="rId15" action="ppaction://hlinksldjump"/>
          </p:cNvPr>
          <p:cNvSpPr/>
          <p:nvPr/>
        </p:nvSpPr>
        <p:spPr>
          <a:xfrm>
            <a:off x="282716" y="4293096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Georgia" pitchFamily="18" charset="0"/>
              </a:rPr>
              <a:t>Меркурий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027745" y="188640"/>
            <a:ext cx="51571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Космос - это интересно</a:t>
            </a:r>
            <a:endParaRPr lang="ru-RU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650868" y="737984"/>
            <a:ext cx="60894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Солнечная система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— планетная система, включает в себя центральную звезду — Солнце — и все естественные космические объекты, вращающиеся вокруг Солнца. </a:t>
            </a:r>
          </a:p>
          <a:p>
            <a:pPr algn="just"/>
            <a:endParaRPr lang="ru-RU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022" y="2005360"/>
            <a:ext cx="6001330" cy="3325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34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027739" y="188640"/>
            <a:ext cx="51571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Космос - это интересно</a:t>
            </a:r>
          </a:p>
        </p:txBody>
      </p:sp>
      <p:sp>
        <p:nvSpPr>
          <p:cNvPr id="8" name="Прямоугольник 7">
            <a:hlinkClick r:id="rId4" action="ppaction://hlinksldjump"/>
          </p:cNvPr>
          <p:cNvSpPr/>
          <p:nvPr/>
        </p:nvSpPr>
        <p:spPr>
          <a:xfrm>
            <a:off x="1836575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Земля</a:t>
            </a:r>
          </a:p>
        </p:txBody>
      </p:sp>
      <p:sp>
        <p:nvSpPr>
          <p:cNvPr id="9" name="Прямоугольник 8">
            <a:hlinkClick r:id="rId5" action="ppaction://hlinksldjump"/>
          </p:cNvPr>
          <p:cNvSpPr/>
          <p:nvPr/>
        </p:nvSpPr>
        <p:spPr>
          <a:xfrm>
            <a:off x="33119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Марс</a:t>
            </a:r>
          </a:p>
        </p:txBody>
      </p:sp>
      <p:sp>
        <p:nvSpPr>
          <p:cNvPr id="10" name="Прямоугольник 9">
            <a:hlinkClick r:id="rId6" action="ppaction://hlinksldjump"/>
          </p:cNvPr>
          <p:cNvSpPr/>
          <p:nvPr/>
        </p:nvSpPr>
        <p:spPr>
          <a:xfrm>
            <a:off x="4793803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Юпитер</a:t>
            </a:r>
          </a:p>
        </p:txBody>
      </p:sp>
      <p:sp>
        <p:nvSpPr>
          <p:cNvPr id="11" name="Прямоугольник 10">
            <a:hlinkClick r:id="rId7" action="ppaction://hlinksldjump"/>
          </p:cNvPr>
          <p:cNvSpPr/>
          <p:nvPr/>
        </p:nvSpPr>
        <p:spPr>
          <a:xfrm>
            <a:off x="6258501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Сатурн</a:t>
            </a:r>
          </a:p>
        </p:txBody>
      </p:sp>
      <p:sp>
        <p:nvSpPr>
          <p:cNvPr id="12" name="Прямоугольник 11">
            <a:hlinkClick r:id="rId8" action="ppaction://hlinksldjump"/>
          </p:cNvPr>
          <p:cNvSpPr/>
          <p:nvPr/>
        </p:nvSpPr>
        <p:spPr>
          <a:xfrm>
            <a:off x="77403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Уран</a:t>
            </a:r>
          </a:p>
        </p:txBody>
      </p:sp>
      <p:sp>
        <p:nvSpPr>
          <p:cNvPr id="13" name="Прямоугольник 12">
            <a:hlinkClick r:id="rId9" action="ppaction://hlinksldjump"/>
          </p:cNvPr>
          <p:cNvSpPr/>
          <p:nvPr/>
        </p:nvSpPr>
        <p:spPr>
          <a:xfrm>
            <a:off x="282716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Венера</a:t>
            </a:r>
          </a:p>
        </p:txBody>
      </p:sp>
      <p:sp>
        <p:nvSpPr>
          <p:cNvPr id="18" name="Прямоугольник 17">
            <a:hlinkClick r:id="rId10" action="ppaction://hlinksldjump"/>
          </p:cNvPr>
          <p:cNvSpPr/>
          <p:nvPr/>
        </p:nvSpPr>
        <p:spPr>
          <a:xfrm>
            <a:off x="251520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Georgia" pitchFamily="18" charset="0"/>
              </a:rPr>
              <a:t>Солнечная система</a:t>
            </a:r>
          </a:p>
        </p:txBody>
      </p:sp>
      <p:sp>
        <p:nvSpPr>
          <p:cNvPr id="19" name="Прямоугольник 18">
            <a:hlinkClick r:id="rId11" action="ppaction://hlinksldjump"/>
          </p:cNvPr>
          <p:cNvSpPr/>
          <p:nvPr/>
        </p:nvSpPr>
        <p:spPr>
          <a:xfrm>
            <a:off x="282716" y="206923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Космонавты</a:t>
            </a:r>
          </a:p>
        </p:txBody>
      </p:sp>
      <p:sp>
        <p:nvSpPr>
          <p:cNvPr id="20" name="Прямоугольник 19">
            <a:hlinkClick r:id="rId12" action="ppaction://hlinksldjump"/>
          </p:cNvPr>
          <p:cNvSpPr/>
          <p:nvPr/>
        </p:nvSpPr>
        <p:spPr>
          <a:xfrm>
            <a:off x="282716" y="3175179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Планеты</a:t>
            </a:r>
          </a:p>
        </p:txBody>
      </p:sp>
      <p:sp>
        <p:nvSpPr>
          <p:cNvPr id="21" name="Прямоугольник 20">
            <a:hlinkClick r:id="rId13" action="ppaction://hlinksldjump"/>
          </p:cNvPr>
          <p:cNvSpPr/>
          <p:nvPr/>
        </p:nvSpPr>
        <p:spPr>
          <a:xfrm>
            <a:off x="282716" y="4293096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Меркурий</a:t>
            </a:r>
          </a:p>
        </p:txBody>
      </p:sp>
      <p:sp>
        <p:nvSpPr>
          <p:cNvPr id="51" name="Прямоугольник 50">
            <a:hlinkClick r:id="rId14" action="ppaction://hlinksldjump"/>
          </p:cNvPr>
          <p:cNvSpPr/>
          <p:nvPr/>
        </p:nvSpPr>
        <p:spPr>
          <a:xfrm>
            <a:off x="7744652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Сравнение</a:t>
            </a:r>
          </a:p>
        </p:txBody>
      </p:sp>
      <p:sp>
        <p:nvSpPr>
          <p:cNvPr id="52" name="Прямоугольник 51">
            <a:hlinkClick r:id="rId15" action="ppaction://hlinksldjump"/>
          </p:cNvPr>
          <p:cNvSpPr/>
          <p:nvPr/>
        </p:nvSpPr>
        <p:spPr>
          <a:xfrm>
            <a:off x="7775848" y="2005360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Дополните-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льная</a:t>
            </a:r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 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информа-ция</a:t>
            </a:r>
            <a:endParaRPr lang="ru-RU" sz="1600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53" name="Прямоугольник 52">
            <a:hlinkClick r:id="rId16" action="ppaction://hlinksldjump"/>
          </p:cNvPr>
          <p:cNvSpPr/>
          <p:nvPr/>
        </p:nvSpPr>
        <p:spPr>
          <a:xfrm>
            <a:off x="7775848" y="311130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Выучи</a:t>
            </a:r>
          </a:p>
        </p:txBody>
      </p:sp>
      <p:sp>
        <p:nvSpPr>
          <p:cNvPr id="54" name="Прямоугольник 53">
            <a:hlinkClick r:id="rId17" action="ppaction://hlinksldjump"/>
          </p:cNvPr>
          <p:cNvSpPr/>
          <p:nvPr/>
        </p:nvSpPr>
        <p:spPr>
          <a:xfrm>
            <a:off x="7775848" y="4229224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Нептун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398009" y="94293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.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4" name="Космос для детей. Солнечная Система - обучающее видео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912888" y="1340855"/>
            <a:ext cx="5761829" cy="3217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30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14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027739" y="188640"/>
            <a:ext cx="51571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Космос - это интересно</a:t>
            </a:r>
          </a:p>
        </p:txBody>
      </p: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1836575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Земля</a:t>
            </a: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33119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Марс</a:t>
            </a:r>
          </a:p>
        </p:txBody>
      </p:sp>
      <p:sp>
        <p:nvSpPr>
          <p:cNvPr id="10" name="Прямоугольник 9">
            <a:hlinkClick r:id="rId4" action="ppaction://hlinksldjump"/>
          </p:cNvPr>
          <p:cNvSpPr/>
          <p:nvPr/>
        </p:nvSpPr>
        <p:spPr>
          <a:xfrm>
            <a:off x="4793803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Юпитер</a:t>
            </a: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>
            <a:off x="6258501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Сатурн</a:t>
            </a: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>
            <a:off x="77403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Уран</a:t>
            </a: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>
            <a:off x="282716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Венера</a:t>
            </a:r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251520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Солнечная система</a:t>
            </a:r>
          </a:p>
        </p:txBody>
      </p:sp>
      <p:sp>
        <p:nvSpPr>
          <p:cNvPr id="19" name="Прямоугольник 18">
            <a:hlinkClick r:id="rId9" action="ppaction://hlinksldjump"/>
          </p:cNvPr>
          <p:cNvSpPr/>
          <p:nvPr/>
        </p:nvSpPr>
        <p:spPr>
          <a:xfrm>
            <a:off x="282716" y="206923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Космонавты</a:t>
            </a:r>
          </a:p>
        </p:txBody>
      </p:sp>
      <p:sp>
        <p:nvSpPr>
          <p:cNvPr id="20" name="Прямоугольник 19">
            <a:hlinkClick r:id="rId10" action="ppaction://hlinksldjump"/>
          </p:cNvPr>
          <p:cNvSpPr/>
          <p:nvPr/>
        </p:nvSpPr>
        <p:spPr>
          <a:xfrm>
            <a:off x="282716" y="3175179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Планеты</a:t>
            </a:r>
          </a:p>
        </p:txBody>
      </p:sp>
      <p:sp>
        <p:nvSpPr>
          <p:cNvPr id="21" name="Прямоугольник 20">
            <a:hlinkClick r:id="rId11" action="ppaction://hlinksldjump"/>
          </p:cNvPr>
          <p:cNvSpPr/>
          <p:nvPr/>
        </p:nvSpPr>
        <p:spPr>
          <a:xfrm>
            <a:off x="282716" y="4293096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Меркурий</a:t>
            </a:r>
          </a:p>
        </p:txBody>
      </p:sp>
      <p:sp>
        <p:nvSpPr>
          <p:cNvPr id="32" name="Прямоугольник 31">
            <a:hlinkClick r:id="rId12" action="ppaction://hlinksldjump"/>
          </p:cNvPr>
          <p:cNvSpPr/>
          <p:nvPr/>
        </p:nvSpPr>
        <p:spPr>
          <a:xfrm>
            <a:off x="7744652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Сравнение</a:t>
            </a:r>
          </a:p>
        </p:txBody>
      </p:sp>
      <p:sp>
        <p:nvSpPr>
          <p:cNvPr id="33" name="Прямоугольник 32">
            <a:hlinkClick r:id="rId13" action="ppaction://hlinksldjump"/>
          </p:cNvPr>
          <p:cNvSpPr/>
          <p:nvPr/>
        </p:nvSpPr>
        <p:spPr>
          <a:xfrm>
            <a:off x="7775848" y="2005360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Дополните-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льная</a:t>
            </a:r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 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информа-ция</a:t>
            </a:r>
            <a:endParaRPr lang="ru-RU" sz="1600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34" name="Прямоугольник 33">
            <a:hlinkClick r:id="rId14" action="ppaction://hlinksldjump"/>
          </p:cNvPr>
          <p:cNvSpPr/>
          <p:nvPr/>
        </p:nvSpPr>
        <p:spPr>
          <a:xfrm>
            <a:off x="7775848" y="311130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solidFill>
                  <a:prstClr val="white"/>
                </a:solidFill>
                <a:latin typeface="Georgia" pitchFamily="18" charset="0"/>
              </a:rPr>
              <a:t>Выучи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5" name="Прямоугольник 34">
            <a:hlinkClick r:id="rId15" action="ppaction://hlinksldjump"/>
          </p:cNvPr>
          <p:cNvSpPr/>
          <p:nvPr/>
        </p:nvSpPr>
        <p:spPr>
          <a:xfrm>
            <a:off x="7775848" y="4229224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Нептун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688" y="942931"/>
            <a:ext cx="5883830" cy="441287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068" y="955045"/>
            <a:ext cx="5920357" cy="444026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720" y="948777"/>
            <a:ext cx="5915765" cy="4436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06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4005" y="874509"/>
            <a:ext cx="5832648" cy="43924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027739" y="188640"/>
            <a:ext cx="51571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Космос - это интересно</a:t>
            </a:r>
          </a:p>
        </p:txBody>
      </p: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1836575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Земля</a:t>
            </a: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33119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Марс</a:t>
            </a:r>
          </a:p>
        </p:txBody>
      </p:sp>
      <p:sp>
        <p:nvSpPr>
          <p:cNvPr id="10" name="Прямоугольник 9">
            <a:hlinkClick r:id="rId4" action="ppaction://hlinksldjump"/>
          </p:cNvPr>
          <p:cNvSpPr/>
          <p:nvPr/>
        </p:nvSpPr>
        <p:spPr>
          <a:xfrm>
            <a:off x="4793803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Юпитер</a:t>
            </a: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>
            <a:off x="6258501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Сатурн</a:t>
            </a: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>
            <a:off x="77403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Уран</a:t>
            </a: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>
            <a:off x="282716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Венера</a:t>
            </a:r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251520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Солнечная система</a:t>
            </a:r>
          </a:p>
        </p:txBody>
      </p:sp>
      <p:sp>
        <p:nvSpPr>
          <p:cNvPr id="19" name="Прямоугольник 18">
            <a:hlinkClick r:id="rId9" action="ppaction://hlinksldjump"/>
          </p:cNvPr>
          <p:cNvSpPr/>
          <p:nvPr/>
        </p:nvSpPr>
        <p:spPr>
          <a:xfrm>
            <a:off x="282716" y="206923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Космонавты</a:t>
            </a:r>
          </a:p>
        </p:txBody>
      </p:sp>
      <p:sp>
        <p:nvSpPr>
          <p:cNvPr id="20" name="Прямоугольник 19">
            <a:hlinkClick r:id="rId10" action="ppaction://hlinksldjump"/>
          </p:cNvPr>
          <p:cNvSpPr/>
          <p:nvPr/>
        </p:nvSpPr>
        <p:spPr>
          <a:xfrm>
            <a:off x="282716" y="3175179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Планеты</a:t>
            </a:r>
          </a:p>
        </p:txBody>
      </p:sp>
      <p:sp>
        <p:nvSpPr>
          <p:cNvPr id="21" name="Прямоугольник 20">
            <a:hlinkClick r:id="rId11" action="ppaction://hlinksldjump"/>
          </p:cNvPr>
          <p:cNvSpPr/>
          <p:nvPr/>
        </p:nvSpPr>
        <p:spPr>
          <a:xfrm>
            <a:off x="282716" y="4293096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Меркурий</a:t>
            </a:r>
          </a:p>
        </p:txBody>
      </p:sp>
      <p:sp>
        <p:nvSpPr>
          <p:cNvPr id="31" name="Прямоугольник 30">
            <a:hlinkClick r:id="rId12" action="ppaction://hlinksldjump"/>
          </p:cNvPr>
          <p:cNvSpPr/>
          <p:nvPr/>
        </p:nvSpPr>
        <p:spPr>
          <a:xfrm>
            <a:off x="7744652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Сравнение</a:t>
            </a:r>
          </a:p>
        </p:txBody>
      </p:sp>
      <p:sp>
        <p:nvSpPr>
          <p:cNvPr id="32" name="Прямоугольник 31">
            <a:hlinkClick r:id="rId13" action="ppaction://hlinksldjump"/>
          </p:cNvPr>
          <p:cNvSpPr/>
          <p:nvPr/>
        </p:nvSpPr>
        <p:spPr>
          <a:xfrm>
            <a:off x="7775848" y="2005360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Дополните-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льная</a:t>
            </a:r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 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информа-ция</a:t>
            </a:r>
            <a:endParaRPr lang="ru-RU" sz="1600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33" name="Прямоугольник 32">
            <a:hlinkClick r:id="rId14" action="ppaction://hlinksldjump"/>
          </p:cNvPr>
          <p:cNvSpPr/>
          <p:nvPr/>
        </p:nvSpPr>
        <p:spPr>
          <a:xfrm>
            <a:off x="7775848" y="311130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Выучи</a:t>
            </a:r>
          </a:p>
        </p:txBody>
      </p:sp>
      <p:sp>
        <p:nvSpPr>
          <p:cNvPr id="34" name="Прямоугольник 33">
            <a:hlinkClick r:id="rId15" action="ppaction://hlinksldjump"/>
          </p:cNvPr>
          <p:cNvSpPr/>
          <p:nvPr/>
        </p:nvSpPr>
        <p:spPr>
          <a:xfrm>
            <a:off x="7775848" y="4229224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Нептун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85065" y="886544"/>
            <a:ext cx="579007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rgbClr val="7030A0"/>
                </a:solidFill>
                <a:latin typeface="Georgia" pitchFamily="18" charset="0"/>
              </a:rPr>
              <a:t>Меркурий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— ближайшая к Солнцу планета Солнечной системы, наименьшая из планет земной группы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.</a:t>
            </a:r>
            <a:endParaRPr lang="ru-RU" dirty="0">
              <a:solidFill>
                <a:srgbClr val="7030A0"/>
              </a:solidFill>
              <a:latin typeface="Georgia" pitchFamily="18" charset="0"/>
            </a:endParaRPr>
          </a:p>
          <a:p>
            <a:pPr algn="just"/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Период обращения: 88 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дней</a:t>
            </a:r>
            <a:endParaRPr lang="ru-RU" dirty="0">
              <a:solidFill>
                <a:srgbClr val="7030A0"/>
              </a:solidFill>
              <a:latin typeface="Georgia" pitchFamily="18" charset="0"/>
            </a:endParaRPr>
          </a:p>
          <a:p>
            <a:pPr algn="just"/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Продолжительность суток: 58 д 15 ч 30 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мин</a:t>
            </a:r>
          </a:p>
          <a:p>
            <a:pPr algn="just"/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Многие люди думают, что Меркурий является самой раскаленной планетой в Солнечной системе, потому что он расположен к Солнцу ближе других планет. Однако настоящим рекордсменом в этом вопросе является Венера. Поверхность Меркурия, которая обращена к Солнцу, нагревается до 427 ° C , в то время как противоположная сторона планеты может иметь от -173 ° С. Это связано с тем, что планета не имеет плотной атмосферы, чтобы регулировать температуру.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2667" b="100000" l="889" r="97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335" y="1468139"/>
            <a:ext cx="3149987" cy="3149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480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63152" y="890541"/>
            <a:ext cx="5832648" cy="43924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ru-RU" b="1" dirty="0" smtClean="0">
                <a:solidFill>
                  <a:srgbClr val="7030A0"/>
                </a:solidFill>
                <a:latin typeface="Georgia" pitchFamily="18" charset="0"/>
              </a:rPr>
              <a:t>Венера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 — вторая по удалённости от Солнца планета Солнечной системы, наряду с Меркурием, Землёй и Марсом принадлежащая к семейству планет земной группы. Названа в честь древнеримской богини любви Венеры.</a:t>
            </a:r>
          </a:p>
          <a:p>
            <a:pPr algn="just"/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Период обращения: 225 дней</a:t>
            </a:r>
          </a:p>
          <a:p>
            <a:pPr algn="just"/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Продолжительность суток: 116 д 18 ч 0 мин</a:t>
            </a:r>
          </a:p>
          <a:p>
            <a:pPr algn="just"/>
            <a:endParaRPr lang="ru-RU" dirty="0" smtClean="0">
              <a:solidFill>
                <a:srgbClr val="7030A0"/>
              </a:solidFill>
              <a:latin typeface="Georgia" pitchFamily="18" charset="0"/>
            </a:endParaRPr>
          </a:p>
          <a:p>
            <a:pPr algn="just"/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Венера — самая горячая планета в Солнечной системе, несмотря на то, что находится она намного дальше от Солнца, чем 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Меркурий.</a:t>
            </a:r>
          </a:p>
          <a:p>
            <a:pPr algn="just"/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С поверхности Венеры не видно солнца из-за постоянных плотных облаков.</a:t>
            </a:r>
          </a:p>
          <a:p>
            <a:pPr algn="just"/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Из всех планет Солнечной системы только Венера вращается вокруг Солнца по часовой стрелке.</a:t>
            </a:r>
          </a:p>
          <a:p>
            <a:pPr algn="just"/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.</a:t>
            </a:r>
            <a:endParaRPr lang="ru-RU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27739" y="188640"/>
            <a:ext cx="51571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Космос - это интересно</a:t>
            </a:r>
          </a:p>
        </p:txBody>
      </p: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1836575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Земля</a:t>
            </a: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33119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Марс</a:t>
            </a:r>
          </a:p>
        </p:txBody>
      </p:sp>
      <p:sp>
        <p:nvSpPr>
          <p:cNvPr id="10" name="Прямоугольник 9">
            <a:hlinkClick r:id="rId4" action="ppaction://hlinksldjump"/>
          </p:cNvPr>
          <p:cNvSpPr/>
          <p:nvPr/>
        </p:nvSpPr>
        <p:spPr>
          <a:xfrm>
            <a:off x="4793803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Юпитер</a:t>
            </a: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>
            <a:off x="6258501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Сатурн</a:t>
            </a: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>
            <a:off x="77403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Уран</a:t>
            </a: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>
            <a:off x="282716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Венера</a:t>
            </a:r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251520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Солнечная система</a:t>
            </a:r>
          </a:p>
        </p:txBody>
      </p:sp>
      <p:sp>
        <p:nvSpPr>
          <p:cNvPr id="19" name="Прямоугольник 18">
            <a:hlinkClick r:id="rId9" action="ppaction://hlinksldjump"/>
          </p:cNvPr>
          <p:cNvSpPr/>
          <p:nvPr/>
        </p:nvSpPr>
        <p:spPr>
          <a:xfrm>
            <a:off x="282716" y="206923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Космонавты</a:t>
            </a:r>
          </a:p>
        </p:txBody>
      </p:sp>
      <p:sp>
        <p:nvSpPr>
          <p:cNvPr id="20" name="Прямоугольник 19">
            <a:hlinkClick r:id="rId10" action="ppaction://hlinksldjump"/>
          </p:cNvPr>
          <p:cNvSpPr/>
          <p:nvPr/>
        </p:nvSpPr>
        <p:spPr>
          <a:xfrm>
            <a:off x="282716" y="3175179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Планеты</a:t>
            </a:r>
          </a:p>
        </p:txBody>
      </p:sp>
      <p:sp>
        <p:nvSpPr>
          <p:cNvPr id="21" name="Прямоугольник 20">
            <a:hlinkClick r:id="rId11" action="ppaction://hlinksldjump"/>
          </p:cNvPr>
          <p:cNvSpPr/>
          <p:nvPr/>
        </p:nvSpPr>
        <p:spPr>
          <a:xfrm>
            <a:off x="282716" y="4293096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Меркурий</a:t>
            </a:r>
          </a:p>
        </p:txBody>
      </p:sp>
      <p:sp>
        <p:nvSpPr>
          <p:cNvPr id="31" name="Прямоугольник 30">
            <a:hlinkClick r:id="rId12" action="ppaction://hlinksldjump"/>
          </p:cNvPr>
          <p:cNvSpPr/>
          <p:nvPr/>
        </p:nvSpPr>
        <p:spPr>
          <a:xfrm>
            <a:off x="7744652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Сравнение</a:t>
            </a:r>
          </a:p>
        </p:txBody>
      </p:sp>
      <p:sp>
        <p:nvSpPr>
          <p:cNvPr id="32" name="Прямоугольник 31">
            <a:hlinkClick r:id="rId13" action="ppaction://hlinksldjump"/>
          </p:cNvPr>
          <p:cNvSpPr/>
          <p:nvPr/>
        </p:nvSpPr>
        <p:spPr>
          <a:xfrm>
            <a:off x="7775848" y="2005360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Дополните-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льная</a:t>
            </a:r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 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информа-ция</a:t>
            </a:r>
            <a:endParaRPr lang="ru-RU" sz="1600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33" name="Прямоугольник 32">
            <a:hlinkClick r:id="rId14" action="ppaction://hlinksldjump"/>
          </p:cNvPr>
          <p:cNvSpPr/>
          <p:nvPr/>
        </p:nvSpPr>
        <p:spPr>
          <a:xfrm>
            <a:off x="7775848" y="311130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solidFill>
                  <a:prstClr val="white"/>
                </a:solidFill>
                <a:latin typeface="Georgia" pitchFamily="18" charset="0"/>
              </a:rPr>
              <a:t>Выучи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4" name="Прямоугольник 33">
            <a:hlinkClick r:id="rId15" action="ppaction://hlinksldjump"/>
          </p:cNvPr>
          <p:cNvSpPr/>
          <p:nvPr/>
        </p:nvSpPr>
        <p:spPr>
          <a:xfrm>
            <a:off x="7775848" y="4229224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Нептун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2933" b="95015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59" t="9077" r="21824" b="7473"/>
          <a:stretch/>
        </p:blipFill>
        <p:spPr>
          <a:xfrm>
            <a:off x="3204727" y="1226083"/>
            <a:ext cx="3214361" cy="3490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12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870923"/>
            <a:ext cx="5832648" cy="43924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ru-RU" sz="1600" b="1" dirty="0" smtClean="0">
                <a:solidFill>
                  <a:srgbClr val="7030A0"/>
                </a:solidFill>
                <a:latin typeface="Georgia" pitchFamily="18" charset="0"/>
              </a:rPr>
              <a:t>Земля</a:t>
            </a:r>
            <a:r>
              <a:rPr lang="ru-RU" sz="1600" dirty="0" smtClean="0">
                <a:latin typeface="Georgia" pitchFamily="18" charset="0"/>
              </a:rPr>
              <a:t> </a:t>
            </a:r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— третья по удалённости от Солнца планета Солнечной системы. Самая плотная, пятая по диаметру и массе среди всех планет и крупнейшая среди планет земной группы, в которую входят также Меркурий, Венера и Марс. Единственное известное человеку в настоящее время тело Солнечной системы в частности и Вселенной вообще, населённое живыми организмами. </a:t>
            </a:r>
            <a:endParaRPr lang="ru-RU" sz="1600" dirty="0" smtClean="0">
              <a:solidFill>
                <a:srgbClr val="7030A0"/>
              </a:solidFill>
              <a:latin typeface="Georgia" pitchFamily="18" charset="0"/>
            </a:endParaRP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П</a:t>
            </a:r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ериод </a:t>
            </a:r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обращения </a:t>
            </a:r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 365 </a:t>
            </a:r>
            <a:r>
              <a:rPr lang="ru-RU" sz="1600" dirty="0" err="1">
                <a:solidFill>
                  <a:srgbClr val="7030A0"/>
                </a:solidFill>
                <a:latin typeface="Georgia" pitchFamily="18" charset="0"/>
              </a:rPr>
              <a:t>сут</a:t>
            </a:r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 6 ч 9 мин 10 </a:t>
            </a:r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с</a:t>
            </a:r>
          </a:p>
          <a:p>
            <a:pPr algn="just"/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Продолжительность суток: 24 часа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Самый низкий рекорд температуры на Земле - -</a:t>
            </a:r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89.2°С</a:t>
            </a:r>
            <a:endParaRPr lang="ru-RU" sz="1600" dirty="0">
              <a:solidFill>
                <a:srgbClr val="7030A0"/>
              </a:solidFill>
              <a:latin typeface="Georgia" pitchFamily="18" charset="0"/>
            </a:endParaRP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Такое число было зафиксировано 21 июля 1983-го года на востоке России. При таком морозе человеку на улице не поможет даже соответствующая экипировка</a:t>
            </a:r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.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Вы знали, что каждую минуту на поверхности планеты в среднем происходит 6 000 ударов молний</a:t>
            </a:r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?!</a:t>
            </a:r>
            <a:endParaRPr lang="ru-RU" sz="1600" dirty="0">
              <a:solidFill>
                <a:srgbClr val="7030A0"/>
              </a:solidFill>
              <a:latin typeface="Georgia" pitchFamily="18" charset="0"/>
            </a:endParaRP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Это раскрывает более грубую сторону нашей планеты. Одиночный удар молнии разогревает воздух до 30 000°С, расширяя его. Гром является последствием этого эффекта.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027739" y="188640"/>
            <a:ext cx="51571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Космос - это интересно</a:t>
            </a:r>
          </a:p>
        </p:txBody>
      </p: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1836575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Земля</a:t>
            </a: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33119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Марс</a:t>
            </a:r>
          </a:p>
        </p:txBody>
      </p:sp>
      <p:sp>
        <p:nvSpPr>
          <p:cNvPr id="10" name="Прямоугольник 9">
            <a:hlinkClick r:id="rId4" action="ppaction://hlinksldjump"/>
          </p:cNvPr>
          <p:cNvSpPr/>
          <p:nvPr/>
        </p:nvSpPr>
        <p:spPr>
          <a:xfrm>
            <a:off x="4793803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Юпитер</a:t>
            </a: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>
            <a:off x="6258501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Сатурн</a:t>
            </a: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>
            <a:off x="77403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Уран</a:t>
            </a: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>
            <a:off x="282716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Венера</a:t>
            </a:r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251520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Солнечная система</a:t>
            </a:r>
          </a:p>
        </p:txBody>
      </p:sp>
      <p:sp>
        <p:nvSpPr>
          <p:cNvPr id="19" name="Прямоугольник 18">
            <a:hlinkClick r:id="rId9" action="ppaction://hlinksldjump"/>
          </p:cNvPr>
          <p:cNvSpPr/>
          <p:nvPr/>
        </p:nvSpPr>
        <p:spPr>
          <a:xfrm>
            <a:off x="282716" y="206923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Космонавты</a:t>
            </a:r>
          </a:p>
        </p:txBody>
      </p:sp>
      <p:sp>
        <p:nvSpPr>
          <p:cNvPr id="20" name="Прямоугольник 19">
            <a:hlinkClick r:id="rId10" action="ppaction://hlinksldjump"/>
          </p:cNvPr>
          <p:cNvSpPr/>
          <p:nvPr/>
        </p:nvSpPr>
        <p:spPr>
          <a:xfrm>
            <a:off x="282716" y="3175179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Планеты</a:t>
            </a:r>
          </a:p>
        </p:txBody>
      </p:sp>
      <p:sp>
        <p:nvSpPr>
          <p:cNvPr id="21" name="Прямоугольник 20">
            <a:hlinkClick r:id="rId11" action="ppaction://hlinksldjump"/>
          </p:cNvPr>
          <p:cNvSpPr/>
          <p:nvPr/>
        </p:nvSpPr>
        <p:spPr>
          <a:xfrm>
            <a:off x="282716" y="4293096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Меркурий</a:t>
            </a:r>
          </a:p>
        </p:txBody>
      </p:sp>
      <p:sp>
        <p:nvSpPr>
          <p:cNvPr id="31" name="Прямоугольник 30">
            <a:hlinkClick r:id="rId12" action="ppaction://hlinksldjump"/>
          </p:cNvPr>
          <p:cNvSpPr/>
          <p:nvPr/>
        </p:nvSpPr>
        <p:spPr>
          <a:xfrm>
            <a:off x="7744652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Сравнение</a:t>
            </a:r>
          </a:p>
        </p:txBody>
      </p:sp>
      <p:sp>
        <p:nvSpPr>
          <p:cNvPr id="32" name="Прямоугольник 31">
            <a:hlinkClick r:id="rId13" action="ppaction://hlinksldjump"/>
          </p:cNvPr>
          <p:cNvSpPr/>
          <p:nvPr/>
        </p:nvSpPr>
        <p:spPr>
          <a:xfrm>
            <a:off x="7775848" y="2005360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Дополните-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льная</a:t>
            </a:r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 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информа-ция</a:t>
            </a:r>
            <a:endParaRPr lang="ru-RU" sz="1600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33" name="Прямоугольник 32">
            <a:hlinkClick r:id="rId14" action="ppaction://hlinksldjump"/>
          </p:cNvPr>
          <p:cNvSpPr/>
          <p:nvPr/>
        </p:nvSpPr>
        <p:spPr>
          <a:xfrm>
            <a:off x="7775848" y="311130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solidFill>
                  <a:prstClr val="white"/>
                </a:solidFill>
                <a:latin typeface="Georgia" pitchFamily="18" charset="0"/>
              </a:rPr>
              <a:t>Выучи</a:t>
            </a:r>
            <a:endParaRPr lang="ru-RU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34" name="Прямоугольник 33">
            <a:hlinkClick r:id="rId15" action="ppaction://hlinksldjump"/>
          </p:cNvPr>
          <p:cNvSpPr/>
          <p:nvPr/>
        </p:nvSpPr>
        <p:spPr>
          <a:xfrm>
            <a:off x="7775848" y="4229224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Нептун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830" y="1010670"/>
            <a:ext cx="4116380" cy="406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34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027739" y="188640"/>
            <a:ext cx="51571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Космос - это интересно</a:t>
            </a:r>
          </a:p>
        </p:txBody>
      </p: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1836575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Земля</a:t>
            </a: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33119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Марс</a:t>
            </a:r>
          </a:p>
        </p:txBody>
      </p:sp>
      <p:sp>
        <p:nvSpPr>
          <p:cNvPr id="10" name="Прямоугольник 9">
            <a:hlinkClick r:id="rId4" action="ppaction://hlinksldjump"/>
          </p:cNvPr>
          <p:cNvSpPr/>
          <p:nvPr/>
        </p:nvSpPr>
        <p:spPr>
          <a:xfrm>
            <a:off x="4793803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Юпитер</a:t>
            </a: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>
            <a:off x="6258501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Сатурн</a:t>
            </a: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>
            <a:off x="77403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Уран</a:t>
            </a: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>
            <a:off x="282716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Венера</a:t>
            </a:r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251520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Солнечная система</a:t>
            </a:r>
          </a:p>
        </p:txBody>
      </p:sp>
      <p:sp>
        <p:nvSpPr>
          <p:cNvPr id="19" name="Прямоугольник 18">
            <a:hlinkClick r:id="rId9" action="ppaction://hlinksldjump"/>
          </p:cNvPr>
          <p:cNvSpPr/>
          <p:nvPr/>
        </p:nvSpPr>
        <p:spPr>
          <a:xfrm>
            <a:off x="282716" y="206923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Космонавты</a:t>
            </a:r>
          </a:p>
        </p:txBody>
      </p:sp>
      <p:sp>
        <p:nvSpPr>
          <p:cNvPr id="20" name="Прямоугольник 19">
            <a:hlinkClick r:id="rId10" action="ppaction://hlinksldjump"/>
          </p:cNvPr>
          <p:cNvSpPr/>
          <p:nvPr/>
        </p:nvSpPr>
        <p:spPr>
          <a:xfrm>
            <a:off x="282716" y="3175179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Планеты</a:t>
            </a:r>
          </a:p>
        </p:txBody>
      </p:sp>
      <p:sp>
        <p:nvSpPr>
          <p:cNvPr id="21" name="Прямоугольник 20">
            <a:hlinkClick r:id="rId11" action="ppaction://hlinksldjump"/>
          </p:cNvPr>
          <p:cNvSpPr/>
          <p:nvPr/>
        </p:nvSpPr>
        <p:spPr>
          <a:xfrm>
            <a:off x="282716" y="4293096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Меркурий</a:t>
            </a:r>
          </a:p>
        </p:txBody>
      </p:sp>
      <p:sp>
        <p:nvSpPr>
          <p:cNvPr id="31" name="Прямоугольник 30">
            <a:hlinkClick r:id="rId12" action="ppaction://hlinksldjump"/>
          </p:cNvPr>
          <p:cNvSpPr/>
          <p:nvPr/>
        </p:nvSpPr>
        <p:spPr>
          <a:xfrm>
            <a:off x="7744652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Сравнение</a:t>
            </a:r>
          </a:p>
        </p:txBody>
      </p:sp>
      <p:sp>
        <p:nvSpPr>
          <p:cNvPr id="32" name="Прямоугольник 31">
            <a:hlinkClick r:id="rId13" action="ppaction://hlinksldjump"/>
          </p:cNvPr>
          <p:cNvSpPr/>
          <p:nvPr/>
        </p:nvSpPr>
        <p:spPr>
          <a:xfrm>
            <a:off x="7775848" y="2005360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Дополните-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льная</a:t>
            </a:r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 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информа-ция</a:t>
            </a:r>
            <a:endParaRPr lang="ru-RU" sz="1600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33" name="Прямоугольник 32">
            <a:hlinkClick r:id="rId14" action="ppaction://hlinksldjump"/>
          </p:cNvPr>
          <p:cNvSpPr/>
          <p:nvPr/>
        </p:nvSpPr>
        <p:spPr>
          <a:xfrm>
            <a:off x="7775848" y="311130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solidFill>
                  <a:prstClr val="white"/>
                </a:solidFill>
                <a:latin typeface="Georgia" pitchFamily="18" charset="0"/>
              </a:rPr>
              <a:t>Выучи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4" name="Прямоугольник 33">
            <a:hlinkClick r:id="rId15" action="ppaction://hlinksldjump"/>
          </p:cNvPr>
          <p:cNvSpPr/>
          <p:nvPr/>
        </p:nvSpPr>
        <p:spPr>
          <a:xfrm>
            <a:off x="7775848" y="4229224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Нептун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91680" y="836712"/>
            <a:ext cx="593497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err="1">
                <a:solidFill>
                  <a:srgbClr val="7030A0"/>
                </a:solidFill>
                <a:latin typeface="Georgia" pitchFamily="18" charset="0"/>
              </a:rPr>
              <a:t>Mapc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 -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ч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e</a:t>
            </a:r>
            <a:r>
              <a:rPr lang="ru-RU" dirty="0" err="1">
                <a:solidFill>
                  <a:srgbClr val="7030A0"/>
                </a:solidFill>
                <a:latin typeface="Georgia" pitchFamily="18" charset="0"/>
              </a:rPr>
              <a:t>тв</a:t>
            </a:r>
            <a:r>
              <a:rPr lang="en-US" dirty="0" err="1">
                <a:solidFill>
                  <a:srgbClr val="7030A0"/>
                </a:solidFill>
                <a:latin typeface="Georgia" pitchFamily="18" charset="0"/>
              </a:rPr>
              <a:t>ep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т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я </a:t>
            </a:r>
            <a:r>
              <a:rPr lang="ru-RU" dirty="0" err="1">
                <a:solidFill>
                  <a:srgbClr val="7030A0"/>
                </a:solidFill>
                <a:latin typeface="Georgia" pitchFamily="18" charset="0"/>
              </a:rPr>
              <a:t>пл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н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e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т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 o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т 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Co</a:t>
            </a:r>
            <a:r>
              <a:rPr lang="ru-RU" dirty="0" err="1">
                <a:solidFill>
                  <a:srgbClr val="7030A0"/>
                </a:solidFill>
                <a:latin typeface="Georgia" pitchFamily="18" charset="0"/>
              </a:rPr>
              <a:t>лнц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и </a:t>
            </a:r>
            <a:r>
              <a:rPr lang="en-US" dirty="0" err="1">
                <a:solidFill>
                  <a:srgbClr val="7030A0"/>
                </a:solidFill>
                <a:latin typeface="Georgia" pitchFamily="18" charset="0"/>
              </a:rPr>
              <a:t>ca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м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я п</a:t>
            </a:r>
            <a:r>
              <a:rPr lang="en-US" dirty="0" err="1">
                <a:solidFill>
                  <a:srgbClr val="7030A0"/>
                </a:solidFill>
                <a:latin typeface="Georgia" pitchFamily="18" charset="0"/>
              </a:rPr>
              <a:t>oxo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ж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я н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З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e</a:t>
            </a:r>
            <a:r>
              <a:rPr lang="ru-RU" dirty="0" err="1">
                <a:solidFill>
                  <a:srgbClr val="7030A0"/>
                </a:solidFill>
                <a:latin typeface="Georgia" pitchFamily="18" charset="0"/>
              </a:rPr>
              <a:t>млю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 в 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Co</a:t>
            </a:r>
            <a:r>
              <a:rPr lang="ru-RU" dirty="0" err="1">
                <a:solidFill>
                  <a:srgbClr val="7030A0"/>
                </a:solidFill>
                <a:latin typeface="Georgia" pitchFamily="18" charset="0"/>
              </a:rPr>
              <a:t>лн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e</a:t>
            </a:r>
            <a:r>
              <a:rPr lang="ru-RU" dirty="0" err="1">
                <a:solidFill>
                  <a:srgbClr val="7030A0"/>
                </a:solidFill>
                <a:latin typeface="Georgia" pitchFamily="18" charset="0"/>
              </a:rPr>
              <a:t>чн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o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й 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c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и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c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т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e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м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e. M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ы </a:t>
            </a:r>
            <a:r>
              <a:rPr lang="ru-RU" dirty="0" err="1">
                <a:solidFill>
                  <a:srgbClr val="7030A0"/>
                </a:solidFill>
                <a:latin typeface="Georgia" pitchFamily="18" charset="0"/>
              </a:rPr>
              <a:t>зн</a:t>
            </a:r>
            <a:r>
              <a:rPr lang="en-US" dirty="0" err="1">
                <a:solidFill>
                  <a:srgbClr val="7030A0"/>
                </a:solidFill>
                <a:latin typeface="Georgia" pitchFamily="18" charset="0"/>
              </a:rPr>
              <a:t>ae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м н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ш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e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г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o </a:t>
            </a:r>
            <a:r>
              <a:rPr lang="en-US" dirty="0" err="1">
                <a:solidFill>
                  <a:srgbClr val="7030A0"/>
                </a:solidFill>
                <a:latin typeface="Georgia" pitchFamily="18" charset="0"/>
              </a:rPr>
              <a:t>coce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д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т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</a:t>
            </a:r>
            <a:r>
              <a:rPr lang="ru-RU" dirty="0" err="1">
                <a:solidFill>
                  <a:srgbClr val="7030A0"/>
                </a:solidFill>
                <a:latin typeface="Georgia" pitchFamily="18" charset="0"/>
              </a:rPr>
              <a:t>кж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e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п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o </a:t>
            </a:r>
            <a:r>
              <a:rPr lang="ru-RU" dirty="0" err="1">
                <a:solidFill>
                  <a:srgbClr val="7030A0"/>
                </a:solidFill>
                <a:latin typeface="Georgia" pitchFamily="18" charset="0"/>
              </a:rPr>
              <a:t>вт</a:t>
            </a:r>
            <a:r>
              <a:rPr lang="en-US" dirty="0" err="1">
                <a:solidFill>
                  <a:srgbClr val="7030A0"/>
                </a:solidFill>
                <a:latin typeface="Georgia" pitchFamily="18" charset="0"/>
              </a:rPr>
              <a:t>opo</a:t>
            </a:r>
            <a:r>
              <a:rPr lang="ru-RU" dirty="0" err="1">
                <a:solidFill>
                  <a:srgbClr val="7030A0"/>
                </a:solidFill>
                <a:latin typeface="Georgia" pitchFamily="18" charset="0"/>
              </a:rPr>
              <a:t>му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 н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им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e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н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o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в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</a:t>
            </a:r>
            <a:r>
              <a:rPr lang="ru-RU" dirty="0" err="1">
                <a:solidFill>
                  <a:srgbClr val="7030A0"/>
                </a:solidFill>
                <a:latin typeface="Georgia" pitchFamily="18" charset="0"/>
              </a:rPr>
              <a:t>нию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 – «</a:t>
            </a:r>
            <a:r>
              <a:rPr lang="en-US" dirty="0" err="1">
                <a:solidFill>
                  <a:srgbClr val="7030A0"/>
                </a:solidFill>
                <a:latin typeface="Georgia" pitchFamily="18" charset="0"/>
              </a:rPr>
              <a:t>Kpac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н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я </a:t>
            </a:r>
            <a:r>
              <a:rPr lang="ru-RU" dirty="0" err="1">
                <a:solidFill>
                  <a:srgbClr val="7030A0"/>
                </a:solidFill>
                <a:latin typeface="Georgia" pitchFamily="18" charset="0"/>
              </a:rPr>
              <a:t>пл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н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e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т</a:t>
            </a:r>
            <a:r>
              <a:rPr lang="en-US" dirty="0">
                <a:solidFill>
                  <a:srgbClr val="7030A0"/>
                </a:solidFill>
                <a:latin typeface="Georgia" pitchFamily="18" charset="0"/>
              </a:rPr>
              <a:t>a</a:t>
            </a:r>
            <a:r>
              <a:rPr lang="en-US" dirty="0" smtClean="0">
                <a:solidFill>
                  <a:srgbClr val="7030A0"/>
                </a:solidFill>
                <a:latin typeface="Georgia" pitchFamily="18" charset="0"/>
              </a:rPr>
              <a:t>».</a:t>
            </a:r>
            <a:endParaRPr lang="ru-RU" dirty="0" smtClean="0">
              <a:solidFill>
                <a:srgbClr val="7030A0"/>
              </a:solidFill>
              <a:latin typeface="Georgia" pitchFamily="18" charset="0"/>
            </a:endParaRPr>
          </a:p>
          <a:p>
            <a:endParaRPr lang="en-US" dirty="0">
              <a:solidFill>
                <a:srgbClr val="7030A0"/>
              </a:solidFill>
              <a:effectLst/>
              <a:latin typeface="Georgia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91679" y="2005360"/>
            <a:ext cx="593497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П</a:t>
            </a:r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ериод </a:t>
            </a:r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обращения 	(продолжительность года)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686,98 земных </a:t>
            </a:r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суток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Период вращения </a:t>
            </a:r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 </a:t>
            </a:r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	24 часа 37 минут 22,663 </a:t>
            </a:r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секунды </a:t>
            </a:r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(24,6229 ч</a:t>
            </a:r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)</a:t>
            </a:r>
          </a:p>
          <a:p>
            <a:pPr algn="just"/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Интересный </a:t>
            </a:r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факт, по </a:t>
            </a:r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сравнению с Землей, на Марсе гравитация в 2,5 раза слабее, это значит, что человек, который на Земле весит 45 кг, на Марсе будет 17 кг и сможет прыгать в 3 раза выше</a:t>
            </a:r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.</a:t>
            </a:r>
            <a:endParaRPr lang="ru-RU" sz="1600" dirty="0">
              <a:solidFill>
                <a:srgbClr val="7030A0"/>
              </a:solidFill>
              <a:latin typeface="Georgia" pitchFamily="18" charset="0"/>
            </a:endParaRPr>
          </a:p>
          <a:p>
            <a:pPr algn="just"/>
            <a:r>
              <a:rPr lang="ru-RU" sz="1600" dirty="0" smtClean="0">
                <a:solidFill>
                  <a:srgbClr val="7030A0"/>
                </a:solidFill>
                <a:latin typeface="Georgia" pitchFamily="18" charset="0"/>
              </a:rPr>
              <a:t>У </a:t>
            </a:r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Марса есть 2 небольших луны – </a:t>
            </a:r>
            <a:r>
              <a:rPr lang="ru-RU" sz="1600" dirty="0" err="1">
                <a:solidFill>
                  <a:srgbClr val="7030A0"/>
                </a:solidFill>
                <a:latin typeface="Georgia" pitchFamily="18" charset="0"/>
              </a:rPr>
              <a:t>Деймос</a:t>
            </a:r>
            <a:r>
              <a:rPr lang="ru-RU" sz="1600" dirty="0">
                <a:solidFill>
                  <a:srgbClr val="7030A0"/>
                </a:solidFill>
                <a:latin typeface="Georgia" pitchFamily="18" charset="0"/>
              </a:rPr>
              <a:t> (с греческого – «ужас») и Фобос («страх»), первый из которых всходит на западе и садится на востоке два раза в сутки, второй – с другой стороны, и ему требуется 2,7 суток, чтобы встать на востоке и сесть на западе.</a:t>
            </a:r>
          </a:p>
          <a:p>
            <a:endParaRPr lang="ru-RU" sz="1600" dirty="0">
              <a:solidFill>
                <a:srgbClr val="7030A0"/>
              </a:solidFill>
              <a:latin typeface="Georgia" pitchFamily="18" charset="0"/>
            </a:endParaRPr>
          </a:p>
          <a:p>
            <a:endParaRPr lang="ru-RU" sz="1600" dirty="0">
              <a:solidFill>
                <a:srgbClr val="7030A0"/>
              </a:solidFill>
              <a:latin typeface="Georgia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4485" b="93879" l="3879" r="94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9" t="4545" r="6811" b="4490"/>
          <a:stretch/>
        </p:blipFill>
        <p:spPr>
          <a:xfrm>
            <a:off x="2567072" y="856929"/>
            <a:ext cx="4226064" cy="437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71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77479" y="846889"/>
            <a:ext cx="5832648" cy="43924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027739" y="128740"/>
            <a:ext cx="51571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Космос - это интересно</a:t>
            </a:r>
          </a:p>
        </p:txBody>
      </p: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1836575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Земля</a:t>
            </a: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33119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Марс</a:t>
            </a:r>
          </a:p>
        </p:txBody>
      </p:sp>
      <p:sp>
        <p:nvSpPr>
          <p:cNvPr id="10" name="Прямоугольник 9">
            <a:hlinkClick r:id="rId4" action="ppaction://hlinksldjump"/>
          </p:cNvPr>
          <p:cNvSpPr/>
          <p:nvPr/>
        </p:nvSpPr>
        <p:spPr>
          <a:xfrm>
            <a:off x="4793803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Юпитер</a:t>
            </a: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>
            <a:off x="6258501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Сатурн</a:t>
            </a: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>
            <a:off x="77403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Уран</a:t>
            </a: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>
            <a:off x="284299" y="542221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Венера</a:t>
            </a:r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251520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Солнечная система</a:t>
            </a:r>
          </a:p>
        </p:txBody>
      </p:sp>
      <p:sp>
        <p:nvSpPr>
          <p:cNvPr id="19" name="Прямоугольник 18">
            <a:hlinkClick r:id="rId9" action="ppaction://hlinksldjump"/>
          </p:cNvPr>
          <p:cNvSpPr/>
          <p:nvPr/>
        </p:nvSpPr>
        <p:spPr>
          <a:xfrm>
            <a:off x="282716" y="206923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Космонавты</a:t>
            </a:r>
          </a:p>
        </p:txBody>
      </p:sp>
      <p:sp>
        <p:nvSpPr>
          <p:cNvPr id="20" name="Прямоугольник 19">
            <a:hlinkClick r:id="rId10" action="ppaction://hlinksldjump"/>
          </p:cNvPr>
          <p:cNvSpPr/>
          <p:nvPr/>
        </p:nvSpPr>
        <p:spPr>
          <a:xfrm>
            <a:off x="282716" y="3175179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Планеты</a:t>
            </a:r>
          </a:p>
        </p:txBody>
      </p:sp>
      <p:sp>
        <p:nvSpPr>
          <p:cNvPr id="21" name="Прямоугольник 20">
            <a:hlinkClick r:id="rId11" action="ppaction://hlinksldjump"/>
          </p:cNvPr>
          <p:cNvSpPr/>
          <p:nvPr/>
        </p:nvSpPr>
        <p:spPr>
          <a:xfrm>
            <a:off x="282716" y="4293096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Меркурий</a:t>
            </a:r>
          </a:p>
        </p:txBody>
      </p:sp>
      <p:sp>
        <p:nvSpPr>
          <p:cNvPr id="31" name="Прямоугольник 30">
            <a:hlinkClick r:id="rId12" action="ppaction://hlinksldjump"/>
          </p:cNvPr>
          <p:cNvSpPr/>
          <p:nvPr/>
        </p:nvSpPr>
        <p:spPr>
          <a:xfrm>
            <a:off x="7744652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Сравнение</a:t>
            </a:r>
          </a:p>
        </p:txBody>
      </p:sp>
      <p:sp>
        <p:nvSpPr>
          <p:cNvPr id="32" name="Прямоугольник 31">
            <a:hlinkClick r:id="rId13" action="ppaction://hlinksldjump"/>
          </p:cNvPr>
          <p:cNvSpPr/>
          <p:nvPr/>
        </p:nvSpPr>
        <p:spPr>
          <a:xfrm>
            <a:off x="7775848" y="2005360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Дополните-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льная</a:t>
            </a:r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 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информа-ция</a:t>
            </a:r>
            <a:endParaRPr lang="ru-RU" sz="1600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33" name="Прямоугольник 32">
            <a:hlinkClick r:id="rId14" action="ppaction://hlinksldjump"/>
          </p:cNvPr>
          <p:cNvSpPr/>
          <p:nvPr/>
        </p:nvSpPr>
        <p:spPr>
          <a:xfrm>
            <a:off x="7775848" y="311130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solidFill>
                  <a:prstClr val="white"/>
                </a:solidFill>
                <a:latin typeface="Georgia" pitchFamily="18" charset="0"/>
              </a:rPr>
              <a:t>Выучи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4" name="Прямоугольник 33">
            <a:hlinkClick r:id="rId15" action="ppaction://hlinksldjump"/>
          </p:cNvPr>
          <p:cNvSpPr/>
          <p:nvPr/>
        </p:nvSpPr>
        <p:spPr>
          <a:xfrm>
            <a:off x="7775848" y="4229224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Нептун</a:t>
            </a: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1799784" y="847988"/>
            <a:ext cx="576064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cs typeface="Arial" charset="0"/>
              </a:rPr>
              <a:t>Юпитер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Georgia" pitchFamily="18" charset="0"/>
                <a:cs typeface="Arial" charset="0"/>
              </a:rPr>
              <a:t> — крупнейшая планета Солнечной системы, пятая по удалённости от Солнца. Наряду с Сатурном, Ураном и Нептуном, Юпитер классифицируется как газовый гигант.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7030A0"/>
                </a:solidFill>
                <a:latin typeface="Georgia" pitchFamily="18" charset="0"/>
                <a:cs typeface="Arial" charset="0"/>
              </a:rPr>
              <a:t>П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  <a:cs typeface="Arial" charset="0"/>
              </a:rPr>
              <a:t>ериод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  <a:cs typeface="Arial" charset="0"/>
              </a:rPr>
              <a:t>обращения 	4332,589 дня (12 лет.)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7030A0"/>
                </a:solidFill>
                <a:latin typeface="Georgia" pitchFamily="18" charset="0"/>
                <a:cs typeface="Arial" charset="0"/>
              </a:rPr>
              <a:t>Период вращения 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  <a:cs typeface="Arial" charset="0"/>
              </a:rPr>
              <a:t> (сутки)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  <a:cs typeface="Arial" charset="0"/>
              </a:rPr>
              <a:t>	9,925 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  <a:cs typeface="Arial" charset="0"/>
              </a:rPr>
              <a:t>часа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7030A0"/>
              </a:solidFill>
              <a:latin typeface="Georgia" pitchFamily="18" charset="0"/>
              <a:cs typeface="Arial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7030A0"/>
                </a:solidFill>
                <a:latin typeface="Georgia" pitchFamily="18" charset="0"/>
                <a:cs typeface="Arial" charset="0"/>
              </a:rPr>
              <a:t>Юпитер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  <a:cs typeface="Arial" charset="0"/>
              </a:rPr>
              <a:t>имеет, по крайней мере, 79 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  <a:cs typeface="Arial" charset="0"/>
              </a:rPr>
              <a:t>спутников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7030A0"/>
                </a:solidFill>
                <a:latin typeface="Georgia" pitchFamily="18" charset="0"/>
                <a:cs typeface="Arial" charset="0"/>
              </a:rPr>
              <a:t>У Юпитера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  <a:cs typeface="Arial" charset="0"/>
              </a:rPr>
              <a:t>, так же как у Сатурна, есть так называемые кольца. Правда, они совсем не такие впечатляющие, как у его соседа. Кольца возникают от столкновения спутников гиганта с метеорами, в результате чего в атмосферу выбрасывается большое количество пыли и грязи.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Georgia" pitchFamily="18" charset="0"/>
              <a:cs typeface="Arial" charset="0"/>
            </a:endParaRPr>
          </a:p>
        </p:txBody>
      </p:sp>
      <p:pic>
        <p:nvPicPr>
          <p:cNvPr id="1034" name="Picture 10" descr="Перейти к разделу «#Юпитер среди планет Солнечной системы»">
            <a:hlinkClick r:id="rId16" tooltip="#Юпитер среди планет Солнечной системы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5" y="228600"/>
            <a:ext cx="952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7067" b="83733" l="24300" r="75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426" t="16380" r="24667" b="17999"/>
          <a:stretch/>
        </p:blipFill>
        <p:spPr>
          <a:xfrm>
            <a:off x="2953512" y="1216152"/>
            <a:ext cx="3749040" cy="369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27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027739" y="188640"/>
            <a:ext cx="51571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Космос - это интересно</a:t>
            </a:r>
          </a:p>
        </p:txBody>
      </p: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1836575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Земля</a:t>
            </a: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33119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Марс</a:t>
            </a:r>
          </a:p>
        </p:txBody>
      </p:sp>
      <p:sp>
        <p:nvSpPr>
          <p:cNvPr id="10" name="Прямоугольник 9">
            <a:hlinkClick r:id="rId4" action="ppaction://hlinksldjump"/>
          </p:cNvPr>
          <p:cNvSpPr/>
          <p:nvPr/>
        </p:nvSpPr>
        <p:spPr>
          <a:xfrm>
            <a:off x="4793803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Юпитер</a:t>
            </a: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>
            <a:off x="6258501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Сатурн</a:t>
            </a: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>
            <a:off x="77403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Уран</a:t>
            </a: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>
            <a:off x="282716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Венера</a:t>
            </a:r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251520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Солнечная система</a:t>
            </a:r>
          </a:p>
        </p:txBody>
      </p:sp>
      <p:sp>
        <p:nvSpPr>
          <p:cNvPr id="19" name="Прямоугольник 18">
            <a:hlinkClick r:id="rId9" action="ppaction://hlinksldjump"/>
          </p:cNvPr>
          <p:cNvSpPr/>
          <p:nvPr/>
        </p:nvSpPr>
        <p:spPr>
          <a:xfrm>
            <a:off x="282716" y="206923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Космонавты</a:t>
            </a:r>
          </a:p>
        </p:txBody>
      </p:sp>
      <p:sp>
        <p:nvSpPr>
          <p:cNvPr id="20" name="Прямоугольник 19">
            <a:hlinkClick r:id="rId10" action="ppaction://hlinksldjump"/>
          </p:cNvPr>
          <p:cNvSpPr/>
          <p:nvPr/>
        </p:nvSpPr>
        <p:spPr>
          <a:xfrm>
            <a:off x="282716" y="3175179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Планеты</a:t>
            </a:r>
          </a:p>
        </p:txBody>
      </p:sp>
      <p:sp>
        <p:nvSpPr>
          <p:cNvPr id="21" name="Прямоугольник 20">
            <a:hlinkClick r:id="rId11" action="ppaction://hlinksldjump"/>
          </p:cNvPr>
          <p:cNvSpPr/>
          <p:nvPr/>
        </p:nvSpPr>
        <p:spPr>
          <a:xfrm>
            <a:off x="282716" y="4293096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Меркурий</a:t>
            </a:r>
          </a:p>
        </p:txBody>
      </p:sp>
      <p:sp>
        <p:nvSpPr>
          <p:cNvPr id="31" name="Прямоугольник 30">
            <a:hlinkClick r:id="rId12" action="ppaction://hlinksldjump"/>
          </p:cNvPr>
          <p:cNvSpPr/>
          <p:nvPr/>
        </p:nvSpPr>
        <p:spPr>
          <a:xfrm>
            <a:off x="7744652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Сравнение</a:t>
            </a:r>
          </a:p>
        </p:txBody>
      </p:sp>
      <p:sp>
        <p:nvSpPr>
          <p:cNvPr id="32" name="Прямоугольник 31">
            <a:hlinkClick r:id="rId13" action="ppaction://hlinksldjump"/>
          </p:cNvPr>
          <p:cNvSpPr/>
          <p:nvPr/>
        </p:nvSpPr>
        <p:spPr>
          <a:xfrm>
            <a:off x="7775848" y="2005360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Дополните-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льная</a:t>
            </a:r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 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информа-ция</a:t>
            </a:r>
            <a:endParaRPr lang="ru-RU" sz="1600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33" name="Прямоугольник 32">
            <a:hlinkClick r:id="rId14" action="ppaction://hlinksldjump"/>
          </p:cNvPr>
          <p:cNvSpPr/>
          <p:nvPr/>
        </p:nvSpPr>
        <p:spPr>
          <a:xfrm>
            <a:off x="7775848" y="311130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solidFill>
                  <a:prstClr val="white"/>
                </a:solidFill>
                <a:latin typeface="Georgia" pitchFamily="18" charset="0"/>
              </a:rPr>
              <a:t>Выучи</a:t>
            </a:r>
            <a:endParaRPr lang="ru-RU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34" name="Прямоугольник 33">
            <a:hlinkClick r:id="rId15" action="ppaction://hlinksldjump"/>
          </p:cNvPr>
          <p:cNvSpPr/>
          <p:nvPr/>
        </p:nvSpPr>
        <p:spPr>
          <a:xfrm>
            <a:off x="7775848" y="4229224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Нептун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91772" y="942931"/>
            <a:ext cx="59766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7030A0"/>
                </a:solidFill>
                <a:latin typeface="Georgia" pitchFamily="18" charset="0"/>
              </a:rPr>
              <a:t>Сатурн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— шестая планета от Солнца и вторая по размерам планета в Солнечной системе после Юпитера. Сатурн, а также Юпитер, Уран и Нептун, классифицируются как планеты-гиганты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.</a:t>
            </a:r>
          </a:p>
          <a:p>
            <a:pPr algn="just"/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Период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обращения 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(год)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	10 759,22 суток (29,46 года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)</a:t>
            </a:r>
            <a:endParaRPr lang="ru-RU" dirty="0">
              <a:solidFill>
                <a:srgbClr val="7030A0"/>
              </a:solidFill>
              <a:latin typeface="Georgia" pitchFamily="18" charset="0"/>
            </a:endParaRPr>
          </a:p>
          <a:p>
            <a:pPr algn="just"/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П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ериод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обращения 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(сутки)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	378,09 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суток</a:t>
            </a:r>
          </a:p>
          <a:p>
            <a:pPr algn="just"/>
            <a:endParaRPr lang="ru-RU" dirty="0" smtClean="0">
              <a:solidFill>
                <a:srgbClr val="7030A0"/>
              </a:solidFill>
              <a:latin typeface="Georgia" pitchFamily="18" charset="0"/>
            </a:endParaRPr>
          </a:p>
          <a:p>
            <a:pPr algn="just"/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У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Сатурна много лун (62, если быть точным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!)</a:t>
            </a:r>
          </a:p>
          <a:p>
            <a:pPr algn="just"/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Сатурн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- самая дальняя из пяти планет, которые хорошо видны невооруженным глазом с Земли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.</a:t>
            </a:r>
            <a:endParaRPr lang="ru-RU" dirty="0">
              <a:solidFill>
                <a:srgbClr val="7030A0"/>
              </a:solidFill>
              <a:latin typeface="Georgia" pitchFamily="18" charset="0"/>
            </a:endParaRPr>
          </a:p>
          <a:p>
            <a:pPr algn="just"/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Меркурий, Венера, Марс, Юпитер и Сатурн - пять самых ярких планет, видимых с Земли. </a:t>
            </a:r>
            <a:endParaRPr lang="ru-RU" dirty="0" smtClean="0">
              <a:solidFill>
                <a:srgbClr val="7030A0"/>
              </a:solidFill>
              <a:latin typeface="Georgia" pitchFamily="18" charset="0"/>
            </a:endParaRPr>
          </a:p>
          <a:p>
            <a:pPr algn="just"/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Температура на Сатурне обычно составляет около -185 градусов по Цельсию.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8000" b="72545" l="1879" r="950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6" t="27951" r="4850" b="28357"/>
          <a:stretch/>
        </p:blipFill>
        <p:spPr>
          <a:xfrm>
            <a:off x="1855974" y="1683203"/>
            <a:ext cx="5831861" cy="2719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24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027739" y="188640"/>
            <a:ext cx="51571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Космос - это интересно</a:t>
            </a:r>
          </a:p>
        </p:txBody>
      </p: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1836575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Земля</a:t>
            </a: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33119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Марс</a:t>
            </a:r>
          </a:p>
        </p:txBody>
      </p:sp>
      <p:sp>
        <p:nvSpPr>
          <p:cNvPr id="10" name="Прямоугольник 9">
            <a:hlinkClick r:id="rId4" action="ppaction://hlinksldjump"/>
          </p:cNvPr>
          <p:cNvSpPr/>
          <p:nvPr/>
        </p:nvSpPr>
        <p:spPr>
          <a:xfrm>
            <a:off x="4793803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Юпитер</a:t>
            </a: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>
            <a:off x="6258501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Сатурн</a:t>
            </a: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>
            <a:off x="77403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Уран</a:t>
            </a: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>
            <a:off x="282716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Венера</a:t>
            </a:r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251520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Солнечная система</a:t>
            </a:r>
          </a:p>
        </p:txBody>
      </p:sp>
      <p:sp>
        <p:nvSpPr>
          <p:cNvPr id="19" name="Прямоугольник 18">
            <a:hlinkClick r:id="rId9" action="ppaction://hlinksldjump"/>
          </p:cNvPr>
          <p:cNvSpPr/>
          <p:nvPr/>
        </p:nvSpPr>
        <p:spPr>
          <a:xfrm>
            <a:off x="282716" y="206923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Космонавты</a:t>
            </a:r>
          </a:p>
        </p:txBody>
      </p:sp>
      <p:sp>
        <p:nvSpPr>
          <p:cNvPr id="20" name="Прямоугольник 19">
            <a:hlinkClick r:id="rId10" action="ppaction://hlinksldjump"/>
          </p:cNvPr>
          <p:cNvSpPr/>
          <p:nvPr/>
        </p:nvSpPr>
        <p:spPr>
          <a:xfrm>
            <a:off x="282716" y="3175179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Планеты</a:t>
            </a:r>
          </a:p>
        </p:txBody>
      </p:sp>
      <p:sp>
        <p:nvSpPr>
          <p:cNvPr id="21" name="Прямоугольник 20">
            <a:hlinkClick r:id="rId11" action="ppaction://hlinksldjump"/>
          </p:cNvPr>
          <p:cNvSpPr/>
          <p:nvPr/>
        </p:nvSpPr>
        <p:spPr>
          <a:xfrm>
            <a:off x="282716" y="4293096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Меркурий</a:t>
            </a:r>
          </a:p>
        </p:txBody>
      </p:sp>
      <p:sp>
        <p:nvSpPr>
          <p:cNvPr id="31" name="Прямоугольник 30">
            <a:hlinkClick r:id="rId12" action="ppaction://hlinksldjump"/>
          </p:cNvPr>
          <p:cNvSpPr/>
          <p:nvPr/>
        </p:nvSpPr>
        <p:spPr>
          <a:xfrm>
            <a:off x="7744652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Сравнение</a:t>
            </a:r>
          </a:p>
        </p:txBody>
      </p:sp>
      <p:sp>
        <p:nvSpPr>
          <p:cNvPr id="32" name="Прямоугольник 31">
            <a:hlinkClick r:id="rId13" action="ppaction://hlinksldjump"/>
          </p:cNvPr>
          <p:cNvSpPr/>
          <p:nvPr/>
        </p:nvSpPr>
        <p:spPr>
          <a:xfrm>
            <a:off x="7775848" y="2005360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Дополните-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льная</a:t>
            </a:r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 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информа-ция</a:t>
            </a:r>
            <a:endParaRPr lang="ru-RU" sz="1600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33" name="Прямоугольник 32">
            <a:hlinkClick r:id="rId14" action="ppaction://hlinksldjump"/>
          </p:cNvPr>
          <p:cNvSpPr/>
          <p:nvPr/>
        </p:nvSpPr>
        <p:spPr>
          <a:xfrm>
            <a:off x="7775848" y="311130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dirty="0" smtClean="0">
              <a:solidFill>
                <a:prstClr val="white"/>
              </a:solidFill>
              <a:latin typeface="Georgia" pitchFamily="18" charset="0"/>
            </a:endParaRPr>
          </a:p>
          <a:p>
            <a:pPr lvl="0" algn="ctr"/>
            <a:r>
              <a:rPr lang="ru-RU" dirty="0" smtClean="0">
                <a:solidFill>
                  <a:prstClr val="white"/>
                </a:solidFill>
                <a:latin typeface="Georgia" pitchFamily="18" charset="0"/>
              </a:rPr>
              <a:t>Выучи</a:t>
            </a:r>
            <a:endParaRPr lang="ru-RU" dirty="0">
              <a:solidFill>
                <a:prstClr val="white"/>
              </a:solidFill>
              <a:latin typeface="Georgia" pitchFamily="18" charset="0"/>
            </a:endParaRPr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4" name="Прямоугольник 33">
            <a:hlinkClick r:id="rId15" action="ppaction://hlinksldjump"/>
          </p:cNvPr>
          <p:cNvSpPr/>
          <p:nvPr/>
        </p:nvSpPr>
        <p:spPr>
          <a:xfrm>
            <a:off x="7775848" y="4229224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Нептун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55168" y="731324"/>
            <a:ext cx="608948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Уран</a:t>
            </a:r>
            <a:r>
              <a:rPr lang="ru-RU" sz="1400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— планета Солнечной системы, седьмая по удалённости от Солнца, третья по диаметру и четвёртая по массе. </a:t>
            </a:r>
            <a:endParaRPr lang="ru-RU" sz="1400" dirty="0" smtClean="0">
              <a:solidFill>
                <a:srgbClr val="7030A0"/>
              </a:solidFill>
              <a:latin typeface="Georgia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Период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обращения </a:t>
            </a:r>
            <a:r>
              <a:rPr lang="ru-RU" sz="1400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(год)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	30 685,4 земных суток или</a:t>
            </a:r>
          </a:p>
          <a:p>
            <a:pPr algn="just"/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84.01 </a:t>
            </a:r>
            <a:r>
              <a:rPr lang="ru-RU" sz="1400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года</a:t>
            </a:r>
            <a:endParaRPr lang="ru-RU" sz="1400" dirty="0">
              <a:solidFill>
                <a:srgbClr val="7030A0"/>
              </a:solidFill>
              <a:latin typeface="Georgia" pitchFamily="18" charset="0"/>
              <a:cs typeface="Times New Roman" pitchFamily="18" charset="0"/>
            </a:endParaRPr>
          </a:p>
          <a:p>
            <a:pPr algn="just"/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нь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У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длит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я 17 ч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aco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в, 14 минут и 24 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ce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кунды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,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чт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к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opo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ч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ш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г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o. Ho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зд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ь 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ce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к п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poc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o.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 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м,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чт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пл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Co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чн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й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и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мы букв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льн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жит 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б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ку, 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дь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кл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 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и п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pe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выш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 90 г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ду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в! П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луч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я,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чт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У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будт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к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тит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я. Из-з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эт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г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п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луш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ap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и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 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ч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ни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г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ни г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буд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 п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жив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ть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в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e, a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вт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opoe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–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тьм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en-US" sz="1400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.</a:t>
            </a:r>
            <a:endParaRPr lang="ru-RU" sz="1400" dirty="0" smtClean="0">
              <a:solidFill>
                <a:srgbClr val="7030A0"/>
              </a:solidFill>
              <a:latin typeface="Georgia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У</a:t>
            </a:r>
            <a:r>
              <a:rPr lang="en-US" sz="1400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 ч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зыв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ют 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дяным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гиг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м. П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poc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oe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бъя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ни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эт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г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зв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ния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в 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м,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чт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80%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acc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ы У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coc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ит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из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жидк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й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и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мми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чн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 err="1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го</a:t>
            </a:r>
            <a:r>
              <a:rPr lang="ru-RU" sz="1400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,</a:t>
            </a:r>
            <a:r>
              <a:rPr lang="en-US" sz="1400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г</a:t>
            </a:r>
            <a:r>
              <a:rPr lang="en-US" sz="1400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и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дян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г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льд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en-US" sz="1400" dirty="0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.</a:t>
            </a:r>
            <a:endParaRPr lang="ru-RU" sz="1400" dirty="0" smtClean="0">
              <a:solidFill>
                <a:srgbClr val="7030A0"/>
              </a:solidFill>
              <a:latin typeface="Georgia" pitchFamily="18" charset="0"/>
              <a:cs typeface="Times New Roman" pitchFamily="18" charset="0"/>
            </a:endParaRPr>
          </a:p>
          <a:p>
            <a:pPr algn="just"/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Heo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бычный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кл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 У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 д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 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 з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эк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льны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г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пл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e. </a:t>
            </a:r>
            <a:r>
              <a:rPr lang="ru-RU" sz="1400" dirty="0" err="1" smtClean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Пл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щ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я или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ep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ш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дин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б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opo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 з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17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ч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aco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 14 минут и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ep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ш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дин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б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opo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 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к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уг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лнц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з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84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з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мны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x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г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a.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У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ду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 п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чти п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к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уг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й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op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бит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e.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Эт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зн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ч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т,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чт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пл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ce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гд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axo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дит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я 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п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чти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дин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к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м 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pacc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янии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 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лнц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a.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Из-з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к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occa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льн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й 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и 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кл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82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г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ду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ca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пл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п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epe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жив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 20-л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тни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 </a:t>
            </a:r>
            <a:r>
              <a:rPr lang="en-US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з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ны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, к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гд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Co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лнц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 c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тит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п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p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ям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к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a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ждый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 п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o</a:t>
            </a:r>
            <a:r>
              <a:rPr lang="ru-RU" sz="1400" dirty="0" err="1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лю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c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 т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ч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ни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 20 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</a:t>
            </a:r>
            <a:r>
              <a:rPr lang="en-US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e</a:t>
            </a:r>
            <a:r>
              <a:rPr lang="ru-RU" sz="1400" dirty="0"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т.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6000" b="90000" l="3667" r="94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34" t="5600" r="5459" b="11734"/>
          <a:stretch/>
        </p:blipFill>
        <p:spPr>
          <a:xfrm>
            <a:off x="2438384" y="775361"/>
            <a:ext cx="4710837" cy="4214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42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027739" y="188640"/>
            <a:ext cx="51571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Космос - это интересно</a:t>
            </a:r>
          </a:p>
        </p:txBody>
      </p: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1836575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Земля</a:t>
            </a: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33119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Марс</a:t>
            </a:r>
          </a:p>
        </p:txBody>
      </p:sp>
      <p:sp>
        <p:nvSpPr>
          <p:cNvPr id="10" name="Прямоугольник 9">
            <a:hlinkClick r:id="rId4" action="ppaction://hlinksldjump"/>
          </p:cNvPr>
          <p:cNvSpPr/>
          <p:nvPr/>
        </p:nvSpPr>
        <p:spPr>
          <a:xfrm>
            <a:off x="4793803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Юпитер</a:t>
            </a: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>
            <a:off x="6258501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Сатурн</a:t>
            </a: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>
            <a:off x="77403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Уран</a:t>
            </a: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>
            <a:off x="282716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Венера</a:t>
            </a:r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251520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Солнечная система</a:t>
            </a:r>
          </a:p>
        </p:txBody>
      </p:sp>
      <p:sp>
        <p:nvSpPr>
          <p:cNvPr id="19" name="Прямоугольник 18">
            <a:hlinkClick r:id="rId9" action="ppaction://hlinksldjump"/>
          </p:cNvPr>
          <p:cNvSpPr/>
          <p:nvPr/>
        </p:nvSpPr>
        <p:spPr>
          <a:xfrm>
            <a:off x="282716" y="206923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Космонавты</a:t>
            </a:r>
          </a:p>
        </p:txBody>
      </p:sp>
      <p:sp>
        <p:nvSpPr>
          <p:cNvPr id="20" name="Прямоугольник 19">
            <a:hlinkClick r:id="rId10" action="ppaction://hlinksldjump"/>
          </p:cNvPr>
          <p:cNvSpPr/>
          <p:nvPr/>
        </p:nvSpPr>
        <p:spPr>
          <a:xfrm>
            <a:off x="282716" y="3175179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Планеты</a:t>
            </a:r>
          </a:p>
        </p:txBody>
      </p:sp>
      <p:sp>
        <p:nvSpPr>
          <p:cNvPr id="21" name="Прямоугольник 20">
            <a:hlinkClick r:id="rId11" action="ppaction://hlinksldjump"/>
          </p:cNvPr>
          <p:cNvSpPr/>
          <p:nvPr/>
        </p:nvSpPr>
        <p:spPr>
          <a:xfrm>
            <a:off x="282716" y="4293096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Меркурий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650867" y="913243"/>
            <a:ext cx="597578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rgbClr val="7030A0"/>
                </a:solidFill>
                <a:latin typeface="Georgia" pitchFamily="18" charset="0"/>
              </a:rPr>
              <a:t>Нептун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 - восьмая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и самая дальняя от Земли планета Солнечной системы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.</a:t>
            </a:r>
          </a:p>
          <a:p>
            <a:pPr algn="just"/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Период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обращения 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(год)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	60 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190,03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дня</a:t>
            </a:r>
          </a:p>
          <a:p>
            <a:pPr algn="just"/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164,79 года</a:t>
            </a:r>
          </a:p>
          <a:p>
            <a:pPr algn="just"/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П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ериод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обращения 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 (сутки) 15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ч 57 мин 59 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с</a:t>
            </a:r>
          </a:p>
          <a:p>
            <a:pPr algn="just"/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С </a:t>
            </a:r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момента своего открытия Нептун завершил свое вращение вокруг Солнца в 2011 году. За один оборот Нептуна вокруг Солнца планета Земля успевает совершить более 160 оборотов</a:t>
            </a:r>
            <a:r>
              <a:rPr lang="ru-RU" dirty="0" smtClean="0">
                <a:solidFill>
                  <a:srgbClr val="7030A0"/>
                </a:solidFill>
                <a:latin typeface="Georgia" pitchFamily="18" charset="0"/>
              </a:rPr>
              <a:t>.</a:t>
            </a:r>
          </a:p>
          <a:p>
            <a:pPr algn="just"/>
            <a:r>
              <a:rPr lang="ru-RU" dirty="0">
                <a:solidFill>
                  <a:srgbClr val="7030A0"/>
                </a:solidFill>
                <a:latin typeface="Georgia" pitchFamily="18" charset="0"/>
              </a:rPr>
              <a:t>Нептун также имеет репутацию самой холодной планеты в нашей Солнечной системе. Температура на планете может снизиться до минус 221 ° C (Самая низкая естественная температура, когда-либо зафиксированная на Земле, составляет минус 89,2 ° C, которая была на советской станции Восток в Антарктиде.)</a:t>
            </a:r>
          </a:p>
        </p:txBody>
      </p:sp>
      <p:sp>
        <p:nvSpPr>
          <p:cNvPr id="23" name="Прямоугольник 22">
            <a:hlinkClick r:id="rId12" action="ppaction://hlinksldjump"/>
          </p:cNvPr>
          <p:cNvSpPr/>
          <p:nvPr/>
        </p:nvSpPr>
        <p:spPr>
          <a:xfrm>
            <a:off x="7744652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Сравнение</a:t>
            </a:r>
          </a:p>
        </p:txBody>
      </p:sp>
      <p:sp>
        <p:nvSpPr>
          <p:cNvPr id="24" name="Прямоугольник 23">
            <a:hlinkClick r:id="rId13" action="ppaction://hlinksldjump"/>
          </p:cNvPr>
          <p:cNvSpPr/>
          <p:nvPr/>
        </p:nvSpPr>
        <p:spPr>
          <a:xfrm>
            <a:off x="7775848" y="2005360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Дополните-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льная</a:t>
            </a:r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 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информа-ция</a:t>
            </a:r>
            <a:endParaRPr lang="ru-RU" sz="1600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25" name="Прямоугольник 24">
            <a:hlinkClick r:id="rId14" action="ppaction://hlinksldjump"/>
          </p:cNvPr>
          <p:cNvSpPr/>
          <p:nvPr/>
        </p:nvSpPr>
        <p:spPr>
          <a:xfrm>
            <a:off x="7775848" y="311130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dirty="0" smtClean="0">
              <a:solidFill>
                <a:prstClr val="white"/>
              </a:solidFill>
              <a:latin typeface="Georgia" pitchFamily="18" charset="0"/>
            </a:endParaRPr>
          </a:p>
          <a:p>
            <a:pPr lvl="0" algn="ctr"/>
            <a:r>
              <a:rPr lang="ru-RU" dirty="0" smtClean="0">
                <a:solidFill>
                  <a:prstClr val="white"/>
                </a:solidFill>
                <a:latin typeface="Georgia" pitchFamily="18" charset="0"/>
              </a:rPr>
              <a:t>Выучи</a:t>
            </a:r>
            <a:endParaRPr lang="ru-RU" dirty="0">
              <a:solidFill>
                <a:prstClr val="white"/>
              </a:solidFill>
              <a:latin typeface="Georgia" pitchFamily="18" charset="0"/>
            </a:endParaRPr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6" name="Прямоугольник 25">
            <a:hlinkClick r:id="rId15" action="ppaction://hlinksldjump"/>
          </p:cNvPr>
          <p:cNvSpPr/>
          <p:nvPr/>
        </p:nvSpPr>
        <p:spPr>
          <a:xfrm>
            <a:off x="7775848" y="4229224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Нептун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3704" b="96699" l="4831" r="962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781" y="853378"/>
            <a:ext cx="4644043" cy="4644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9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027739" y="188640"/>
            <a:ext cx="51571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 algn="ctr"/>
            <a:r>
              <a:rPr lang="ru-RU" sz="2800" b="1" spc="300" dirty="0">
                <a:ln w="11430" cmpd="sng">
                  <a:solidFill>
                    <a:srgbClr val="4E67C8">
                      <a:tint val="10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4E67C8">
                        <a:tint val="83000"/>
                        <a:shade val="100000"/>
                        <a:satMod val="200000"/>
                      </a:srgbClr>
                    </a:gs>
                    <a:gs pos="75000">
                      <a:srgbClr val="4E67C8">
                        <a:tint val="100000"/>
                        <a:shade val="50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45500">
                    <a:srgbClr val="4E67C8">
                      <a:satMod val="220000"/>
                      <a:alpha val="35000"/>
                    </a:srgbClr>
                  </a:glow>
                </a:effectLst>
              </a:rPr>
              <a:t>Космос - это интересно</a:t>
            </a:r>
          </a:p>
        </p:txBody>
      </p: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1836575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Земля</a:t>
            </a: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33119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Марс</a:t>
            </a:r>
          </a:p>
        </p:txBody>
      </p:sp>
      <p:sp>
        <p:nvSpPr>
          <p:cNvPr id="10" name="Прямоугольник 9">
            <a:hlinkClick r:id="rId4" action="ppaction://hlinksldjump"/>
          </p:cNvPr>
          <p:cNvSpPr/>
          <p:nvPr/>
        </p:nvSpPr>
        <p:spPr>
          <a:xfrm>
            <a:off x="4793803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Юпитер</a:t>
            </a: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>
            <a:off x="6258501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Сатурн</a:t>
            </a: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>
            <a:off x="77403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Уран</a:t>
            </a: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>
            <a:off x="282716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Венера</a:t>
            </a:r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251520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Солнечная система</a:t>
            </a:r>
          </a:p>
        </p:txBody>
      </p:sp>
      <p:sp>
        <p:nvSpPr>
          <p:cNvPr id="19" name="Прямоугольник 18">
            <a:hlinkClick r:id="rId9" action="ppaction://hlinksldjump"/>
          </p:cNvPr>
          <p:cNvSpPr/>
          <p:nvPr/>
        </p:nvSpPr>
        <p:spPr>
          <a:xfrm>
            <a:off x="282716" y="206923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Космонавты</a:t>
            </a:r>
          </a:p>
        </p:txBody>
      </p:sp>
      <p:sp>
        <p:nvSpPr>
          <p:cNvPr id="20" name="Прямоугольник 19">
            <a:hlinkClick r:id="rId10" action="ppaction://hlinksldjump"/>
          </p:cNvPr>
          <p:cNvSpPr/>
          <p:nvPr/>
        </p:nvSpPr>
        <p:spPr>
          <a:xfrm>
            <a:off x="282716" y="3175179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Планеты</a:t>
            </a:r>
          </a:p>
        </p:txBody>
      </p:sp>
      <p:sp>
        <p:nvSpPr>
          <p:cNvPr id="21" name="Прямоугольник 20">
            <a:hlinkClick r:id="rId11" action="ppaction://hlinksldjump"/>
          </p:cNvPr>
          <p:cNvSpPr/>
          <p:nvPr/>
        </p:nvSpPr>
        <p:spPr>
          <a:xfrm>
            <a:off x="282716" y="4293096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Меркурий</a:t>
            </a:r>
          </a:p>
        </p:txBody>
      </p:sp>
      <p:sp>
        <p:nvSpPr>
          <p:cNvPr id="24" name="Прямоугольник 23">
            <a:hlinkClick r:id="rId12" action="ppaction://hlinksldjump"/>
          </p:cNvPr>
          <p:cNvSpPr/>
          <p:nvPr/>
        </p:nvSpPr>
        <p:spPr>
          <a:xfrm>
            <a:off x="7744652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Сравнение</a:t>
            </a:r>
          </a:p>
        </p:txBody>
      </p:sp>
      <p:sp>
        <p:nvSpPr>
          <p:cNvPr id="25" name="Прямоугольник 24">
            <a:hlinkClick r:id="rId13" action="ppaction://hlinksldjump"/>
          </p:cNvPr>
          <p:cNvSpPr/>
          <p:nvPr/>
        </p:nvSpPr>
        <p:spPr>
          <a:xfrm>
            <a:off x="7775848" y="2005360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Дополните-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льная</a:t>
            </a:r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 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информа-ция</a:t>
            </a:r>
            <a:endParaRPr lang="ru-RU" sz="1600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26" name="Прямоугольник 25">
            <a:hlinkClick r:id="rId14" action="ppaction://hlinksldjump"/>
          </p:cNvPr>
          <p:cNvSpPr/>
          <p:nvPr/>
        </p:nvSpPr>
        <p:spPr>
          <a:xfrm>
            <a:off x="7775848" y="311130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dirty="0" smtClean="0">
                <a:latin typeface="Georgia" pitchFamily="18" charset="0"/>
              </a:rPr>
              <a:t>Выучи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27" name="Прямоугольник 26">
            <a:hlinkClick r:id="rId15" action="ppaction://hlinksldjump"/>
          </p:cNvPr>
          <p:cNvSpPr/>
          <p:nvPr/>
        </p:nvSpPr>
        <p:spPr>
          <a:xfrm>
            <a:off x="7775848" y="4229224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Нептун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07803" y="1605518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dirty="0">
                <a:solidFill>
                  <a:srgbClr val="4E67C8">
                    <a:lumMod val="75000"/>
                  </a:srgbClr>
                </a:solidFill>
                <a:latin typeface="Georgia" pitchFamily="18" charset="0"/>
              </a:rPr>
              <a:t>По порядку все планеты</a:t>
            </a:r>
            <a:endParaRPr lang="en-US" dirty="0">
              <a:solidFill>
                <a:srgbClr val="4E67C8">
                  <a:lumMod val="75000"/>
                </a:srgbClr>
              </a:solidFill>
              <a:latin typeface="Georgia" pitchFamily="18" charset="0"/>
            </a:endParaRPr>
          </a:p>
          <a:p>
            <a:pPr lvl="0" algn="ctr"/>
            <a:r>
              <a:rPr lang="ru-RU" dirty="0">
                <a:solidFill>
                  <a:srgbClr val="4E67C8">
                    <a:lumMod val="75000"/>
                  </a:srgbClr>
                </a:solidFill>
                <a:latin typeface="Georgia" pitchFamily="18" charset="0"/>
              </a:rPr>
              <a:t>Назовёт любой из нас:</a:t>
            </a:r>
            <a:endParaRPr lang="en-US" dirty="0">
              <a:solidFill>
                <a:srgbClr val="4E67C8">
                  <a:lumMod val="75000"/>
                </a:srgbClr>
              </a:solidFill>
              <a:latin typeface="Georgia" pitchFamily="18" charset="0"/>
            </a:endParaRPr>
          </a:p>
          <a:p>
            <a:pPr lvl="0" algn="ctr"/>
            <a:r>
              <a:rPr lang="ru-RU" dirty="0">
                <a:solidFill>
                  <a:srgbClr val="4E67C8">
                    <a:lumMod val="75000"/>
                  </a:srgbClr>
                </a:solidFill>
                <a:latin typeface="Georgia" pitchFamily="18" charset="0"/>
              </a:rPr>
              <a:t>Раз — Меркурий,</a:t>
            </a:r>
            <a:r>
              <a:rPr lang="en-US" dirty="0">
                <a:solidFill>
                  <a:srgbClr val="4E67C8">
                    <a:lumMod val="75000"/>
                  </a:srgbClr>
                </a:solidFill>
                <a:latin typeface="Georgia" pitchFamily="18" charset="0"/>
              </a:rPr>
              <a:t> </a:t>
            </a:r>
          </a:p>
          <a:p>
            <a:pPr lvl="0" algn="ctr"/>
            <a:r>
              <a:rPr lang="ru-RU" dirty="0">
                <a:solidFill>
                  <a:srgbClr val="4E67C8">
                    <a:lumMod val="75000"/>
                  </a:srgbClr>
                </a:solidFill>
                <a:latin typeface="Georgia" pitchFamily="18" charset="0"/>
              </a:rPr>
              <a:t>Два — Венера,</a:t>
            </a:r>
            <a:endParaRPr lang="en-US" dirty="0">
              <a:solidFill>
                <a:srgbClr val="4E67C8">
                  <a:lumMod val="75000"/>
                </a:srgbClr>
              </a:solidFill>
              <a:latin typeface="Georgia" pitchFamily="18" charset="0"/>
            </a:endParaRPr>
          </a:p>
          <a:p>
            <a:pPr lvl="0" algn="ctr"/>
            <a:r>
              <a:rPr lang="ru-RU" dirty="0">
                <a:solidFill>
                  <a:srgbClr val="4E67C8">
                    <a:lumMod val="75000"/>
                  </a:srgbClr>
                </a:solidFill>
                <a:latin typeface="Georgia" pitchFamily="18" charset="0"/>
              </a:rPr>
              <a:t>Три — Земля,</a:t>
            </a:r>
            <a:endParaRPr lang="en-US" dirty="0">
              <a:solidFill>
                <a:srgbClr val="4E67C8">
                  <a:lumMod val="75000"/>
                </a:srgbClr>
              </a:solidFill>
              <a:latin typeface="Georgia" pitchFamily="18" charset="0"/>
            </a:endParaRPr>
          </a:p>
          <a:p>
            <a:pPr lvl="0" algn="ctr"/>
            <a:r>
              <a:rPr lang="ru-RU" dirty="0">
                <a:solidFill>
                  <a:srgbClr val="4E67C8">
                    <a:lumMod val="75000"/>
                  </a:srgbClr>
                </a:solidFill>
                <a:latin typeface="Georgia" pitchFamily="18" charset="0"/>
              </a:rPr>
              <a:t>Четыре — Марс.</a:t>
            </a:r>
            <a:endParaRPr lang="en-US" dirty="0">
              <a:solidFill>
                <a:srgbClr val="4E67C8">
                  <a:lumMod val="75000"/>
                </a:srgbClr>
              </a:solidFill>
              <a:latin typeface="Georgia" pitchFamily="18" charset="0"/>
            </a:endParaRPr>
          </a:p>
          <a:p>
            <a:pPr lvl="0" algn="ctr"/>
            <a:r>
              <a:rPr lang="ru-RU" dirty="0">
                <a:solidFill>
                  <a:srgbClr val="4E67C8">
                    <a:lumMod val="75000"/>
                  </a:srgbClr>
                </a:solidFill>
                <a:latin typeface="Georgia" pitchFamily="18" charset="0"/>
              </a:rPr>
              <a:t>Пять — Юпитер,</a:t>
            </a:r>
            <a:endParaRPr lang="en-US" dirty="0">
              <a:solidFill>
                <a:srgbClr val="4E67C8">
                  <a:lumMod val="75000"/>
                </a:srgbClr>
              </a:solidFill>
              <a:latin typeface="Georgia" pitchFamily="18" charset="0"/>
            </a:endParaRPr>
          </a:p>
          <a:p>
            <a:pPr lvl="0" algn="ctr"/>
            <a:r>
              <a:rPr lang="ru-RU" dirty="0">
                <a:solidFill>
                  <a:srgbClr val="4E67C8">
                    <a:lumMod val="75000"/>
                  </a:srgbClr>
                </a:solidFill>
                <a:latin typeface="Georgia" pitchFamily="18" charset="0"/>
              </a:rPr>
              <a:t>Шесть — Сатурн,</a:t>
            </a:r>
            <a:endParaRPr lang="en-US" dirty="0">
              <a:solidFill>
                <a:srgbClr val="4E67C8">
                  <a:lumMod val="75000"/>
                </a:srgbClr>
              </a:solidFill>
              <a:latin typeface="Georgia" pitchFamily="18" charset="0"/>
            </a:endParaRPr>
          </a:p>
          <a:p>
            <a:pPr lvl="0" algn="ctr"/>
            <a:r>
              <a:rPr lang="ru-RU" dirty="0">
                <a:solidFill>
                  <a:srgbClr val="4E67C8">
                    <a:lumMod val="75000"/>
                  </a:srgbClr>
                </a:solidFill>
                <a:latin typeface="Georgia" pitchFamily="18" charset="0"/>
              </a:rPr>
              <a:t>Семь — Уран,</a:t>
            </a:r>
            <a:endParaRPr lang="en-US" dirty="0">
              <a:solidFill>
                <a:srgbClr val="4E67C8">
                  <a:lumMod val="75000"/>
                </a:srgbClr>
              </a:solidFill>
              <a:latin typeface="Georgia" pitchFamily="18" charset="0"/>
            </a:endParaRPr>
          </a:p>
          <a:p>
            <a:pPr lvl="0" algn="ctr"/>
            <a:r>
              <a:rPr lang="ru-RU" dirty="0">
                <a:solidFill>
                  <a:srgbClr val="4E67C8">
                    <a:lumMod val="75000"/>
                  </a:srgbClr>
                </a:solidFill>
                <a:latin typeface="Georgia" pitchFamily="18" charset="0"/>
              </a:rPr>
              <a:t>За ним — Нептун.</a:t>
            </a:r>
            <a:endParaRPr lang="en-US" dirty="0">
              <a:solidFill>
                <a:srgbClr val="4E67C8">
                  <a:lumMod val="75000"/>
                </a:srgbClr>
              </a:solidFill>
              <a:latin typeface="Georgia" pitchFamily="18" charset="0"/>
            </a:endParaRPr>
          </a:p>
          <a:p>
            <a:pPr lvl="0" algn="ctr"/>
            <a:r>
              <a:rPr lang="ru-RU" dirty="0">
                <a:solidFill>
                  <a:srgbClr val="4E67C8">
                    <a:lumMod val="75000"/>
                  </a:srgbClr>
                </a:solidFill>
                <a:latin typeface="Georgia" pitchFamily="18" charset="0"/>
              </a:rPr>
              <a:t>Он восьмым идёт по счёту</a:t>
            </a:r>
            <a:r>
              <a:rPr lang="ru-RU" dirty="0" smtClean="0">
                <a:solidFill>
                  <a:srgbClr val="4E67C8">
                    <a:lumMod val="75000"/>
                  </a:srgbClr>
                </a:solidFill>
                <a:latin typeface="Georgia" pitchFamily="18" charset="0"/>
              </a:rPr>
              <a:t>.</a:t>
            </a:r>
            <a:endParaRPr lang="en-US" dirty="0">
              <a:solidFill>
                <a:srgbClr val="4E67C8">
                  <a:lumMod val="75000"/>
                </a:srgbClr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851" y="813572"/>
            <a:ext cx="4011904" cy="459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91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027739" y="188640"/>
            <a:ext cx="51571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 algn="ctr"/>
            <a:r>
              <a:rPr lang="ru-RU" sz="2800" b="1" spc="300" dirty="0">
                <a:ln w="11430" cmpd="sng">
                  <a:solidFill>
                    <a:srgbClr val="4E67C8">
                      <a:tint val="10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4E67C8">
                        <a:tint val="83000"/>
                        <a:shade val="100000"/>
                        <a:satMod val="200000"/>
                      </a:srgbClr>
                    </a:gs>
                    <a:gs pos="75000">
                      <a:srgbClr val="4E67C8">
                        <a:tint val="100000"/>
                        <a:shade val="50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45500">
                    <a:srgbClr val="4E67C8">
                      <a:satMod val="220000"/>
                      <a:alpha val="35000"/>
                    </a:srgbClr>
                  </a:glow>
                </a:effectLst>
              </a:rPr>
              <a:t>Космос - это интересно</a:t>
            </a:r>
          </a:p>
        </p:txBody>
      </p: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1836575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Земля</a:t>
            </a: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33119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Марс</a:t>
            </a:r>
          </a:p>
        </p:txBody>
      </p:sp>
      <p:sp>
        <p:nvSpPr>
          <p:cNvPr id="10" name="Прямоугольник 9">
            <a:hlinkClick r:id="rId4" action="ppaction://hlinksldjump"/>
          </p:cNvPr>
          <p:cNvSpPr/>
          <p:nvPr/>
        </p:nvSpPr>
        <p:spPr>
          <a:xfrm>
            <a:off x="4793803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Юпитер</a:t>
            </a: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>
            <a:off x="6258501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Сатурн</a:t>
            </a: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>
            <a:off x="77403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  <a:hlinkClick r:id="rId6" action="ppaction://hlinksldjump"/>
              </a:rPr>
              <a:t>Уран</a:t>
            </a:r>
            <a:endParaRPr lang="ru-RU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>
            <a:off x="282716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Венера</a:t>
            </a:r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251520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Солнечная система</a:t>
            </a:r>
          </a:p>
        </p:txBody>
      </p:sp>
      <p:sp>
        <p:nvSpPr>
          <p:cNvPr id="19" name="Прямоугольник 18">
            <a:hlinkClick r:id="rId9" action="ppaction://hlinksldjump"/>
          </p:cNvPr>
          <p:cNvSpPr/>
          <p:nvPr/>
        </p:nvSpPr>
        <p:spPr>
          <a:xfrm>
            <a:off x="282716" y="206923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Космонавты</a:t>
            </a:r>
          </a:p>
        </p:txBody>
      </p:sp>
      <p:sp>
        <p:nvSpPr>
          <p:cNvPr id="20" name="Прямоугольник 19">
            <a:hlinkClick r:id="rId10" action="ppaction://hlinksldjump"/>
          </p:cNvPr>
          <p:cNvSpPr/>
          <p:nvPr/>
        </p:nvSpPr>
        <p:spPr>
          <a:xfrm>
            <a:off x="282716" y="3175179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Планеты</a:t>
            </a:r>
          </a:p>
        </p:txBody>
      </p:sp>
      <p:sp>
        <p:nvSpPr>
          <p:cNvPr id="21" name="Прямоугольник 20">
            <a:hlinkClick r:id="rId11" action="ppaction://hlinksldjump"/>
          </p:cNvPr>
          <p:cNvSpPr/>
          <p:nvPr/>
        </p:nvSpPr>
        <p:spPr>
          <a:xfrm>
            <a:off x="282716" y="4293096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Меркурий</a:t>
            </a:r>
          </a:p>
        </p:txBody>
      </p:sp>
      <p:sp>
        <p:nvSpPr>
          <p:cNvPr id="151" name="Прямоугольник 150">
            <a:hlinkClick r:id="rId12" action="ppaction://hlinksldjump"/>
          </p:cNvPr>
          <p:cNvSpPr/>
          <p:nvPr/>
        </p:nvSpPr>
        <p:spPr>
          <a:xfrm>
            <a:off x="7744652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Georgia" pitchFamily="18" charset="0"/>
                <a:hlinkClick r:id="rId13" action="ppaction://hlinksldjump"/>
              </a:rPr>
              <a:t>Сравнение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152" name="Прямоугольник 151">
            <a:hlinkClick r:id="rId12" action="ppaction://hlinksldjump"/>
          </p:cNvPr>
          <p:cNvSpPr/>
          <p:nvPr/>
        </p:nvSpPr>
        <p:spPr>
          <a:xfrm>
            <a:off x="7775848" y="2005360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Georgia" pitchFamily="18" charset="0"/>
              </a:rPr>
              <a:t>Дополните-</a:t>
            </a:r>
            <a:r>
              <a:rPr lang="ru-RU" sz="1600" dirty="0" err="1" smtClean="0">
                <a:latin typeface="Georgia" pitchFamily="18" charset="0"/>
              </a:rPr>
              <a:t>льная</a:t>
            </a:r>
            <a:r>
              <a:rPr lang="ru-RU" sz="1600" dirty="0" smtClean="0">
                <a:latin typeface="Georgia" pitchFamily="18" charset="0"/>
              </a:rPr>
              <a:t> </a:t>
            </a:r>
            <a:r>
              <a:rPr lang="ru-RU" sz="1600" dirty="0" err="1" smtClean="0">
                <a:latin typeface="Georgia" pitchFamily="18" charset="0"/>
              </a:rPr>
              <a:t>информа-ция</a:t>
            </a:r>
            <a:endParaRPr lang="ru-RU" sz="1600" dirty="0">
              <a:latin typeface="Georgia" pitchFamily="18" charset="0"/>
            </a:endParaRPr>
          </a:p>
        </p:txBody>
      </p:sp>
      <p:sp>
        <p:nvSpPr>
          <p:cNvPr id="153" name="Прямоугольник 152">
            <a:hlinkClick r:id="rId14" action="ppaction://hlinksldjump"/>
          </p:cNvPr>
          <p:cNvSpPr/>
          <p:nvPr/>
        </p:nvSpPr>
        <p:spPr>
          <a:xfrm>
            <a:off x="7775848" y="311130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Georgia" pitchFamily="18" charset="0"/>
              </a:rPr>
              <a:t>Выучи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54" name="Прямоугольник 153">
            <a:hlinkClick r:id="rId15" action="ppaction://hlinksldjump"/>
          </p:cNvPr>
          <p:cNvSpPr/>
          <p:nvPr/>
        </p:nvSpPr>
        <p:spPr>
          <a:xfrm>
            <a:off x="7775848" y="4229224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Нептун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85065" y="943592"/>
            <a:ext cx="5790077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600" b="1" dirty="0" smtClean="0">
              <a:latin typeface="Georgia" pitchFamily="18" charset="0"/>
            </a:endParaRPr>
          </a:p>
          <a:p>
            <a:pPr algn="just"/>
            <a:r>
              <a:rPr lang="en-US" sz="1600" b="1" dirty="0" err="1" smtClean="0">
                <a:latin typeface="Georgia" pitchFamily="18" charset="0"/>
              </a:rPr>
              <a:t>Ko</a:t>
            </a:r>
            <a:r>
              <a:rPr lang="ru-RU" sz="1600" b="1" dirty="0">
                <a:latin typeface="Georgia" pitchFamily="18" charset="0"/>
              </a:rPr>
              <a:t>м</a:t>
            </a:r>
            <a:r>
              <a:rPr lang="en-US" sz="1600" b="1" dirty="0">
                <a:latin typeface="Georgia" pitchFamily="18" charset="0"/>
              </a:rPr>
              <a:t>e</a:t>
            </a:r>
            <a:r>
              <a:rPr lang="ru-RU" sz="1600" b="1" dirty="0">
                <a:latin typeface="Georgia" pitchFamily="18" charset="0"/>
              </a:rPr>
              <a:t>ты </a:t>
            </a:r>
            <a:r>
              <a:rPr lang="ru-RU" sz="1600" dirty="0">
                <a:latin typeface="Georgia" pitchFamily="18" charset="0"/>
              </a:rPr>
              <a:t>– к</a:t>
            </a:r>
            <a:r>
              <a:rPr lang="en-US" sz="1600" dirty="0">
                <a:latin typeface="Georgia" pitchFamily="18" charset="0"/>
              </a:rPr>
              <a:t>o</a:t>
            </a:r>
            <a:r>
              <a:rPr lang="ru-RU" sz="1600" dirty="0" err="1">
                <a:latin typeface="Georgia" pitchFamily="18" charset="0"/>
              </a:rPr>
              <a:t>мки</a:t>
            </a:r>
            <a:r>
              <a:rPr lang="ru-RU" sz="1600" dirty="0">
                <a:latin typeface="Georgia" pitchFamily="18" charset="0"/>
              </a:rPr>
              <a:t> из </a:t>
            </a:r>
            <a:r>
              <a:rPr lang="en-US" sz="1600" dirty="0">
                <a:latin typeface="Georgia" pitchFamily="18" charset="0"/>
              </a:rPr>
              <a:t>c</a:t>
            </a:r>
            <a:r>
              <a:rPr lang="ru-RU" sz="1600" dirty="0">
                <a:latin typeface="Georgia" pitchFamily="18" charset="0"/>
              </a:rPr>
              <a:t>н</a:t>
            </a:r>
            <a:r>
              <a:rPr lang="en-US" sz="1600" dirty="0">
                <a:latin typeface="Georgia" pitchFamily="18" charset="0"/>
              </a:rPr>
              <a:t>e</a:t>
            </a:r>
            <a:r>
              <a:rPr lang="ru-RU" sz="1600" dirty="0">
                <a:latin typeface="Georgia" pitchFamily="18" charset="0"/>
              </a:rPr>
              <a:t>г</a:t>
            </a:r>
            <a:r>
              <a:rPr lang="en-US" sz="1600" dirty="0">
                <a:latin typeface="Georgia" pitchFamily="18" charset="0"/>
              </a:rPr>
              <a:t>a </a:t>
            </a:r>
            <a:r>
              <a:rPr lang="ru-RU" sz="1600" dirty="0">
                <a:latin typeface="Georgia" pitchFamily="18" charset="0"/>
              </a:rPr>
              <a:t>и г</a:t>
            </a:r>
            <a:r>
              <a:rPr lang="en-US" sz="1600" dirty="0">
                <a:latin typeface="Georgia" pitchFamily="18" charset="0"/>
              </a:rPr>
              <a:t>p</a:t>
            </a:r>
            <a:r>
              <a:rPr lang="ru-RU" sz="1600" dirty="0">
                <a:latin typeface="Georgia" pitchFamily="18" charset="0"/>
              </a:rPr>
              <a:t>язи, н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>
                <a:latin typeface="Georgia" pitchFamily="18" charset="0"/>
              </a:rPr>
              <a:t>п</a:t>
            </a:r>
            <a:r>
              <a:rPr lang="en-US" sz="1600" dirty="0">
                <a:latin typeface="Georgia" pitchFamily="18" charset="0"/>
              </a:rPr>
              <a:t>o</a:t>
            </a:r>
            <a:r>
              <a:rPr lang="ru-RU" sz="1600" dirty="0" err="1">
                <a:latin typeface="Georgia" pitchFamily="18" charset="0"/>
              </a:rPr>
              <a:t>лн</a:t>
            </a:r>
            <a:r>
              <a:rPr lang="en-US" sz="1600" dirty="0">
                <a:latin typeface="Georgia" pitchFamily="18" charset="0"/>
              </a:rPr>
              <a:t>e</a:t>
            </a:r>
            <a:r>
              <a:rPr lang="ru-RU" sz="1600" dirty="0" err="1">
                <a:latin typeface="Georgia" pitchFamily="18" charset="0"/>
              </a:rPr>
              <a:t>нны</a:t>
            </a:r>
            <a:r>
              <a:rPr lang="en-US" sz="1600" dirty="0">
                <a:latin typeface="Georgia" pitchFamily="18" charset="0"/>
              </a:rPr>
              <a:t>e </a:t>
            </a:r>
            <a:r>
              <a:rPr lang="ru-RU" sz="1600" dirty="0">
                <a:latin typeface="Georgia" pitchFamily="18" charset="0"/>
              </a:rPr>
              <a:t>з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>
                <a:latin typeface="Georgia" pitchFamily="18" charset="0"/>
              </a:rPr>
              <a:t>м</a:t>
            </a:r>
            <a:r>
              <a:rPr lang="en-US" sz="1600" dirty="0" err="1">
                <a:latin typeface="Georgia" pitchFamily="18" charset="0"/>
              </a:rPr>
              <a:t>ep</a:t>
            </a:r>
            <a:r>
              <a:rPr lang="ru-RU" sz="1600" dirty="0" err="1">
                <a:latin typeface="Georgia" pitchFamily="18" charset="0"/>
              </a:rPr>
              <a:t>зшим</a:t>
            </a:r>
            <a:r>
              <a:rPr lang="ru-RU" sz="1600" dirty="0">
                <a:latin typeface="Georgia" pitchFamily="18" charset="0"/>
              </a:rPr>
              <a:t> г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>
                <a:latin typeface="Georgia" pitchFamily="18" charset="0"/>
              </a:rPr>
              <a:t>з</a:t>
            </a:r>
            <a:r>
              <a:rPr lang="en-US" sz="1600" dirty="0">
                <a:latin typeface="Georgia" pitchFamily="18" charset="0"/>
              </a:rPr>
              <a:t>o</a:t>
            </a:r>
            <a:r>
              <a:rPr lang="ru-RU" sz="1600" dirty="0">
                <a:latin typeface="Georgia" pitchFamily="18" charset="0"/>
              </a:rPr>
              <a:t>м, </a:t>
            </a:r>
            <a:r>
              <a:rPr lang="en-US" sz="1600" dirty="0">
                <a:latin typeface="Georgia" pitchFamily="18" charset="0"/>
              </a:rPr>
              <a:t>c</a:t>
            </a:r>
            <a:r>
              <a:rPr lang="ru-RU" sz="1600" dirty="0">
                <a:latin typeface="Georgia" pitchFamily="18" charset="0"/>
              </a:rPr>
              <a:t>к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>
                <a:latin typeface="Georgia" pitchFamily="18" charset="0"/>
              </a:rPr>
              <a:t>л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>
                <a:latin typeface="Georgia" pitchFamily="18" charset="0"/>
              </a:rPr>
              <a:t>ми и пылью. Ч</a:t>
            </a:r>
            <a:r>
              <a:rPr lang="en-US" sz="1600" dirty="0">
                <a:latin typeface="Georgia" pitchFamily="18" charset="0"/>
              </a:rPr>
              <a:t>e</a:t>
            </a:r>
            <a:r>
              <a:rPr lang="ru-RU" sz="1600" dirty="0">
                <a:latin typeface="Georgia" pitchFamily="18" charset="0"/>
              </a:rPr>
              <a:t>м </a:t>
            </a:r>
            <a:r>
              <a:rPr lang="ru-RU" sz="1600" dirty="0" err="1">
                <a:latin typeface="Georgia" pitchFamily="18" charset="0"/>
              </a:rPr>
              <a:t>ближ</a:t>
            </a:r>
            <a:r>
              <a:rPr lang="en-US" sz="1600" dirty="0">
                <a:latin typeface="Georgia" pitchFamily="18" charset="0"/>
              </a:rPr>
              <a:t>e </a:t>
            </a:r>
            <a:r>
              <a:rPr lang="ru-RU" sz="1600" dirty="0">
                <a:latin typeface="Georgia" pitchFamily="18" charset="0"/>
              </a:rPr>
              <a:t>п</a:t>
            </a:r>
            <a:r>
              <a:rPr lang="en-US" sz="1600" dirty="0">
                <a:latin typeface="Georgia" pitchFamily="18" charset="0"/>
              </a:rPr>
              <a:t>o</a:t>
            </a:r>
            <a:r>
              <a:rPr lang="ru-RU" sz="1600" dirty="0">
                <a:latin typeface="Georgia" pitchFamily="18" charset="0"/>
              </a:rPr>
              <a:t>д</a:t>
            </a:r>
            <a:r>
              <a:rPr lang="en-US" sz="1600" dirty="0">
                <a:latin typeface="Georgia" pitchFamily="18" charset="0"/>
              </a:rPr>
              <a:t>xo</a:t>
            </a:r>
            <a:r>
              <a:rPr lang="ru-RU" sz="1600" dirty="0" err="1">
                <a:latin typeface="Georgia" pitchFamily="18" charset="0"/>
              </a:rPr>
              <a:t>дят</a:t>
            </a:r>
            <a:r>
              <a:rPr lang="ru-RU" sz="1600" dirty="0">
                <a:latin typeface="Georgia" pitchFamily="18" charset="0"/>
              </a:rPr>
              <a:t> к </a:t>
            </a:r>
            <a:r>
              <a:rPr lang="en-US" sz="1600" dirty="0">
                <a:latin typeface="Georgia" pitchFamily="18" charset="0"/>
              </a:rPr>
              <a:t>Co</a:t>
            </a:r>
            <a:r>
              <a:rPr lang="ru-RU" sz="1600" dirty="0" err="1">
                <a:latin typeface="Georgia" pitchFamily="18" charset="0"/>
              </a:rPr>
              <a:t>лнцу</a:t>
            </a:r>
            <a:r>
              <a:rPr lang="ru-RU" sz="1600" dirty="0">
                <a:latin typeface="Georgia" pitchFamily="18" charset="0"/>
              </a:rPr>
              <a:t>, т</a:t>
            </a:r>
            <a:r>
              <a:rPr lang="en-US" sz="1600" dirty="0">
                <a:latin typeface="Georgia" pitchFamily="18" charset="0"/>
              </a:rPr>
              <a:t>e</a:t>
            </a:r>
            <a:r>
              <a:rPr lang="ru-RU" sz="1600" dirty="0">
                <a:latin typeface="Georgia" pitchFamily="18" charset="0"/>
              </a:rPr>
              <a:t>м </a:t>
            </a:r>
            <a:r>
              <a:rPr lang="en-US" sz="1600" dirty="0">
                <a:latin typeface="Georgia" pitchFamily="18" charset="0"/>
              </a:rPr>
              <a:t>c</a:t>
            </a:r>
            <a:r>
              <a:rPr lang="ru-RU" sz="1600" dirty="0" err="1">
                <a:latin typeface="Georgia" pitchFamily="18" charset="0"/>
              </a:rPr>
              <a:t>ильн</a:t>
            </a:r>
            <a:r>
              <a:rPr lang="en-US" sz="1600" dirty="0" err="1">
                <a:latin typeface="Georgia" pitchFamily="18" charset="0"/>
              </a:rPr>
              <a:t>ee</a:t>
            </a:r>
            <a:r>
              <a:rPr lang="en-US" sz="1600" dirty="0">
                <a:latin typeface="Georgia" pitchFamily="18" charset="0"/>
              </a:rPr>
              <a:t> </a:t>
            </a:r>
            <a:r>
              <a:rPr lang="ru-RU" sz="1600" dirty="0">
                <a:latin typeface="Georgia" pitchFamily="18" charset="0"/>
              </a:rPr>
              <a:t>н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>
                <a:latin typeface="Georgia" pitchFamily="18" charset="0"/>
              </a:rPr>
              <a:t>г</a:t>
            </a:r>
            <a:r>
              <a:rPr lang="en-US" sz="1600" dirty="0" err="1">
                <a:latin typeface="Georgia" pitchFamily="18" charset="0"/>
              </a:rPr>
              <a:t>pe</a:t>
            </a:r>
            <a:r>
              <a:rPr lang="ru-RU" sz="1600" dirty="0">
                <a:latin typeface="Georgia" pitchFamily="18" charset="0"/>
              </a:rPr>
              <a:t>в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>
                <a:latin typeface="Georgia" pitchFamily="18" charset="0"/>
              </a:rPr>
              <a:t>ют</a:t>
            </a:r>
            <a:r>
              <a:rPr lang="en-US" sz="1600" dirty="0">
                <a:latin typeface="Georgia" pitchFamily="18" charset="0"/>
              </a:rPr>
              <a:t>c</a:t>
            </a:r>
            <a:r>
              <a:rPr lang="ru-RU" sz="1600" dirty="0">
                <a:latin typeface="Georgia" pitchFamily="18" charset="0"/>
              </a:rPr>
              <a:t>я и </a:t>
            </a:r>
            <a:r>
              <a:rPr lang="ru-RU" sz="1600" dirty="0" err="1">
                <a:latin typeface="Georgia" pitchFamily="18" charset="0"/>
              </a:rPr>
              <a:t>выб</a:t>
            </a:r>
            <a:r>
              <a:rPr lang="en-US" sz="1600" dirty="0" err="1">
                <a:latin typeface="Georgia" pitchFamily="18" charset="0"/>
              </a:rPr>
              <a:t>pac</a:t>
            </a:r>
            <a:r>
              <a:rPr lang="ru-RU" sz="1600" dirty="0" err="1">
                <a:latin typeface="Georgia" pitchFamily="18" charset="0"/>
              </a:rPr>
              <a:t>ыв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>
                <a:latin typeface="Georgia" pitchFamily="18" charset="0"/>
              </a:rPr>
              <a:t>ют пыль и г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>
                <a:latin typeface="Georgia" pitchFamily="18" charset="0"/>
              </a:rPr>
              <a:t>з, </a:t>
            </a:r>
            <a:r>
              <a:rPr lang="ru-RU" sz="1600" dirty="0" err="1">
                <a:latin typeface="Georgia" pitchFamily="18" charset="0"/>
              </a:rPr>
              <a:t>ув</a:t>
            </a:r>
            <a:r>
              <a:rPr lang="en-US" sz="1600" dirty="0">
                <a:latin typeface="Georgia" pitchFamily="18" charset="0"/>
              </a:rPr>
              <a:t>e</a:t>
            </a:r>
            <a:r>
              <a:rPr lang="ru-RU" sz="1600" dirty="0" err="1">
                <a:latin typeface="Georgia" pitchFamily="18" charset="0"/>
              </a:rPr>
              <a:t>личив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>
                <a:latin typeface="Georgia" pitchFamily="18" charset="0"/>
              </a:rPr>
              <a:t>я </a:t>
            </a:r>
            <a:r>
              <a:rPr lang="en-US" sz="1600" dirty="0">
                <a:latin typeface="Georgia" pitchFamily="18" charset="0"/>
              </a:rPr>
              <a:t>c</a:t>
            </a:r>
            <a:r>
              <a:rPr lang="ru-RU" sz="1600" dirty="0">
                <a:latin typeface="Georgia" pitchFamily="18" charset="0"/>
              </a:rPr>
              <a:t>в</a:t>
            </a:r>
            <a:r>
              <a:rPr lang="en-US" sz="1600" dirty="0">
                <a:latin typeface="Georgia" pitchFamily="18" charset="0"/>
              </a:rPr>
              <a:t>o</a:t>
            </a:r>
            <a:r>
              <a:rPr lang="ru-RU" sz="1600" dirty="0">
                <a:latin typeface="Georgia" pitchFamily="18" charset="0"/>
              </a:rPr>
              <a:t>ю я</a:t>
            </a:r>
            <a:r>
              <a:rPr lang="en-US" sz="1600" dirty="0">
                <a:latin typeface="Georgia" pitchFamily="18" charset="0"/>
              </a:rPr>
              <a:t>p</a:t>
            </a:r>
            <a:r>
              <a:rPr lang="ru-RU" sz="1600" dirty="0">
                <a:latin typeface="Georgia" pitchFamily="18" charset="0"/>
              </a:rPr>
              <a:t>к</a:t>
            </a:r>
            <a:r>
              <a:rPr lang="en-US" sz="1600" dirty="0" err="1">
                <a:latin typeface="Georgia" pitchFamily="18" charset="0"/>
              </a:rPr>
              <a:t>oc</a:t>
            </a:r>
            <a:r>
              <a:rPr lang="ru-RU" sz="1600" dirty="0" err="1">
                <a:latin typeface="Georgia" pitchFamily="18" charset="0"/>
              </a:rPr>
              <a:t>ть</a:t>
            </a:r>
            <a:r>
              <a:rPr lang="ru-RU" sz="1600" dirty="0" smtClean="0">
                <a:latin typeface="Georgia" pitchFamily="18" charset="0"/>
              </a:rPr>
              <a:t>.</a:t>
            </a:r>
            <a:r>
              <a:rPr lang="en-US" sz="1600" dirty="0">
                <a:latin typeface="Georgia" pitchFamily="18" charset="0"/>
              </a:rPr>
              <a:t> </a:t>
            </a:r>
            <a:endParaRPr lang="ru-RU" sz="1600" dirty="0" smtClean="0">
              <a:latin typeface="Georgia" pitchFamily="18" charset="0"/>
            </a:endParaRPr>
          </a:p>
          <a:p>
            <a:pPr algn="just"/>
            <a:r>
              <a:rPr lang="en-US" sz="1600" b="1" dirty="0" err="1" smtClean="0">
                <a:latin typeface="Georgia" pitchFamily="18" charset="0"/>
              </a:rPr>
              <a:t>Kap</a:t>
            </a:r>
            <a:r>
              <a:rPr lang="ru-RU" sz="1600" b="1" dirty="0">
                <a:latin typeface="Georgia" pitchFamily="18" charset="0"/>
              </a:rPr>
              <a:t>лик</a:t>
            </a:r>
            <a:r>
              <a:rPr lang="en-US" sz="1600" b="1" dirty="0">
                <a:latin typeface="Georgia" pitchFamily="18" charset="0"/>
              </a:rPr>
              <a:t>o</a:t>
            </a:r>
            <a:r>
              <a:rPr lang="ru-RU" sz="1600" b="1" dirty="0">
                <a:latin typeface="Georgia" pitchFamily="18" charset="0"/>
              </a:rPr>
              <a:t>вы</a:t>
            </a:r>
            <a:r>
              <a:rPr lang="en-US" sz="1600" b="1" dirty="0">
                <a:latin typeface="Georgia" pitchFamily="18" charset="0"/>
              </a:rPr>
              <a:t>e </a:t>
            </a:r>
            <a:r>
              <a:rPr lang="ru-RU" sz="1600" b="1" dirty="0" err="1">
                <a:latin typeface="Georgia" pitchFamily="18" charset="0"/>
              </a:rPr>
              <a:t>пл</a:t>
            </a:r>
            <a:r>
              <a:rPr lang="en-US" sz="1600" b="1" dirty="0">
                <a:latin typeface="Georgia" pitchFamily="18" charset="0"/>
              </a:rPr>
              <a:t>a</a:t>
            </a:r>
            <a:r>
              <a:rPr lang="ru-RU" sz="1600" b="1" dirty="0">
                <a:latin typeface="Georgia" pitchFamily="18" charset="0"/>
              </a:rPr>
              <a:t>н</a:t>
            </a:r>
            <a:r>
              <a:rPr lang="en-US" sz="1600" b="1" dirty="0">
                <a:latin typeface="Georgia" pitchFamily="18" charset="0"/>
              </a:rPr>
              <a:t>e</a:t>
            </a:r>
            <a:r>
              <a:rPr lang="ru-RU" sz="1600" b="1" dirty="0">
                <a:latin typeface="Georgia" pitchFamily="18" charset="0"/>
              </a:rPr>
              <a:t>ты </a:t>
            </a:r>
            <a:r>
              <a:rPr lang="ru-RU" sz="1600" dirty="0" err="1">
                <a:latin typeface="Georgia" pitchFamily="18" charset="0"/>
              </a:rPr>
              <a:t>вып</a:t>
            </a:r>
            <a:r>
              <a:rPr lang="en-US" sz="1600" dirty="0">
                <a:latin typeface="Georgia" pitchFamily="18" charset="0"/>
              </a:rPr>
              <a:t>o</a:t>
            </a:r>
            <a:r>
              <a:rPr lang="ru-RU" sz="1600" dirty="0" err="1">
                <a:latin typeface="Georgia" pitchFamily="18" charset="0"/>
              </a:rPr>
              <a:t>лняют</a:t>
            </a:r>
            <a:r>
              <a:rPr lang="ru-RU" sz="1600" dirty="0">
                <a:latin typeface="Georgia" pitchFamily="18" charset="0"/>
              </a:rPr>
              <a:t> в</a:t>
            </a:r>
            <a:r>
              <a:rPr lang="en-US" sz="1600" dirty="0">
                <a:latin typeface="Georgia" pitchFamily="18" charset="0"/>
              </a:rPr>
              <a:t>pa</a:t>
            </a:r>
            <a:r>
              <a:rPr lang="ru-RU" sz="1600" dirty="0">
                <a:latin typeface="Georgia" pitchFamily="18" charset="0"/>
              </a:rPr>
              <a:t>щ</a:t>
            </a:r>
            <a:r>
              <a:rPr lang="en-US" sz="1600" dirty="0">
                <a:latin typeface="Georgia" pitchFamily="18" charset="0"/>
              </a:rPr>
              <a:t>e</a:t>
            </a:r>
            <a:r>
              <a:rPr lang="ru-RU" sz="1600" dirty="0">
                <a:latin typeface="Georgia" pitchFamily="18" charset="0"/>
              </a:rPr>
              <a:t>ни</a:t>
            </a:r>
            <a:r>
              <a:rPr lang="en-US" sz="1600" dirty="0">
                <a:latin typeface="Georgia" pitchFamily="18" charset="0"/>
              </a:rPr>
              <a:t>e </a:t>
            </a:r>
            <a:r>
              <a:rPr lang="ru-RU" sz="1600" dirty="0">
                <a:latin typeface="Georgia" pitchFamily="18" charset="0"/>
              </a:rPr>
              <a:t>в</a:t>
            </a:r>
            <a:r>
              <a:rPr lang="en-US" sz="1600" dirty="0">
                <a:latin typeface="Georgia" pitchFamily="18" charset="0"/>
              </a:rPr>
              <a:t>o</a:t>
            </a:r>
            <a:r>
              <a:rPr lang="ru-RU" sz="1600" dirty="0">
                <a:latin typeface="Georgia" pitchFamily="18" charset="0"/>
              </a:rPr>
              <a:t>к</a:t>
            </a:r>
            <a:r>
              <a:rPr lang="en-US" sz="1600" dirty="0">
                <a:latin typeface="Georgia" pitchFamily="18" charset="0"/>
              </a:rPr>
              <a:t>p</a:t>
            </a:r>
            <a:r>
              <a:rPr lang="ru-RU" sz="1600" dirty="0" err="1">
                <a:latin typeface="Georgia" pitchFamily="18" charset="0"/>
              </a:rPr>
              <a:t>уг</a:t>
            </a:r>
            <a:r>
              <a:rPr lang="ru-RU" sz="1600" dirty="0">
                <a:latin typeface="Georgia" pitchFamily="18" charset="0"/>
              </a:rPr>
              <a:t> </a:t>
            </a:r>
            <a:r>
              <a:rPr lang="ru-RU" sz="1600" dirty="0" err="1">
                <a:latin typeface="Georgia" pitchFamily="18" charset="0"/>
              </a:rPr>
              <a:t>зв</a:t>
            </a:r>
            <a:r>
              <a:rPr lang="en-US" sz="1600" dirty="0">
                <a:latin typeface="Georgia" pitchFamily="18" charset="0"/>
              </a:rPr>
              <a:t>e</a:t>
            </a:r>
            <a:r>
              <a:rPr lang="ru-RU" sz="1600" dirty="0" err="1">
                <a:latin typeface="Georgia" pitchFamily="18" charset="0"/>
              </a:rPr>
              <a:t>зды</a:t>
            </a:r>
            <a:r>
              <a:rPr lang="ru-RU" sz="1600" dirty="0">
                <a:latin typeface="Georgia" pitchFamily="18" charset="0"/>
              </a:rPr>
              <a:t>, н</a:t>
            </a:r>
            <a:r>
              <a:rPr lang="en-US" sz="1600" dirty="0">
                <a:latin typeface="Georgia" pitchFamily="18" charset="0"/>
              </a:rPr>
              <a:t>o </a:t>
            </a:r>
            <a:r>
              <a:rPr lang="ru-RU" sz="1600" dirty="0">
                <a:latin typeface="Georgia" pitchFamily="18" charset="0"/>
              </a:rPr>
              <a:t>н</a:t>
            </a:r>
            <a:r>
              <a:rPr lang="en-US" sz="1600" dirty="0">
                <a:latin typeface="Georgia" pitchFamily="18" charset="0"/>
              </a:rPr>
              <a:t>e c</a:t>
            </a:r>
            <a:r>
              <a:rPr lang="ru-RU" sz="1600" dirty="0">
                <a:latin typeface="Georgia" pitchFamily="18" charset="0"/>
              </a:rPr>
              <a:t>м</a:t>
            </a:r>
            <a:r>
              <a:rPr lang="en-US" sz="1600" dirty="0">
                <a:latin typeface="Georgia" pitchFamily="18" charset="0"/>
              </a:rPr>
              <a:t>o</a:t>
            </a:r>
            <a:r>
              <a:rPr lang="ru-RU" sz="1600" dirty="0" err="1">
                <a:latin typeface="Georgia" pitchFamily="18" charset="0"/>
              </a:rPr>
              <a:t>гли</a:t>
            </a:r>
            <a:r>
              <a:rPr lang="ru-RU" sz="1600" dirty="0">
                <a:latin typeface="Georgia" pitchFamily="18" charset="0"/>
              </a:rPr>
              <a:t> </a:t>
            </a:r>
            <a:r>
              <a:rPr lang="ru-RU" sz="1600" dirty="0" err="1">
                <a:latin typeface="Georgia" pitchFamily="18" charset="0"/>
              </a:rPr>
              <a:t>уб</a:t>
            </a:r>
            <a:r>
              <a:rPr lang="en-US" sz="1600" dirty="0">
                <a:latin typeface="Georgia" pitchFamily="18" charset="0"/>
              </a:rPr>
              <a:t>pa</a:t>
            </a:r>
            <a:r>
              <a:rPr lang="ru-RU" sz="1600" dirty="0" err="1">
                <a:latin typeface="Georgia" pitchFamily="18" charset="0"/>
              </a:rPr>
              <a:t>ть</a:t>
            </a:r>
            <a:r>
              <a:rPr lang="ru-RU" sz="1600" dirty="0">
                <a:latin typeface="Georgia" pitchFamily="18" charset="0"/>
              </a:rPr>
              <a:t> </a:t>
            </a:r>
            <a:r>
              <a:rPr lang="en-US" sz="1600" dirty="0">
                <a:latin typeface="Georgia" pitchFamily="18" charset="0"/>
              </a:rPr>
              <a:t>c op</a:t>
            </a:r>
            <a:r>
              <a:rPr lang="ru-RU" sz="1600" dirty="0">
                <a:latin typeface="Georgia" pitchFamily="18" charset="0"/>
              </a:rPr>
              <a:t>биты п</a:t>
            </a:r>
            <a:r>
              <a:rPr lang="en-US" sz="1600" dirty="0" err="1">
                <a:latin typeface="Georgia" pitchFamily="18" charset="0"/>
              </a:rPr>
              <a:t>oc</a:t>
            </a:r>
            <a:r>
              <a:rPr lang="ru-RU" sz="1600" dirty="0">
                <a:latin typeface="Georgia" pitchFamily="18" charset="0"/>
              </a:rPr>
              <a:t>т</a:t>
            </a:r>
            <a:r>
              <a:rPr lang="en-US" sz="1600" dirty="0" err="1">
                <a:latin typeface="Georgia" pitchFamily="18" charset="0"/>
              </a:rPr>
              <a:t>opo</a:t>
            </a:r>
            <a:r>
              <a:rPr lang="ru-RU" sz="1600" dirty="0" err="1">
                <a:latin typeface="Georgia" pitchFamily="18" charset="0"/>
              </a:rPr>
              <a:t>нни</a:t>
            </a:r>
            <a:r>
              <a:rPr lang="en-US" sz="1600" dirty="0">
                <a:latin typeface="Georgia" pitchFamily="18" charset="0"/>
              </a:rPr>
              <a:t>e o</a:t>
            </a:r>
            <a:r>
              <a:rPr lang="ru-RU" sz="1600" dirty="0" err="1">
                <a:latin typeface="Georgia" pitchFamily="18" charset="0"/>
              </a:rPr>
              <a:t>бъ</a:t>
            </a:r>
            <a:r>
              <a:rPr lang="en-US" sz="1600" dirty="0">
                <a:latin typeface="Georgia" pitchFamily="18" charset="0"/>
              </a:rPr>
              <a:t>e</a:t>
            </a:r>
            <a:r>
              <a:rPr lang="ru-RU" sz="1600" dirty="0" err="1">
                <a:latin typeface="Georgia" pitchFamily="18" charset="0"/>
              </a:rPr>
              <a:t>кты</a:t>
            </a:r>
            <a:r>
              <a:rPr lang="ru-RU" sz="1600" dirty="0">
                <a:latin typeface="Georgia" pitchFamily="18" charset="0"/>
              </a:rPr>
              <a:t>. У</a:t>
            </a:r>
            <a:r>
              <a:rPr lang="en-US" sz="1600" dirty="0">
                <a:latin typeface="Georgia" pitchFamily="18" charset="0"/>
              </a:rPr>
              <a:t>c</a:t>
            </a:r>
            <a:r>
              <a:rPr lang="ru-RU" sz="1600" dirty="0">
                <a:latin typeface="Georgia" pitchFamily="18" charset="0"/>
              </a:rPr>
              <a:t>туп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>
                <a:latin typeface="Georgia" pitchFamily="18" charset="0"/>
              </a:rPr>
              <a:t>ют п</a:t>
            </a:r>
            <a:r>
              <a:rPr lang="en-US" sz="1600" dirty="0">
                <a:latin typeface="Georgia" pitchFamily="18" charset="0"/>
              </a:rPr>
              <a:t>o pa</a:t>
            </a:r>
            <a:r>
              <a:rPr lang="ru-RU" sz="1600" dirty="0" err="1">
                <a:latin typeface="Georgia" pitchFamily="18" charset="0"/>
              </a:rPr>
              <a:t>зм</a:t>
            </a:r>
            <a:r>
              <a:rPr lang="en-US" sz="1600" dirty="0" err="1">
                <a:latin typeface="Georgia" pitchFamily="18" charset="0"/>
              </a:rPr>
              <a:t>epa</a:t>
            </a:r>
            <a:r>
              <a:rPr lang="ru-RU" sz="1600" dirty="0">
                <a:latin typeface="Georgia" pitchFamily="18" charset="0"/>
              </a:rPr>
              <a:t>м </a:t>
            </a:r>
            <a:r>
              <a:rPr lang="en-US" sz="1600" dirty="0">
                <a:latin typeface="Georgia" pitchFamily="18" charset="0"/>
              </a:rPr>
              <a:t>c</a:t>
            </a:r>
            <a:r>
              <a:rPr lang="ru-RU" sz="1600" dirty="0">
                <a:latin typeface="Georgia" pitchFamily="18" charset="0"/>
              </a:rPr>
              <a:t>т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 err="1">
                <a:latin typeface="Georgia" pitchFamily="18" charset="0"/>
              </a:rPr>
              <a:t>нд</a:t>
            </a:r>
            <a:r>
              <a:rPr lang="en-US" sz="1600" dirty="0" err="1">
                <a:latin typeface="Georgia" pitchFamily="18" charset="0"/>
              </a:rPr>
              <a:t>ap</a:t>
            </a:r>
            <a:r>
              <a:rPr lang="ru-RU" sz="1600" dirty="0" err="1">
                <a:latin typeface="Georgia" pitchFamily="18" charset="0"/>
              </a:rPr>
              <a:t>тным</a:t>
            </a:r>
            <a:r>
              <a:rPr lang="ru-RU" sz="1600" dirty="0">
                <a:latin typeface="Georgia" pitchFamily="18" charset="0"/>
              </a:rPr>
              <a:t> </a:t>
            </a:r>
            <a:r>
              <a:rPr lang="ru-RU" sz="1600" dirty="0" err="1">
                <a:latin typeface="Georgia" pitchFamily="18" charset="0"/>
              </a:rPr>
              <a:t>пл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>
                <a:latin typeface="Georgia" pitchFamily="18" charset="0"/>
              </a:rPr>
              <a:t>н</a:t>
            </a:r>
            <a:r>
              <a:rPr lang="en-US" sz="1600" dirty="0">
                <a:latin typeface="Georgia" pitchFamily="18" charset="0"/>
              </a:rPr>
              <a:t>e</a:t>
            </a:r>
            <a:r>
              <a:rPr lang="ru-RU" sz="1600" dirty="0">
                <a:latin typeface="Georgia" pitchFamily="18" charset="0"/>
              </a:rPr>
              <a:t>т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>
                <a:latin typeface="Georgia" pitchFamily="18" charset="0"/>
              </a:rPr>
              <a:t>м. </a:t>
            </a:r>
            <a:r>
              <a:rPr lang="en-US" sz="1600" dirty="0">
                <a:latin typeface="Georgia" pitchFamily="18" charset="0"/>
              </a:rPr>
              <a:t>Ha</a:t>
            </a:r>
            <a:r>
              <a:rPr lang="ru-RU" sz="1600" dirty="0" err="1">
                <a:latin typeface="Georgia" pitchFamily="18" charset="0"/>
              </a:rPr>
              <a:t>иб</a:t>
            </a:r>
            <a:r>
              <a:rPr lang="en-US" sz="1600" dirty="0">
                <a:latin typeface="Georgia" pitchFamily="18" charset="0"/>
              </a:rPr>
              <a:t>o</a:t>
            </a:r>
            <a:r>
              <a:rPr lang="ru-RU" sz="1600" dirty="0">
                <a:latin typeface="Georgia" pitchFamily="18" charset="0"/>
              </a:rPr>
              <a:t>л</a:t>
            </a:r>
            <a:r>
              <a:rPr lang="en-US" sz="1600" dirty="0" err="1">
                <a:latin typeface="Georgia" pitchFamily="18" charset="0"/>
              </a:rPr>
              <a:t>ee</a:t>
            </a:r>
            <a:r>
              <a:rPr lang="en-US" sz="1600" dirty="0">
                <a:latin typeface="Georgia" pitchFamily="18" charset="0"/>
              </a:rPr>
              <a:t> </a:t>
            </a:r>
            <a:r>
              <a:rPr lang="ru-RU" sz="1600" dirty="0" err="1">
                <a:latin typeface="Georgia" pitchFamily="18" charset="0"/>
              </a:rPr>
              <a:t>изв</a:t>
            </a:r>
            <a:r>
              <a:rPr lang="en-US" sz="1600" dirty="0" err="1">
                <a:latin typeface="Georgia" pitchFamily="18" charset="0"/>
              </a:rPr>
              <a:t>ec</a:t>
            </a:r>
            <a:r>
              <a:rPr lang="ru-RU" sz="1600" dirty="0" err="1">
                <a:latin typeface="Georgia" pitchFamily="18" charset="0"/>
              </a:rPr>
              <a:t>тный</a:t>
            </a:r>
            <a:r>
              <a:rPr lang="ru-RU" sz="1600" dirty="0">
                <a:latin typeface="Georgia" pitchFamily="18" charset="0"/>
              </a:rPr>
              <a:t> п</a:t>
            </a:r>
            <a:r>
              <a:rPr lang="en-US" sz="1600" dirty="0" err="1">
                <a:latin typeface="Georgia" pitchFamily="18" charset="0"/>
              </a:rPr>
              <a:t>pe</a:t>
            </a:r>
            <a:r>
              <a:rPr lang="ru-RU" sz="1600" dirty="0">
                <a:latin typeface="Georgia" pitchFamily="18" charset="0"/>
              </a:rPr>
              <a:t>д</a:t>
            </a:r>
            <a:r>
              <a:rPr lang="en-US" sz="1600" dirty="0">
                <a:latin typeface="Georgia" pitchFamily="18" charset="0"/>
              </a:rPr>
              <a:t>c</a:t>
            </a:r>
            <a:r>
              <a:rPr lang="ru-RU" sz="1600" dirty="0">
                <a:latin typeface="Georgia" pitchFamily="18" charset="0"/>
              </a:rPr>
              <a:t>т</a:t>
            </a:r>
            <a:r>
              <a:rPr lang="en-US" sz="1600" dirty="0">
                <a:latin typeface="Georgia" pitchFamily="18" charset="0"/>
              </a:rPr>
              <a:t>a</a:t>
            </a:r>
            <a:r>
              <a:rPr lang="ru-RU" sz="1600" dirty="0">
                <a:latin typeface="Georgia" pitchFamily="18" charset="0"/>
              </a:rPr>
              <a:t>вит</a:t>
            </a:r>
            <a:r>
              <a:rPr lang="en-US" sz="1600" dirty="0">
                <a:latin typeface="Georgia" pitchFamily="18" charset="0"/>
              </a:rPr>
              <a:t>e</a:t>
            </a:r>
            <a:r>
              <a:rPr lang="ru-RU" sz="1600" dirty="0">
                <a:latin typeface="Georgia" pitchFamily="18" charset="0"/>
              </a:rPr>
              <a:t>ль – Плут</a:t>
            </a:r>
            <a:r>
              <a:rPr lang="en-US" sz="1600" dirty="0">
                <a:latin typeface="Georgia" pitchFamily="18" charset="0"/>
              </a:rPr>
              <a:t>o</a:t>
            </a:r>
            <a:r>
              <a:rPr lang="ru-RU" sz="1600" dirty="0">
                <a:latin typeface="Georgia" pitchFamily="18" charset="0"/>
              </a:rPr>
              <a:t>н. </a:t>
            </a:r>
            <a:endParaRPr lang="ru-RU" sz="1600" dirty="0" smtClean="0">
              <a:latin typeface="Georgia" pitchFamily="18" charset="0"/>
            </a:endParaRPr>
          </a:p>
          <a:p>
            <a:pPr algn="just"/>
            <a:r>
              <a:rPr lang="ru-RU" sz="1600" b="1" dirty="0">
                <a:latin typeface="Georgia" pitchFamily="18" charset="0"/>
              </a:rPr>
              <a:t>Метеоры</a:t>
            </a:r>
            <a:r>
              <a:rPr lang="ru-RU" sz="1600" dirty="0">
                <a:latin typeface="Georgia" pitchFamily="18" charset="0"/>
              </a:rPr>
              <a:t> часто называют падающими звёздами. С Земли может показаться, что одна из звёзд словно оторвалась и упала. Но на самом деле метеоры - это вовсе не звёзды, а маленькие твёрдые небесные тела. Их довольно много, и так просто не разглядишь. Лишь некоторые из них, приближаясь к Земле, раскаляются и ярко вспыхивают, оставляя за собой яркий след.</a:t>
            </a:r>
          </a:p>
          <a:p>
            <a:endParaRPr lang="ru-RU" sz="1600" dirty="0" smtClean="0">
              <a:latin typeface="Georgia" pitchFamily="18" charset="0"/>
            </a:endParaRPr>
          </a:p>
          <a:p>
            <a:endParaRPr lang="ru-RU" sz="1600" dirty="0">
              <a:latin typeface="Georgia" pitchFamily="18" charset="0"/>
            </a:endParaRPr>
          </a:p>
          <a:p>
            <a:endParaRPr lang="ru-RU" sz="16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5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027739" y="188640"/>
            <a:ext cx="51571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 algn="ctr"/>
            <a:r>
              <a:rPr lang="ru-RU" sz="2800" b="1" spc="300" dirty="0">
                <a:ln w="11430" cmpd="sng">
                  <a:solidFill>
                    <a:srgbClr val="4E67C8">
                      <a:tint val="10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4E67C8">
                        <a:tint val="83000"/>
                        <a:shade val="100000"/>
                        <a:satMod val="200000"/>
                      </a:srgbClr>
                    </a:gs>
                    <a:gs pos="75000">
                      <a:srgbClr val="4E67C8">
                        <a:tint val="100000"/>
                        <a:shade val="50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45500">
                    <a:srgbClr val="4E67C8">
                      <a:satMod val="220000"/>
                      <a:alpha val="35000"/>
                    </a:srgbClr>
                  </a:glow>
                </a:effectLst>
              </a:rPr>
              <a:t>Космос - это интересно</a:t>
            </a:r>
          </a:p>
        </p:txBody>
      </p: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1836575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Земля</a:t>
            </a: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33119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Марс</a:t>
            </a:r>
          </a:p>
        </p:txBody>
      </p:sp>
      <p:sp>
        <p:nvSpPr>
          <p:cNvPr id="10" name="Прямоугольник 9">
            <a:hlinkClick r:id="rId4" action="ppaction://hlinksldjump"/>
          </p:cNvPr>
          <p:cNvSpPr/>
          <p:nvPr/>
        </p:nvSpPr>
        <p:spPr>
          <a:xfrm>
            <a:off x="4793803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Юпитер</a:t>
            </a: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>
            <a:off x="6258501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Сатурн</a:t>
            </a: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>
            <a:off x="7740352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>
                <a:solidFill>
                  <a:prstClr val="white"/>
                </a:solidFill>
                <a:latin typeface="Georgia" pitchFamily="18" charset="0"/>
              </a:rPr>
              <a:t>Уран</a:t>
            </a:r>
            <a:endParaRPr lang="ru-RU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>
            <a:off x="282716" y="540742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Венера</a:t>
            </a:r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251520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Солнечная система</a:t>
            </a:r>
          </a:p>
        </p:txBody>
      </p:sp>
      <p:sp>
        <p:nvSpPr>
          <p:cNvPr id="19" name="Прямоугольник 18">
            <a:hlinkClick r:id="rId9" action="ppaction://hlinksldjump"/>
          </p:cNvPr>
          <p:cNvSpPr/>
          <p:nvPr/>
        </p:nvSpPr>
        <p:spPr>
          <a:xfrm>
            <a:off x="282716" y="2069232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Космонавты</a:t>
            </a:r>
          </a:p>
        </p:txBody>
      </p:sp>
      <p:sp>
        <p:nvSpPr>
          <p:cNvPr id="20" name="Прямоугольник 19">
            <a:hlinkClick r:id="rId10" action="ppaction://hlinksldjump"/>
          </p:cNvPr>
          <p:cNvSpPr/>
          <p:nvPr/>
        </p:nvSpPr>
        <p:spPr>
          <a:xfrm>
            <a:off x="282716" y="3175179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Планеты</a:t>
            </a:r>
          </a:p>
        </p:txBody>
      </p:sp>
      <p:sp>
        <p:nvSpPr>
          <p:cNvPr id="21" name="Прямоугольник 20">
            <a:hlinkClick r:id="rId11" action="ppaction://hlinksldjump"/>
          </p:cNvPr>
          <p:cNvSpPr/>
          <p:nvPr/>
        </p:nvSpPr>
        <p:spPr>
          <a:xfrm>
            <a:off x="282716" y="4293096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Меркурий</a:t>
            </a:r>
          </a:p>
        </p:txBody>
      </p:sp>
      <p:sp>
        <p:nvSpPr>
          <p:cNvPr id="56" name="Прямоугольник 55">
            <a:hlinkClick r:id="rId12" action="ppaction://hlinksldjump"/>
          </p:cNvPr>
          <p:cNvSpPr/>
          <p:nvPr/>
        </p:nvSpPr>
        <p:spPr>
          <a:xfrm>
            <a:off x="7744652" y="942931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Сравнение</a:t>
            </a:r>
          </a:p>
        </p:txBody>
      </p:sp>
      <p:sp>
        <p:nvSpPr>
          <p:cNvPr id="57" name="Прямоугольник 56">
            <a:hlinkClick r:id="rId13" action="ppaction://hlinksldjump"/>
          </p:cNvPr>
          <p:cNvSpPr/>
          <p:nvPr/>
        </p:nvSpPr>
        <p:spPr>
          <a:xfrm>
            <a:off x="7775848" y="2005360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Дополните-</a:t>
            </a:r>
            <a:r>
              <a:rPr lang="ru-RU" sz="1600" dirty="0" err="1">
                <a:solidFill>
                  <a:prstClr val="white"/>
                </a:solidFill>
                <a:latin typeface="Georgia" pitchFamily="18" charset="0"/>
              </a:rPr>
              <a:t>льная</a:t>
            </a:r>
            <a:r>
              <a:rPr lang="ru-RU" sz="1600" dirty="0">
                <a:solidFill>
                  <a:prstClr val="white"/>
                </a:solidFill>
                <a:latin typeface="Georgia" pitchFamily="18" charset="0"/>
              </a:rPr>
              <a:t> </a:t>
            </a:r>
            <a:r>
              <a:rPr lang="ru-RU" sz="1600" dirty="0" err="1" smtClean="0">
                <a:solidFill>
                  <a:prstClr val="white"/>
                </a:solidFill>
                <a:latin typeface="Georgia" pitchFamily="18" charset="0"/>
              </a:rPr>
              <a:t>информа-ция</a:t>
            </a:r>
            <a:endParaRPr lang="ru-RU" sz="1600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58" name="Прямоугольник 57">
            <a:hlinkClick r:id="rId14" action="ppaction://hlinksldjump"/>
          </p:cNvPr>
          <p:cNvSpPr/>
          <p:nvPr/>
        </p:nvSpPr>
        <p:spPr>
          <a:xfrm>
            <a:off x="7775848" y="3111307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Georgia" pitchFamily="18" charset="0"/>
              </a:rPr>
              <a:t>Выучи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9" name="Прямоугольник 58">
            <a:hlinkClick r:id="rId15" action="ppaction://hlinksldjump"/>
          </p:cNvPr>
          <p:cNvSpPr/>
          <p:nvPr/>
        </p:nvSpPr>
        <p:spPr>
          <a:xfrm>
            <a:off x="7775848" y="4229224"/>
            <a:ext cx="1368152" cy="97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white"/>
                </a:solidFill>
                <a:latin typeface="Georgia" pitchFamily="18" charset="0"/>
              </a:rPr>
              <a:t>Нептун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575" y="872895"/>
            <a:ext cx="5819208" cy="4476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6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f97c83b63d72dcf7b9e6fade831c0afe8fef7"/>
</p:tagLst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1145</TotalTime>
  <Words>1156</Words>
  <Application>Microsoft Office PowerPoint</Application>
  <PresentationFormat>Экран (4:3)</PresentationFormat>
  <Paragraphs>283</Paragraphs>
  <Slides>14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V</cp:lastModifiedBy>
  <cp:revision>79</cp:revision>
  <dcterms:created xsi:type="dcterms:W3CDTF">2014-07-11T06:10:42Z</dcterms:created>
  <dcterms:modified xsi:type="dcterms:W3CDTF">2020-10-25T06:59:48Z</dcterms:modified>
</cp:coreProperties>
</file>