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75" r:id="rId4"/>
    <p:sldId id="274" r:id="rId5"/>
    <p:sldId id="280" r:id="rId6"/>
    <p:sldId id="273" r:id="rId7"/>
    <p:sldId id="278" r:id="rId8"/>
    <p:sldId id="277" r:id="rId9"/>
    <p:sldId id="276" r:id="rId10"/>
    <p:sldId id="289" r:id="rId11"/>
    <p:sldId id="288" r:id="rId12"/>
    <p:sldId id="287" r:id="rId13"/>
    <p:sldId id="286" r:id="rId14"/>
    <p:sldId id="285" r:id="rId15"/>
    <p:sldId id="284" r:id="rId16"/>
    <p:sldId id="283" r:id="rId17"/>
    <p:sldId id="282" r:id="rId18"/>
    <p:sldId id="28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60"/>
  </p:normalViewPr>
  <p:slideViewPr>
    <p:cSldViewPr>
      <p:cViewPr varScale="1">
        <p:scale>
          <a:sx n="85" d="100"/>
          <a:sy n="85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gif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gif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rgbClr val="0070C0"/>
                </a:solidFill>
                <a:latin typeface="Georgia" pitchFamily="18" charset="0"/>
              </a:rPr>
              <a:t>в</a:t>
            </a:r>
            <a:r>
              <a:rPr lang="ru-RU" sz="8000" dirty="0" smtClean="0">
                <a:solidFill>
                  <a:srgbClr val="0070C0"/>
                </a:solidFill>
                <a:latin typeface="Georgia" pitchFamily="18" charset="0"/>
              </a:rPr>
              <a:t> мире сказок</a:t>
            </a:r>
            <a:endParaRPr lang="ru-RU" sz="80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2060848"/>
            <a:ext cx="6732240" cy="46021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4008" y="3140968"/>
            <a:ext cx="4572000" cy="6740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alt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Разработано Федулиной В.Н. воспитателем высшей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2745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52097" y="561713"/>
            <a:ext cx="5283724" cy="5184576"/>
            <a:chOff x="2232311" y="244863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311" y="244863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9790" y="1547752"/>
            <a:ext cx="4464496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2796" y="1628800"/>
            <a:ext cx="2778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Дед и баба вместе жили,</a:t>
            </a:r>
          </a:p>
          <a:p>
            <a:r>
              <a:rPr lang="ru-RU" sz="2400" b="1" i="1" dirty="0">
                <a:latin typeface="Gabriola" pitchFamily="82" charset="0"/>
              </a:rPr>
              <a:t>Дочку из снежка слепили,</a:t>
            </a:r>
          </a:p>
          <a:p>
            <a:r>
              <a:rPr lang="ru-RU" sz="2400" b="1" i="1" dirty="0">
                <a:latin typeface="Gabriola" pitchFamily="82" charset="0"/>
              </a:rPr>
              <a:t>Но костра горячий жар</a:t>
            </a:r>
          </a:p>
          <a:p>
            <a:r>
              <a:rPr lang="ru-RU" sz="2400" b="1" i="1" dirty="0">
                <a:latin typeface="Gabriola" pitchFamily="82" charset="0"/>
              </a:rPr>
              <a:t>Превратил девчурку в пар.</a:t>
            </a:r>
          </a:p>
          <a:p>
            <a:r>
              <a:rPr lang="ru-RU" sz="2400" b="1" i="1" dirty="0">
                <a:latin typeface="Gabriola" pitchFamily="82" charset="0"/>
              </a:rPr>
              <a:t>Дед и бабушка в печали.</a:t>
            </a:r>
          </a:p>
          <a:p>
            <a:r>
              <a:rPr lang="ru-RU" sz="2400" b="1" i="1" dirty="0">
                <a:latin typeface="Gabriola" pitchFamily="82" charset="0"/>
              </a:rPr>
              <a:t>Как же их дочурку звали</a:t>
            </a:r>
            <a:r>
              <a:rPr lang="ru-RU" sz="2400" b="1" i="1" dirty="0" smtClean="0">
                <a:latin typeface="Gabriola" pitchFamily="82" charset="0"/>
              </a:rPr>
              <a:t>?</a:t>
            </a:r>
            <a:endParaRPr lang="ru-RU" sz="2400" b="1" i="1" dirty="0">
              <a:latin typeface="Gabriola" pitchFamily="8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27761"/>
            <a:ext cx="1890972" cy="283330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44" y="1544790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6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52097" y="548680"/>
            <a:ext cx="5283724" cy="5184576"/>
            <a:chOff x="2190564" y="188641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564" y="188641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903" y="1569695"/>
            <a:ext cx="3853438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6697" y="2148319"/>
            <a:ext cx="2778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Ждали маму с молоком,</a:t>
            </a:r>
          </a:p>
          <a:p>
            <a:r>
              <a:rPr lang="ru-RU" sz="2400" b="1" i="1" dirty="0">
                <a:latin typeface="Gabriola" pitchFamily="82" charset="0"/>
              </a:rPr>
              <a:t>А пустили волка в дом…</a:t>
            </a:r>
          </a:p>
          <a:p>
            <a:r>
              <a:rPr lang="ru-RU" sz="2400" b="1" i="1" dirty="0">
                <a:latin typeface="Gabriola" pitchFamily="82" charset="0"/>
              </a:rPr>
              <a:t>Кем же были эти</a:t>
            </a:r>
          </a:p>
          <a:p>
            <a:r>
              <a:rPr lang="ru-RU" sz="2400" b="1" i="1" dirty="0">
                <a:latin typeface="Gabriola" pitchFamily="82" charset="0"/>
              </a:rPr>
              <a:t>Маленькие дети?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18" y="2148319"/>
            <a:ext cx="2281678" cy="21447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44" y="1531757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7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67725" y="532656"/>
            <a:ext cx="5283724" cy="5184576"/>
            <a:chOff x="2347829" y="127567"/>
            <a:chExt cx="4325653" cy="423647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829" y="127567"/>
              <a:ext cx="4325653" cy="4236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570" y="171371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6697" y="1963653"/>
            <a:ext cx="2778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Самый сильный в сказке зверь.</a:t>
            </a:r>
          </a:p>
          <a:p>
            <a:r>
              <a:rPr lang="ru-RU" sz="2400" b="1" i="1" dirty="0">
                <a:latin typeface="Gabriola" pitchFamily="82" charset="0"/>
              </a:rPr>
              <a:t>Хочешь верь – хочешь не верь.</a:t>
            </a:r>
          </a:p>
          <a:p>
            <a:r>
              <a:rPr lang="ru-RU" sz="2400" b="1" i="1" dirty="0">
                <a:latin typeface="Gabriola" pitchFamily="82" charset="0"/>
              </a:rPr>
              <a:t>Без нее ни дед, ни бабка,</a:t>
            </a:r>
          </a:p>
          <a:p>
            <a:r>
              <a:rPr lang="ru-RU" sz="2400" b="1" i="1" dirty="0">
                <a:latin typeface="Gabriola" pitchFamily="82" charset="0"/>
              </a:rPr>
              <a:t>Репку не съедят на завтрак.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2043245"/>
            <a:ext cx="2105836" cy="210583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27331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24586" y="551095"/>
            <a:ext cx="5283723" cy="5184576"/>
            <a:chOff x="2146352" y="126324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352" y="126324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919" y="1674642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2267" y="1924584"/>
            <a:ext cx="2778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Весь он круглый, как клубок:</a:t>
            </a:r>
          </a:p>
          <a:p>
            <a:r>
              <a:rPr lang="ru-RU" sz="2400" b="1" i="1" dirty="0">
                <a:latin typeface="Gabriola" pitchFamily="82" charset="0"/>
              </a:rPr>
              <a:t>Справа — бок, и слева — бок,</a:t>
            </a:r>
          </a:p>
          <a:p>
            <a:r>
              <a:rPr lang="ru-RU" sz="2400" b="1" i="1" dirty="0">
                <a:latin typeface="Gabriola" pitchFamily="82" charset="0"/>
              </a:rPr>
              <a:t>Сверху — бок, и снизу — бок,</a:t>
            </a:r>
          </a:p>
          <a:p>
            <a:r>
              <a:rPr lang="ru-RU" sz="2400" b="1" i="1" dirty="0">
                <a:latin typeface="Gabriola" pitchFamily="82" charset="0"/>
              </a:rPr>
              <a:t>Он зовется ... 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08" y="1772816"/>
            <a:ext cx="344556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28047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0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71742" y="571770"/>
            <a:ext cx="5283724" cy="5184576"/>
            <a:chOff x="2190564" y="285856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564" y="285856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817" y="1822733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9799" y="1894629"/>
            <a:ext cx="27782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Летела стрела и попала в болото,</a:t>
            </a:r>
          </a:p>
          <a:p>
            <a:r>
              <a:rPr lang="ru-RU" sz="2400" b="1" i="1" dirty="0">
                <a:latin typeface="Gabriola" pitchFamily="82" charset="0"/>
              </a:rPr>
              <a:t>И в этом болоте поймал ее кто-то.</a:t>
            </a:r>
          </a:p>
          <a:p>
            <a:r>
              <a:rPr lang="ru-RU" sz="2400" b="1" i="1" dirty="0">
                <a:latin typeface="Gabriola" pitchFamily="82" charset="0"/>
              </a:rPr>
              <a:t>Кто, распростившись с зеленою кожей,</a:t>
            </a:r>
          </a:p>
          <a:p>
            <a:r>
              <a:rPr lang="ru-RU" sz="2400" b="1" i="1" dirty="0">
                <a:latin typeface="Gabriola" pitchFamily="82" charset="0"/>
              </a:rPr>
              <a:t>Сделался милой, красивой, пригожей?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51974"/>
            <a:ext cx="2769096" cy="27690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89" y="1527311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1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919" y="171371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6697" y="2148319"/>
            <a:ext cx="2778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Кто знает эту сказку с детства,</a:t>
            </a:r>
          </a:p>
          <a:p>
            <a:r>
              <a:rPr lang="ru-RU" sz="2400" b="1" i="1" dirty="0">
                <a:latin typeface="Gabriola" pitchFamily="82" charset="0"/>
              </a:rPr>
              <a:t>Поймёт, о чём я говорю:</a:t>
            </a:r>
          </a:p>
          <a:p>
            <a:r>
              <a:rPr lang="ru-RU" sz="2400" b="1" i="1" dirty="0">
                <a:latin typeface="Gabriola" pitchFamily="82" charset="0"/>
              </a:rPr>
              <a:t>Какое транспортное средство</a:t>
            </a:r>
          </a:p>
          <a:p>
            <a:r>
              <a:rPr lang="ru-RU" sz="2400" b="1" i="1" dirty="0">
                <a:latin typeface="Gabriola" pitchFamily="82" charset="0"/>
              </a:rPr>
              <a:t>Емелю привезло к царю?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88" y="1528047"/>
            <a:ext cx="2153081" cy="303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29045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502466" y="627564"/>
            <a:ext cx="5283724" cy="5184576"/>
            <a:chOff x="3502466" y="627564"/>
            <a:chExt cx="5283724" cy="518457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2466" y="627564"/>
              <a:ext cx="5283724" cy="5184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4054288" y="828819"/>
              <a:ext cx="1087142" cy="1182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8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67724" y="548681"/>
            <a:ext cx="5283724" cy="5184576"/>
            <a:chOff x="2437249" y="124351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249" y="124351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919" y="171371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6697" y="2148319"/>
            <a:ext cx="2778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Эта скатерть знаменита</a:t>
            </a:r>
          </a:p>
          <a:p>
            <a:r>
              <a:rPr lang="ru-RU" sz="2400" b="1" i="1" dirty="0">
                <a:latin typeface="Gabriola" pitchFamily="82" charset="0"/>
              </a:rPr>
              <a:t>Тем, что кормит всех досыта,</a:t>
            </a:r>
          </a:p>
          <a:p>
            <a:r>
              <a:rPr lang="ru-RU" sz="2400" b="1" i="1" dirty="0">
                <a:latin typeface="Gabriola" pitchFamily="82" charset="0"/>
              </a:rPr>
              <a:t>Что сама собой она</a:t>
            </a:r>
          </a:p>
          <a:p>
            <a:r>
              <a:rPr lang="ru-RU" sz="2400" b="1" i="1" dirty="0">
                <a:latin typeface="Gabriola" pitchFamily="82" charset="0"/>
              </a:rPr>
              <a:t>Вкусных кушаний полна.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8735"/>
            <a:ext cx="294950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16" y="1528048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5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24586" y="561510"/>
            <a:ext cx="5283724" cy="5184576"/>
            <a:chOff x="4537935" y="-105558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4920692" y="184561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935" y="-105558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938" y="1762958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6697" y="2148319"/>
            <a:ext cx="2778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latin typeface="Gabriola" pitchFamily="82" charset="0"/>
            </a:endParaRPr>
          </a:p>
          <a:p>
            <a:r>
              <a:rPr lang="ru-RU" sz="2400" b="1" i="1" dirty="0" smtClean="0">
                <a:latin typeface="Gabriola" pitchFamily="82" charset="0"/>
              </a:rPr>
              <a:t>Как </a:t>
            </a:r>
            <a:r>
              <a:rPr lang="ru-RU" sz="2400" b="1" i="1" dirty="0">
                <a:latin typeface="Gabriola" pitchFamily="82" charset="0"/>
              </a:rPr>
              <a:t>у Бабы у Яги</a:t>
            </a:r>
          </a:p>
          <a:p>
            <a:r>
              <a:rPr lang="ru-RU" sz="2400" b="1" i="1" dirty="0">
                <a:latin typeface="Gabriola" pitchFamily="82" charset="0"/>
              </a:rPr>
              <a:t>Нет совсем одной ноги,</a:t>
            </a:r>
          </a:p>
          <a:p>
            <a:r>
              <a:rPr lang="ru-RU" sz="2400" b="1" i="1" dirty="0">
                <a:latin typeface="Gabriola" pitchFamily="82" charset="0"/>
              </a:rPr>
              <a:t>Зато есть замечательный</a:t>
            </a:r>
          </a:p>
          <a:p>
            <a:r>
              <a:rPr lang="ru-RU" sz="2400" b="1" i="1" dirty="0">
                <a:latin typeface="Gabriola" pitchFamily="82" charset="0"/>
              </a:rPr>
              <a:t>Аппарат летательный.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9251"/>
            <a:ext cx="2290019" cy="247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27311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50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424586" y="561510"/>
            <a:ext cx="5283724" cy="5184576"/>
            <a:chOff x="4537935" y="-105558"/>
            <a:chExt cx="4325652" cy="423647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4920692" y="184561"/>
              <a:ext cx="890016" cy="966125"/>
            </a:xfrm>
            <a:prstGeom prst="rect">
              <a:avLst/>
            </a:prstGeom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935" y="-105558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938" y="1762958"/>
            <a:ext cx="4141470" cy="31775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6697" y="2148319"/>
            <a:ext cx="2778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Gabriola" pitchFamily="82" charset="0"/>
              </a:rPr>
              <a:t>Из </a:t>
            </a:r>
            <a:r>
              <a:rPr lang="ru-RU" sz="2400" b="1" i="1" dirty="0">
                <a:latin typeface="Gabriola" pitchFamily="82" charset="0"/>
              </a:rPr>
              <a:t>цветка тюльпана вышла,</a:t>
            </a:r>
          </a:p>
          <a:p>
            <a:r>
              <a:rPr lang="ru-RU" sz="2400" b="1" i="1" dirty="0">
                <a:latin typeface="Gabriola" pitchFamily="82" charset="0"/>
              </a:rPr>
              <a:t>Зимовала в норке мыши,</a:t>
            </a:r>
          </a:p>
          <a:p>
            <a:r>
              <a:rPr lang="ru-RU" sz="2400" b="1" i="1" dirty="0">
                <a:latin typeface="Gabriola" pitchFamily="82" charset="0"/>
              </a:rPr>
              <a:t>Ласточка ее спасла,</a:t>
            </a:r>
          </a:p>
          <a:p>
            <a:r>
              <a:rPr lang="ru-RU" sz="2400" b="1" i="1" dirty="0">
                <a:latin typeface="Gabriola" pitchFamily="82" charset="0"/>
              </a:rPr>
              <a:t>В страну эльфов унесла.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953" y="1643273"/>
            <a:ext cx="1703303" cy="29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64" y="1544587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13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" y="1124744"/>
            <a:ext cx="817537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3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426437" y="559478"/>
            <a:ext cx="5283724" cy="5184576"/>
            <a:chOff x="3426437" y="559478"/>
            <a:chExt cx="5283724" cy="518457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437" y="559478"/>
              <a:ext cx="5283724" cy="5184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4014722" y="825654"/>
              <a:ext cx="1087142" cy="1182340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6661" y="1599593"/>
            <a:ext cx="4824954" cy="342458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4469" y="1562350"/>
            <a:ext cx="27782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Дорогие ребята!</a:t>
            </a:r>
          </a:p>
          <a:p>
            <a:r>
              <a:rPr lang="ru-RU" sz="2400" b="1" i="1" dirty="0">
                <a:latin typeface="Gabriola" pitchFamily="82" charset="0"/>
              </a:rPr>
              <a:t>Приглашаем вас отправиться в удивительный мир сказки.</a:t>
            </a:r>
          </a:p>
          <a:p>
            <a:r>
              <a:rPr lang="ru-RU" sz="2400" b="1" i="1" dirty="0">
                <a:latin typeface="Gabriola" pitchFamily="82" charset="0"/>
              </a:rPr>
              <a:t>Разгадывайте наши загадки.</a:t>
            </a:r>
          </a:p>
          <a:p>
            <a:r>
              <a:rPr lang="ru-RU" sz="2400" b="1" i="1" dirty="0">
                <a:latin typeface="Gabriola" pitchFamily="82" charset="0"/>
              </a:rPr>
              <a:t>Увидеть ответ вам поможет </a:t>
            </a:r>
            <a:r>
              <a:rPr lang="ru-RU" sz="2400" b="1" i="1" dirty="0" smtClean="0">
                <a:latin typeface="Gabriola" pitchFamily="82" charset="0"/>
              </a:rPr>
              <a:t> </a:t>
            </a:r>
            <a:endParaRPr lang="ru-RU" sz="2400" b="1" i="1" dirty="0">
              <a:latin typeface="Gabriola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100000" l="9924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927" y="4423683"/>
            <a:ext cx="915762" cy="6745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6764" y="2137231"/>
            <a:ext cx="2430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Gabriola" pitchFamily="82" charset="0"/>
              </a:rPr>
              <a:t>В мире много сказок, </a:t>
            </a:r>
            <a:br>
              <a:rPr lang="ru-RU" sz="2400" b="1" dirty="0">
                <a:latin typeface="Gabriola" pitchFamily="82" charset="0"/>
              </a:rPr>
            </a:br>
            <a:r>
              <a:rPr lang="ru-RU" sz="2400" b="1" dirty="0">
                <a:latin typeface="Gabriola" pitchFamily="82" charset="0"/>
              </a:rPr>
              <a:t>Грустных и смешных, </a:t>
            </a:r>
            <a:br>
              <a:rPr lang="ru-RU" sz="2400" b="1" dirty="0">
                <a:latin typeface="Gabriola" pitchFamily="82" charset="0"/>
              </a:rPr>
            </a:br>
            <a:r>
              <a:rPr lang="ru-RU" sz="2400" b="1" dirty="0">
                <a:latin typeface="Gabriola" pitchFamily="82" charset="0"/>
              </a:rPr>
              <a:t>И прожить на свете, </a:t>
            </a:r>
            <a:br>
              <a:rPr lang="ru-RU" sz="2400" b="1" dirty="0">
                <a:latin typeface="Gabriola" pitchFamily="82" charset="0"/>
              </a:rPr>
            </a:br>
            <a:r>
              <a:rPr lang="ru-RU" sz="2400" b="1" dirty="0">
                <a:latin typeface="Gabriola" pitchFamily="82" charset="0"/>
              </a:rPr>
              <a:t>Нам нельзя без них</a:t>
            </a:r>
            <a:r>
              <a:rPr lang="ru-RU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42555"/>
            <a:ext cx="3280630" cy="321842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68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426437" y="559478"/>
            <a:ext cx="5283724" cy="5184576"/>
            <a:chOff x="3426437" y="559478"/>
            <a:chExt cx="5283724" cy="518457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437" y="559478"/>
              <a:ext cx="5283724" cy="5184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4014722" y="825654"/>
              <a:ext cx="1087142" cy="118234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93" y="1498413"/>
            <a:ext cx="2920011" cy="3211617"/>
          </a:xfrm>
          <a:prstGeom prst="rect">
            <a:avLst/>
          </a:prstGeom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42555"/>
            <a:ext cx="3280630" cy="321842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919" y="171371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6697" y="2148319"/>
            <a:ext cx="2778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Бабушка в лесу живёт,</a:t>
            </a:r>
          </a:p>
          <a:p>
            <a:r>
              <a:rPr lang="ru-RU" sz="2400" b="1" i="1" dirty="0">
                <a:latin typeface="Gabriola" pitchFamily="82" charset="0"/>
              </a:rPr>
              <a:t>Травы-зелье собирает,</a:t>
            </a:r>
          </a:p>
          <a:p>
            <a:r>
              <a:rPr lang="ru-RU" sz="2400" b="1" i="1" dirty="0">
                <a:latin typeface="Gabriola" pitchFamily="82" charset="0"/>
              </a:rPr>
              <a:t>Пол в избе метлой метёт.</a:t>
            </a:r>
          </a:p>
          <a:p>
            <a:r>
              <a:rPr lang="ru-RU" sz="2400" b="1" i="1" dirty="0">
                <a:latin typeface="Gabriola" pitchFamily="82" charset="0"/>
              </a:rPr>
              <a:t>В ступе по небу летает,</a:t>
            </a:r>
          </a:p>
          <a:p>
            <a:r>
              <a:rPr lang="ru-RU" sz="2400" b="1" i="1" dirty="0">
                <a:latin typeface="Gabriola" pitchFamily="82" charset="0"/>
              </a:rPr>
              <a:t>Из кости её нога.</a:t>
            </a:r>
          </a:p>
          <a:p>
            <a:r>
              <a:rPr lang="ru-RU" sz="2400" b="1" i="1" dirty="0">
                <a:latin typeface="Gabriola" pitchFamily="82" charset="0"/>
              </a:rPr>
              <a:t>Эту бабу звать …</a:t>
            </a:r>
          </a:p>
        </p:txBody>
      </p:sp>
    </p:spTree>
    <p:extLst>
      <p:ext uri="{BB962C8B-B14F-4D97-AF65-F5344CB8AC3E}">
        <p14:creationId xmlns:p14="http://schemas.microsoft.com/office/powerpoint/2010/main" val="38165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52097" y="551095"/>
            <a:ext cx="5475593" cy="5372844"/>
            <a:chOff x="4987649" y="367134"/>
            <a:chExt cx="4482730" cy="439030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5421695" y="686365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649" y="367134"/>
              <a:ext cx="4482730" cy="4390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919" y="171371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6697" y="1980440"/>
            <a:ext cx="2778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Очень страшный и опасный, Любит золото он страстно. Смерть его в иголке – в утке, Любит он лишь злые шутки! Он – противный, он – злодей. А зовут его…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67" b="94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32940"/>
            <a:ext cx="3081376" cy="30813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32940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0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3733" y="1671107"/>
            <a:ext cx="5134363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4330" y="1367051"/>
            <a:ext cx="27782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Шло веселье за столом</a:t>
            </a:r>
          </a:p>
          <a:p>
            <a:r>
              <a:rPr lang="ru-RU" sz="2400" b="1" i="1" dirty="0">
                <a:latin typeface="Gabriola" pitchFamily="82" charset="0"/>
              </a:rPr>
              <a:t>И гостей был полон дом.</a:t>
            </a:r>
          </a:p>
          <a:p>
            <a:r>
              <a:rPr lang="ru-RU" sz="2400" b="1" i="1" dirty="0">
                <a:latin typeface="Gabriola" pitchFamily="82" charset="0"/>
              </a:rPr>
              <a:t>Муху злой паук схватил,</a:t>
            </a:r>
          </a:p>
          <a:p>
            <a:r>
              <a:rPr lang="ru-RU" sz="2400" b="1" i="1" dirty="0">
                <a:latin typeface="Gabriola" pitchFamily="82" charset="0"/>
              </a:rPr>
              <a:t>Паутиною скрутил.</a:t>
            </a:r>
          </a:p>
          <a:p>
            <a:r>
              <a:rPr lang="ru-RU" sz="2400" b="1" i="1" dirty="0">
                <a:latin typeface="Gabriola" pitchFamily="82" charset="0"/>
              </a:rPr>
              <a:t>Тут бы мухе был конец,</a:t>
            </a:r>
          </a:p>
          <a:p>
            <a:r>
              <a:rPr lang="ru-RU" sz="2400" b="1" i="1" dirty="0">
                <a:latin typeface="Gabriola" pitchFamily="82" charset="0"/>
              </a:rPr>
              <a:t>Да явился удалец!</a:t>
            </a:r>
          </a:p>
          <a:p>
            <a:r>
              <a:rPr lang="ru-RU" sz="2400" b="1" i="1" dirty="0">
                <a:latin typeface="Gabriola" pitchFamily="82" charset="0"/>
              </a:rPr>
              <a:t>Нет пощады пауку:</a:t>
            </a:r>
          </a:p>
          <a:p>
            <a:r>
              <a:rPr lang="ru-RU" sz="2400" b="1" i="1" dirty="0">
                <a:latin typeface="Gabriola" pitchFamily="82" charset="0"/>
              </a:rPr>
              <a:t>Остра сабля на боку,</a:t>
            </a:r>
          </a:p>
          <a:p>
            <a:r>
              <a:rPr lang="ru-RU" sz="2400" b="1" i="1" dirty="0">
                <a:latin typeface="Gabriola" pitchFamily="82" charset="0"/>
              </a:rPr>
              <a:t>А в руках — фонарик.</a:t>
            </a:r>
          </a:p>
          <a:p>
            <a:r>
              <a:rPr lang="ru-RU" sz="2400" b="1" i="1" dirty="0">
                <a:latin typeface="Gabriola" pitchFamily="82" charset="0"/>
              </a:rPr>
              <a:t>Муху спас герой ... ?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551185" y="636802"/>
            <a:ext cx="5283724" cy="5184576"/>
            <a:chOff x="4652253" y="49425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5005178" y="244187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253" y="49425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47" y="1753509"/>
            <a:ext cx="20796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27311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29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04" y="5247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501" y="166324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2559" y="1728516"/>
            <a:ext cx="27782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Где-то в поле он стоит,</a:t>
            </a:r>
          </a:p>
          <a:p>
            <a:r>
              <a:rPr lang="ru-RU" sz="2400" b="1" i="1" dirty="0">
                <a:latin typeface="Gabriola" pitchFamily="82" charset="0"/>
              </a:rPr>
              <a:t>Из трубы дымок летит.</a:t>
            </a:r>
          </a:p>
          <a:p>
            <a:r>
              <a:rPr lang="ru-RU" sz="2400" b="1" i="1" dirty="0">
                <a:latin typeface="Gabriola" pitchFamily="82" charset="0"/>
              </a:rPr>
              <a:t>Заяц, мышь, лиса, лягушка,</a:t>
            </a:r>
          </a:p>
          <a:p>
            <a:r>
              <a:rPr lang="ru-RU" sz="2400" b="1" i="1" dirty="0">
                <a:latin typeface="Gabriola" pitchFamily="82" charset="0"/>
              </a:rPr>
              <a:t>Волк и косолапый мишка</a:t>
            </a:r>
          </a:p>
          <a:p>
            <a:r>
              <a:rPr lang="ru-RU" sz="2400" b="1" i="1" dirty="0">
                <a:latin typeface="Gabriola" pitchFamily="82" charset="0"/>
              </a:rPr>
              <a:t>Дружно, весело живут,</a:t>
            </a:r>
          </a:p>
          <a:p>
            <a:r>
              <a:rPr lang="ru-RU" sz="2400" b="1" i="1" dirty="0">
                <a:latin typeface="Gabriola" pitchFamily="82" charset="0"/>
              </a:rPr>
              <a:t>Хором песенки поют.</a:t>
            </a:r>
          </a:p>
          <a:p>
            <a:r>
              <a:rPr lang="ru-RU" sz="2400" b="1" i="1" dirty="0">
                <a:latin typeface="Gabriola" pitchFamily="82" charset="0"/>
              </a:rPr>
              <a:t>Отвечай скорей, дружок,</a:t>
            </a:r>
          </a:p>
          <a:p>
            <a:r>
              <a:rPr lang="ru-RU" sz="2400" b="1" i="1" dirty="0">
                <a:latin typeface="Gabriola" pitchFamily="82" charset="0"/>
              </a:rPr>
              <a:t>Это сказка…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59" y="545885"/>
            <a:ext cx="52800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27" y="1765969"/>
            <a:ext cx="2736304" cy="26933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4" y="1537574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77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67724" y="539788"/>
            <a:ext cx="5283724" cy="5184576"/>
            <a:chOff x="2190564" y="188641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564" y="188641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568" y="156483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3048" y="1700808"/>
            <a:ext cx="2778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Вот и вечер наступает,</a:t>
            </a:r>
          </a:p>
          <a:p>
            <a:r>
              <a:rPr lang="ru-RU" sz="2400" b="1" i="1" dirty="0">
                <a:latin typeface="Gabriola" pitchFamily="82" charset="0"/>
              </a:rPr>
              <a:t>В королевстве шумный бал.</a:t>
            </a:r>
          </a:p>
          <a:p>
            <a:r>
              <a:rPr lang="ru-RU" sz="2400" b="1" i="1" dirty="0">
                <a:latin typeface="Gabriola" pitchFamily="82" charset="0"/>
              </a:rPr>
              <a:t>Фея ей наряд подарит,</a:t>
            </a:r>
          </a:p>
          <a:p>
            <a:r>
              <a:rPr lang="ru-RU" sz="2400" b="1" i="1" dirty="0">
                <a:latin typeface="Gabriola" pitchFamily="82" charset="0"/>
              </a:rPr>
              <a:t>Чтоб ее никто не знал.</a:t>
            </a:r>
          </a:p>
          <a:p>
            <a:r>
              <a:rPr lang="ru-RU" sz="2400" b="1" i="1" dirty="0">
                <a:latin typeface="Gabriola" pitchFamily="82" charset="0"/>
              </a:rPr>
              <a:t>С бала в полночь убежала,</a:t>
            </a:r>
          </a:p>
          <a:p>
            <a:r>
              <a:rPr lang="ru-RU" sz="2400" b="1" i="1" dirty="0">
                <a:latin typeface="Gabriola" pitchFamily="82" charset="0"/>
              </a:rPr>
              <a:t>Башмачок свой потеряла.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94" y="1672836"/>
            <a:ext cx="1903356" cy="291847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44389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1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24586" y="648572"/>
            <a:ext cx="5283724" cy="5184576"/>
            <a:chOff x="2190564" y="188641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564" y="188641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919" y="171371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4919" y="1880818"/>
            <a:ext cx="2778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Он опасен и могуч,</a:t>
            </a:r>
          </a:p>
          <a:p>
            <a:r>
              <a:rPr lang="ru-RU" sz="2400" b="1" i="1" dirty="0">
                <a:latin typeface="Gabriola" pitchFamily="82" charset="0"/>
              </a:rPr>
              <a:t>Он страшнее грозных туч,</a:t>
            </a:r>
          </a:p>
          <a:p>
            <a:r>
              <a:rPr lang="ru-RU" sz="2400" b="1" i="1" dirty="0">
                <a:latin typeface="Gabriola" pitchFamily="82" charset="0"/>
              </a:rPr>
              <a:t>Лучше рядом не стоять,</a:t>
            </a:r>
          </a:p>
          <a:p>
            <a:r>
              <a:rPr lang="ru-RU" sz="2400" b="1" i="1" dirty="0">
                <a:latin typeface="Gabriola" pitchFamily="82" charset="0"/>
              </a:rPr>
              <a:t>Жаром может он обдать.</a:t>
            </a:r>
          </a:p>
          <a:p>
            <a:r>
              <a:rPr lang="ru-RU" sz="2400" b="1" i="1" dirty="0">
                <a:latin typeface="Gabriola" pitchFamily="82" charset="0"/>
              </a:rPr>
              <a:t>У него три головы,</a:t>
            </a:r>
          </a:p>
          <a:p>
            <a:r>
              <a:rPr lang="ru-RU" sz="2400" b="1" i="1" dirty="0">
                <a:latin typeface="Gabriola" pitchFamily="82" charset="0"/>
              </a:rPr>
              <a:t>Его узнали дети вы?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33" y="1948390"/>
            <a:ext cx="2740588" cy="261008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7" y="1582089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53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97" y="548680"/>
            <a:ext cx="5299351" cy="51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55565" y="548680"/>
            <a:ext cx="5283724" cy="5184576"/>
            <a:chOff x="2171714" y="124350"/>
            <a:chExt cx="4325652" cy="423647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5" b="97409" l="9924" r="89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2695" r="20247" b="4651"/>
            <a:stretch/>
          </p:blipFill>
          <p:spPr>
            <a:xfrm rot="20060642">
              <a:off x="2735052" y="441558"/>
              <a:ext cx="890016" cy="966125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714" y="124350"/>
              <a:ext cx="4325652" cy="423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919" y="1713711"/>
            <a:ext cx="4141470" cy="317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6697" y="2148319"/>
            <a:ext cx="2778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Gabriola" pitchFamily="82" charset="0"/>
              </a:rPr>
              <a:t>По дороге как-то шла</a:t>
            </a:r>
          </a:p>
          <a:p>
            <a:r>
              <a:rPr lang="ru-RU" sz="2400" b="1" i="1" dirty="0">
                <a:latin typeface="Gabriola" pitchFamily="82" charset="0"/>
              </a:rPr>
              <a:t>И копеечку нашла,</a:t>
            </a:r>
          </a:p>
          <a:p>
            <a:r>
              <a:rPr lang="ru-RU" sz="2400" b="1" i="1" dirty="0">
                <a:latin typeface="Gabriola" pitchFamily="82" charset="0"/>
              </a:rPr>
              <a:t>Самовар себе купила,</a:t>
            </a:r>
          </a:p>
          <a:p>
            <a:r>
              <a:rPr lang="ru-RU" sz="2400" b="1" i="1" dirty="0">
                <a:latin typeface="Gabriola" pitchFamily="82" charset="0"/>
              </a:rPr>
              <a:t>Чаем всех жуков поила.</a:t>
            </a:r>
          </a:p>
          <a:p>
            <a:r>
              <a:rPr lang="ru-RU" sz="2400" b="1" i="1" dirty="0">
                <a:latin typeface="Gabriola" pitchFamily="82" charset="0"/>
              </a:rPr>
              <a:t>Кто хозяйка - молодуха?</a:t>
            </a:r>
          </a:p>
          <a:p>
            <a:r>
              <a:rPr lang="ru-RU" sz="2400" b="1" i="1" dirty="0">
                <a:latin typeface="Gabriola" pitchFamily="82" charset="0"/>
              </a:rPr>
              <a:t>Это — ... 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84" l="6667" r="9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36" y="1916832"/>
            <a:ext cx="3157315" cy="258899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52" y="1531757"/>
            <a:ext cx="3280630" cy="32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91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485</Words>
  <Application>Microsoft Office PowerPoint</Application>
  <PresentationFormat>Экран (4:3)</PresentationFormat>
  <Paragraphs>89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в мире сказок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мире сказок</dc:title>
  <dc:creator>V</dc:creator>
  <cp:lastModifiedBy>V</cp:lastModifiedBy>
  <cp:revision>49</cp:revision>
  <dcterms:created xsi:type="dcterms:W3CDTF">2020-10-20T08:45:27Z</dcterms:created>
  <dcterms:modified xsi:type="dcterms:W3CDTF">2020-11-21T13:56:28Z</dcterms:modified>
</cp:coreProperties>
</file>