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74" r:id="rId4"/>
    <p:sldId id="266" r:id="rId5"/>
    <p:sldId id="268" r:id="rId6"/>
    <p:sldId id="267" r:id="rId7"/>
    <p:sldId id="269" r:id="rId8"/>
    <p:sldId id="273" r:id="rId9"/>
    <p:sldId id="256" r:id="rId10"/>
    <p:sldId id="270" r:id="rId11"/>
    <p:sldId id="27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313A"/>
    <a:srgbClr val="1C4B58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robo-sapiens.ru/stati/oblasti-primeneniya-iskusstvennogo-intellekta/" TargetMode="External"/><Relationship Id="rId3" Type="http://schemas.openxmlformats.org/officeDocument/2006/relationships/hyperlink" Target="https://www.google.ru/search?q=%D0%BF%D0%B5%D1%80%D1%87%D0%B0%D1%82%D0%BA%D0%B0+%D0%B4%D0%BB%D1%8F+%D0%B2%D1%8B%D1%8F%D0%B2%D0%BB%D0%B5%D0%BD%D0%B8%D1%8F+%D0%B1%D0%BE%D0%BB%D0%B5%D0%B7%D0%BD%D0%B5%D0%B9&amp;newwindow=1&amp;tbm=isch&amp;tbo=u&amp;source=univ&amp;sa=X&amp;ved=2ahUKEwjqlPu1_-LeAhXmqIsKHTtfAFwQsAR6BAgAEAE&amp;biw=1280&amp;bih=610" TargetMode="External"/><Relationship Id="rId7" Type="http://schemas.openxmlformats.org/officeDocument/2006/relationships/hyperlink" Target="http://&#1075;&#1086;&#1088;&#1086;&#1076;&#1074;&#1086;&#1079;&#1084;&#1086;&#1078;&#1085;&#1086;&#1089;&#1090;&#1077;&#1081;.&#1088;&#1092;/projects/proekty-shkolnikov/ruka-manipulyato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ru/search?newwindow=1&amp;tbm=isch&amp;q=%D1%83%D0%BC%D0%BD%D0%B0%D1%8F+%D0%BF%D0%B5%D1%80%D1%87%D0%B0%D1%82%D0%BA%D0%B0&amp;chips=q:%D1%83%D0%BC%D0%BD%D0%B0%D1%8F+%D0%BF%D0%B5%D1%80%D1%87%D0%B0%D1%82%D0%BA%D0%B0,online_chips:wearable&amp;sa=X&amp;ved=0ahUKEwjU0daS2OXeAhWEjiwKHW33AlcQ4lYINSgP&amp;biw=1280&amp;bih=610&amp;dpr=1.5" TargetMode="External"/><Relationship Id="rId11" Type="http://schemas.openxmlformats.org/officeDocument/2006/relationships/hyperlink" Target="https://www.pinterest.ru/pin/46795283602839652/" TargetMode="External"/><Relationship Id="rId5" Type="http://schemas.openxmlformats.org/officeDocument/2006/relationships/hyperlink" Target="https://www.popmech.ru/technologies/240497-elektronnaya-chelovecheskaya-kozha-gadzhet-vstroennyy-v-telo/" TargetMode="External"/><Relationship Id="rId10" Type="http://schemas.openxmlformats.org/officeDocument/2006/relationships/hyperlink" Target="https://biomolecula.ru/articles/bolshoi-brat-sledit-za-toboi-ili-kak-razvitie-tekhnologii-meniaet-nashu-zhizn" TargetMode="External"/><Relationship Id="rId4" Type="http://schemas.openxmlformats.org/officeDocument/2006/relationships/hyperlink" Target="https://www.bbc.com/russian/features-43227689" TargetMode="External"/><Relationship Id="rId9" Type="http://schemas.openxmlformats.org/officeDocument/2006/relationships/hyperlink" Target="http://www.aif.ru/health/leksprav/detskie_infekcii_profilaktika_simptomy_i_lecheni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500562" y="4786322"/>
            <a:ext cx="485775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1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Авторы:</a:t>
            </a:r>
          </a:p>
          <a:p>
            <a:pPr marL="266700"/>
            <a:r>
              <a:rPr lang="ru-RU" sz="1600" b="1" cap="all" dirty="0" err="1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Шефер</a:t>
            </a:r>
            <a:r>
              <a:rPr lang="ru-RU" sz="1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Роман Васильевич </a:t>
            </a:r>
            <a:r>
              <a:rPr lang="ru-RU" sz="12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(11 лет)</a:t>
            </a:r>
          </a:p>
          <a:p>
            <a:pPr marL="266700"/>
            <a:r>
              <a:rPr lang="ru-RU" sz="1600" b="1" cap="all" dirty="0" err="1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Шефер</a:t>
            </a:r>
            <a:r>
              <a:rPr lang="ru-RU" sz="1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Мария Олеговна</a:t>
            </a:r>
          </a:p>
          <a:p>
            <a:r>
              <a:rPr lang="ru-RU" sz="1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Наставники:</a:t>
            </a:r>
          </a:p>
          <a:p>
            <a:pPr marL="266700"/>
            <a:r>
              <a:rPr lang="ru-RU" sz="1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Максимова Елена Николаевна</a:t>
            </a:r>
          </a:p>
          <a:p>
            <a:pPr marL="266700"/>
            <a:r>
              <a:rPr lang="ru-RU" sz="1600" b="1" cap="all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Чулкова Марина Николаевна</a:t>
            </a:r>
            <a:endParaRPr lang="ru-RU" sz="1600" b="1" cap="all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Picture 3" descr="C:\Users\Mari\Desktop\Новый документ 2018-11-23 18.56.41_3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16200000">
            <a:off x="890849" y="2895308"/>
            <a:ext cx="2857520" cy="39249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7" name="Picture 3" descr="C:\Users\Mari\Desktop\Новый документ 2018-11-24 10.49.11_2.jpg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4572000" y="500042"/>
            <a:ext cx="4214842" cy="33684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214282" y="714356"/>
            <a:ext cx="49292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0" b="1" dirty="0" smtClean="0">
                <a:ln w="1905"/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«УМНАЯ» ПЕРЧАТКА</a:t>
            </a:r>
            <a:endParaRPr lang="ru-RU" sz="7000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8596" y="285728"/>
            <a:ext cx="8501122" cy="212365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4400" b="1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Создать проект </a:t>
            </a:r>
            <a:r>
              <a:rPr lang="ru-RU" sz="4400" b="1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«Умная</a:t>
            </a:r>
            <a:r>
              <a:rPr lang="ru-RU" sz="4400" b="1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перчатка», предназначенная  для выявления детских болезней</a:t>
            </a:r>
            <a:endParaRPr lang="ru-RU" sz="4400" b="1" dirty="0">
              <a:ln w="1905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Users\Mari\Desktop\Новый документ 2018-11-23 18.56.41_2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 l="5172"/>
          <a:stretch>
            <a:fillRect/>
          </a:stretch>
        </p:blipFill>
        <p:spPr bwMode="auto">
          <a:xfrm rot="16200000">
            <a:off x="2549258" y="1977760"/>
            <a:ext cx="3759735" cy="52864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85720" y="428604"/>
          <a:ext cx="8643998" cy="593726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00528"/>
                <a:gridCol w="4643470"/>
              </a:tblGrid>
              <a:tr h="55925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ЗАДАЧИ</a:t>
                      </a:r>
                      <a:endParaRPr lang="ru-RU" sz="2800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СПОСОБЫ</a:t>
                      </a:r>
                      <a:endParaRPr lang="ru-RU" sz="2800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78977">
                <a:tc>
                  <a:txBody>
                    <a:bodyPr/>
                    <a:lstStyle/>
                    <a:p>
                      <a:pPr algn="just"/>
                      <a:r>
                        <a:rPr lang="ru-RU" sz="1900" b="1" dirty="0" smtClean="0">
                          <a:solidFill>
                            <a:srgbClr val="1C4B58"/>
                          </a:solidFill>
                          <a:effectLst/>
                        </a:rPr>
                        <a:t>Анализ проблемы: выявление детских болезней на ранней</a:t>
                      </a:r>
                      <a:r>
                        <a:rPr lang="ru-RU" sz="1900" b="1" baseline="0" dirty="0" smtClean="0">
                          <a:solidFill>
                            <a:srgbClr val="1C4B58"/>
                          </a:solidFill>
                          <a:effectLst/>
                        </a:rPr>
                        <a:t> стадии</a:t>
                      </a:r>
                      <a:endParaRPr lang="ru-RU" sz="1900" b="1" dirty="0">
                        <a:solidFill>
                          <a:srgbClr val="1C4B58"/>
                        </a:solidFill>
                        <a:effectLst/>
                      </a:endParaRPr>
                    </a:p>
                  </a:txBody>
                  <a:tcPr marL="180000" marR="18000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1900" b="1" dirty="0">
                        <a:solidFill>
                          <a:srgbClr val="1C4B58"/>
                        </a:solidFill>
                      </a:endParaRPr>
                    </a:p>
                  </a:txBody>
                  <a:tcPr marL="180000" marR="180000">
                    <a:cell3D prstMaterial="dkEdge">
                      <a:bevel/>
                      <a:lightRig rig="flood" dir="t"/>
                    </a:cell3D>
                  </a:tcPr>
                </a:tc>
              </a:tr>
              <a:tr h="2206364">
                <a:tc>
                  <a:txBody>
                    <a:bodyPr/>
                    <a:lstStyle/>
                    <a:p>
                      <a:pPr algn="just"/>
                      <a:r>
                        <a:rPr lang="ru-RU" sz="1900" b="1" dirty="0" smtClean="0">
                          <a:solidFill>
                            <a:srgbClr val="1C4B58"/>
                          </a:solidFill>
                        </a:rPr>
                        <a:t>Изучить инновационные методы распознавания болезней</a:t>
                      </a:r>
                      <a:endParaRPr lang="ru-RU" sz="1900" b="1" dirty="0">
                        <a:solidFill>
                          <a:srgbClr val="1C4B58"/>
                        </a:solidFill>
                      </a:endParaRPr>
                    </a:p>
                  </a:txBody>
                  <a:tcPr marL="180000" marR="18000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900" b="1" dirty="0" smtClean="0">
                          <a:solidFill>
                            <a:srgbClr val="1C4B58"/>
                          </a:solidFill>
                        </a:rPr>
                        <a:t>Просмотр различных проектов по медицине; знакомство с опытом работы русских и зарубежных докторов наук.</a:t>
                      </a:r>
                      <a:endParaRPr lang="ru-RU" sz="1900" b="1" dirty="0">
                        <a:solidFill>
                          <a:srgbClr val="1C4B58"/>
                        </a:solidFill>
                      </a:endParaRPr>
                    </a:p>
                  </a:txBody>
                  <a:tcPr marL="180000" marR="18000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792671">
                <a:tc>
                  <a:txBody>
                    <a:bodyPr/>
                    <a:lstStyle/>
                    <a:p>
                      <a:pPr algn="just"/>
                      <a:r>
                        <a:rPr lang="ru-RU" sz="1900" b="1" dirty="0" smtClean="0">
                          <a:solidFill>
                            <a:srgbClr val="1C4B58"/>
                          </a:solidFill>
                        </a:rPr>
                        <a:t>Презентовать результаты</a:t>
                      </a:r>
                      <a:endParaRPr lang="ru-RU" sz="1900" b="1" dirty="0">
                        <a:solidFill>
                          <a:srgbClr val="1C4B58"/>
                        </a:solidFill>
                      </a:endParaRPr>
                    </a:p>
                  </a:txBody>
                  <a:tcPr marL="180000" marR="18000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900" b="1" dirty="0" smtClean="0">
                          <a:solidFill>
                            <a:srgbClr val="1C4B58"/>
                          </a:solidFill>
                        </a:rPr>
                        <a:t>Подготовка</a:t>
                      </a:r>
                      <a:r>
                        <a:rPr lang="ru-RU" sz="1900" b="1" baseline="0" dirty="0" smtClean="0">
                          <a:solidFill>
                            <a:srgbClr val="1C4B58"/>
                          </a:solidFill>
                        </a:rPr>
                        <a:t> доклада и</a:t>
                      </a:r>
                      <a:r>
                        <a:rPr lang="ru-RU" sz="1900" b="1" dirty="0" smtClean="0">
                          <a:solidFill>
                            <a:srgbClr val="1C4B58"/>
                          </a:solidFill>
                        </a:rPr>
                        <a:t> </a:t>
                      </a:r>
                      <a:r>
                        <a:rPr lang="ru-RU" sz="1900" b="1" dirty="0" err="1" smtClean="0">
                          <a:solidFill>
                            <a:srgbClr val="1C4B58"/>
                          </a:solidFill>
                        </a:rPr>
                        <a:t>мультимедийной</a:t>
                      </a:r>
                      <a:r>
                        <a:rPr lang="ru-RU" sz="1900" b="1" baseline="0" dirty="0" smtClean="0">
                          <a:solidFill>
                            <a:srgbClr val="1C4B58"/>
                          </a:solidFill>
                        </a:rPr>
                        <a:t> презентации. Представление работы на «Фестивале идей»</a:t>
                      </a:r>
                      <a:endParaRPr lang="ru-RU" sz="1900" b="1" dirty="0">
                        <a:solidFill>
                          <a:srgbClr val="1C4B58"/>
                        </a:solidFill>
                      </a:endParaRPr>
                    </a:p>
                  </a:txBody>
                  <a:tcPr marL="180000" marR="18000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Mari\Desktop\Фото для сайта\Вечер талантов 2018\3-Z8zwEhYBA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57158" y="357166"/>
            <a:ext cx="3929090" cy="29468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9" name="Picture 5" descr="C:\Users\Mari\Desktop\Наши малыши\IMG_20181121_091746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5192617" y="404791"/>
            <a:ext cx="3451349" cy="61357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1" name="Picture 7" descr="ÐÐ°ÑÑÐ¸Ð½ÐºÐ¸ Ð¿Ð¾ Ð·Ð°Ð¿ÑÐ¾ÑÑ Ð¼ÐµÐ´Ð¸ÑÐ¸Ð½Ð° Ð±ÑÐ´ÑÑÐµÐ³Ð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357694"/>
            <a:ext cx="4000527" cy="2000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Стрелка вниз 9"/>
          <p:cNvSpPr/>
          <p:nvPr/>
        </p:nvSpPr>
        <p:spPr>
          <a:xfrm rot="5400000">
            <a:off x="4464843" y="5179231"/>
            <a:ext cx="500066" cy="571504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4429124" y="1500174"/>
            <a:ext cx="642942" cy="57150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C:\Users\Mari\Desktop\smiley_PNG16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1714488"/>
            <a:ext cx="815785" cy="785818"/>
          </a:xfrm>
          <a:prstGeom prst="rect">
            <a:avLst/>
          </a:prstGeom>
          <a:noFill/>
        </p:spPr>
      </p:pic>
      <p:pic>
        <p:nvPicPr>
          <p:cNvPr id="3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8" y="2643182"/>
            <a:ext cx="1000132" cy="9301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1" name="Picture 1" descr="C:\Users\Mari\Desktop\IMG_4338.JPG"/>
          <p:cNvPicPr>
            <a:picLocks noChangeAspect="1" noChangeArrowheads="1"/>
          </p:cNvPicPr>
          <p:nvPr/>
        </p:nvPicPr>
        <p:blipFill>
          <a:blip r:embed="rId3" cstate="print"/>
          <a:srcRect l="10892"/>
          <a:stretch>
            <a:fillRect/>
          </a:stretch>
        </p:blipFill>
        <p:spPr bwMode="auto">
          <a:xfrm>
            <a:off x="5143504" y="1071546"/>
            <a:ext cx="3675999" cy="55007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122" name="Picture 2" descr="C:\Users\Mari\Desktop\IBE9B4jz4H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876"/>
            <a:ext cx="4429156" cy="29533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Выноска-облако 6"/>
          <p:cNvSpPr/>
          <p:nvPr/>
        </p:nvSpPr>
        <p:spPr>
          <a:xfrm rot="21056021">
            <a:off x="2510426" y="461055"/>
            <a:ext cx="5309534" cy="2580523"/>
          </a:xfrm>
          <a:prstGeom prst="cloudCallout">
            <a:avLst>
              <a:gd name="adj1" fmla="val -50217"/>
              <a:gd name="adj2" fmla="val 63729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20672138">
            <a:off x="3196888" y="1233460"/>
            <a:ext cx="39703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Как быстро и без труда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проверить здоровье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</a:rPr>
              <a:t>малышей?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123" name="Picture 3" descr="C:\Users\Mari\Desktop\IMG_20181123_182018.jpg"/>
          <p:cNvPicPr>
            <a:picLocks noChangeAspect="1" noChangeArrowheads="1"/>
          </p:cNvPicPr>
          <p:nvPr/>
        </p:nvPicPr>
        <p:blipFill>
          <a:blip r:embed="rId5" cstate="print"/>
          <a:srcRect b="11607"/>
          <a:stretch>
            <a:fillRect/>
          </a:stretch>
        </p:blipFill>
        <p:spPr bwMode="auto">
          <a:xfrm>
            <a:off x="357158" y="326550"/>
            <a:ext cx="1928826" cy="30310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Овал 2"/>
          <p:cNvSpPr/>
          <p:nvPr/>
        </p:nvSpPr>
        <p:spPr>
          <a:xfrm>
            <a:off x="3214678" y="2643182"/>
            <a:ext cx="2786082" cy="150019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143240" y="2928934"/>
            <a:ext cx="3000396" cy="8771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7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ИННОВАЦИОННЫЕ</a:t>
            </a:r>
          </a:p>
          <a:p>
            <a:pPr algn="ctr"/>
            <a:r>
              <a:rPr lang="ru-RU" sz="17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МЕТОДЫ ДИАГНОСТИКИ ЗАБОЛЕВАНИЙ</a:t>
            </a:r>
            <a:endParaRPr lang="ru-RU" sz="1700" b="1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 l="16901" t="11263" r="19718" b="23036"/>
          <a:stretch>
            <a:fillRect/>
          </a:stretch>
        </p:blipFill>
        <p:spPr bwMode="auto">
          <a:xfrm>
            <a:off x="3286116" y="214290"/>
            <a:ext cx="2643206" cy="20558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2" name="Picture 2" descr="ÐÐ°ÑÑÐ¸Ð½ÐºÐ¸ Ð¿Ð¾ Ð·Ð°Ð¿ÑÐ¾ÑÑ Ð¿ÑÐµÐ¿Ð°ÑÐ°Ñ ÐºÐ¾ÑÐ¾ÑÑÐ¹ Ð¿ÐµÑÐµÐ´Ð°ÐµÑ Ð´Ð°Ð½Ð½ÑÐµ Ð½Ð° Ð¼Ð¸ÐºÑÐ¾ÑÑÑÑÐ¾Ð¹ÑÑÐ²Ð¾"/>
          <p:cNvPicPr>
            <a:picLocks noChangeAspect="1" noChangeArrowheads="1"/>
          </p:cNvPicPr>
          <p:nvPr/>
        </p:nvPicPr>
        <p:blipFill>
          <a:blip r:embed="rId4"/>
          <a:srcRect l="7242" t="38542" r="54476" b="10416"/>
          <a:stretch>
            <a:fillRect/>
          </a:stretch>
        </p:blipFill>
        <p:spPr bwMode="auto">
          <a:xfrm>
            <a:off x="285720" y="1000108"/>
            <a:ext cx="2357454" cy="23574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9" name="Picture 5" descr="C:\Users\Mari\Desktop\ПРОЕКТ\51a43436b15ac02fea3a0993a2c89675_fitted_800x30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246321"/>
            <a:ext cx="3357586" cy="23545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0" name="Picture 6" descr="C:\Users\Mari\Desktop\ПРОЕКТ\61tF97vjRgL._SX466_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1071546"/>
            <a:ext cx="2428892" cy="24288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2" name="Picture 8" descr="https://medvestnik.ru/apps/mv/assets/cache/files/content/news/719/71962/front-jpg/front-z-700.jpg?time=147556435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4214818"/>
            <a:ext cx="3667151" cy="23574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6" name="Стрелка вправо 15"/>
          <p:cNvSpPr/>
          <p:nvPr/>
        </p:nvSpPr>
        <p:spPr>
          <a:xfrm rot="20010783">
            <a:off x="5977720" y="2876031"/>
            <a:ext cx="481203" cy="330285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12006197">
            <a:off x="2756714" y="2930133"/>
            <a:ext cx="481203" cy="330285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8373581">
            <a:off x="2965753" y="3839758"/>
            <a:ext cx="488523" cy="29705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 rot="2343765">
            <a:off x="5749240" y="3835538"/>
            <a:ext cx="482612" cy="279841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6200000">
            <a:off x="4439968" y="2346586"/>
            <a:ext cx="264065" cy="285753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C:\Users\Mari\Desktop\ПРОЕКТ\perchatka3-630x420.png"/>
          <p:cNvPicPr>
            <a:picLocks noChangeAspect="1" noChangeArrowheads="1"/>
          </p:cNvPicPr>
          <p:nvPr/>
        </p:nvPicPr>
        <p:blipFill>
          <a:blip r:embed="rId3"/>
          <a:srcRect l="3571" t="14285" r="14286" b="16071"/>
          <a:stretch>
            <a:fillRect/>
          </a:stretch>
        </p:blipFill>
        <p:spPr bwMode="auto">
          <a:xfrm rot="10800000">
            <a:off x="785786" y="428604"/>
            <a:ext cx="3159719" cy="1785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 l="18837" t="11458" r="12109" b="19658"/>
          <a:stretch>
            <a:fillRect/>
          </a:stretch>
        </p:blipFill>
        <p:spPr bwMode="auto">
          <a:xfrm>
            <a:off x="5214942" y="428604"/>
            <a:ext cx="3143272" cy="17637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Плюс 7"/>
          <p:cNvSpPr/>
          <p:nvPr/>
        </p:nvSpPr>
        <p:spPr>
          <a:xfrm>
            <a:off x="4214810" y="928670"/>
            <a:ext cx="714380" cy="714380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C:\Users\Mari\Desktop\ПРОЕКТ\37027.jp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857224" y="3143248"/>
            <a:ext cx="7516838" cy="34290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Равно 8"/>
          <p:cNvSpPr/>
          <p:nvPr/>
        </p:nvSpPr>
        <p:spPr>
          <a:xfrm>
            <a:off x="3786182" y="2428868"/>
            <a:ext cx="1571636" cy="500066"/>
          </a:xfrm>
          <a:prstGeom prst="mathEqual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 l="12500"/>
          <a:stretch>
            <a:fillRect/>
          </a:stretch>
        </p:blipFill>
        <p:spPr bwMode="auto">
          <a:xfrm>
            <a:off x="3143240" y="500042"/>
            <a:ext cx="2805815" cy="16430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1142984"/>
            <a:ext cx="2503668" cy="21431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2" name="Picture 8" descr="ÐÐ°ÑÑÐ¸Ð½ÐºÐ¸ Ð¿Ð¾ Ð·Ð°Ð¿ÑÐ¾ÑÑ Ð¾ÑÐ²Ð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857496"/>
            <a:ext cx="2606460" cy="3643338"/>
          </a:xfrm>
          <a:prstGeom prst="rect">
            <a:avLst/>
          </a:prstGeom>
          <a:noFill/>
        </p:spPr>
      </p:pic>
      <p:pic>
        <p:nvPicPr>
          <p:cNvPr id="1034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 l="13240" r="9527"/>
          <a:stretch>
            <a:fillRect/>
          </a:stretch>
        </p:blipFill>
        <p:spPr bwMode="auto">
          <a:xfrm>
            <a:off x="3286116" y="3143248"/>
            <a:ext cx="2515779" cy="20717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6" name="Picture 1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7"/>
          <a:srcRect b="5970"/>
          <a:stretch>
            <a:fillRect/>
          </a:stretch>
        </p:blipFill>
        <p:spPr bwMode="auto">
          <a:xfrm>
            <a:off x="6072198" y="4857760"/>
            <a:ext cx="2848429" cy="14287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9" name="Picture 1" descr="C:\Users\Mari\Desktop\ПРОЕКТ\26gj6zfR-300x300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857364"/>
            <a:ext cx="2476504" cy="2476504"/>
          </a:xfrm>
          <a:prstGeom prst="ellipse">
            <a:avLst/>
          </a:prstGeom>
          <a:ln w="635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1" name="Picture 3" descr="ÐÐ°ÑÑÐ¸Ð½ÐºÐ¸ Ð¿Ð¾ Ð·Ð°Ð¿ÑÐ¾ÑÑ Ð±Ð¸Ð¾ÑÐ¸Ð·Ð¸ÐºÐ° Ð¸ Ð±Ð¸Ð¾ÑÐµÑÐ½Ð¾Ð»Ð¾Ð³Ð¸Ñ"/>
          <p:cNvPicPr>
            <a:picLocks noChangeAspect="1" noChangeArrowheads="1"/>
          </p:cNvPicPr>
          <p:nvPr/>
        </p:nvPicPr>
        <p:blipFill>
          <a:blip r:embed="rId4"/>
          <a:srcRect t="20090"/>
          <a:stretch>
            <a:fillRect/>
          </a:stretch>
        </p:blipFill>
        <p:spPr bwMode="auto">
          <a:xfrm>
            <a:off x="642910" y="357166"/>
            <a:ext cx="2282498" cy="25717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057" name="AutoShape 9" descr="ÐÐ°ÑÑÐ¸Ð½ÐºÐ¸ Ð¿Ð¾ Ð·Ð°Ð¿ÑÐ¾ÑÑ Ð¼Ð¾Ð»ÐµÐºÑÐ»ÑÑÐ½Ð°Ñ ÑÐ¸Ð·Ð¸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9" name="AutoShape 11" descr="ÐÐ°ÑÑÐ¸Ð½ÐºÐ¸ Ð¿Ð¾ Ð·Ð°Ð¿ÑÐ¾ÑÑ Ð¼Ð¾Ð»ÐµÐºÑÐ»ÑÑÐ½Ð°Ñ ÑÐ¸Ð·Ð¸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1" name="Picture 13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/>
          <a:srcRect t="5882" r="2940" b="5882"/>
          <a:stretch>
            <a:fillRect/>
          </a:stretch>
        </p:blipFill>
        <p:spPr bwMode="auto">
          <a:xfrm>
            <a:off x="428596" y="4357694"/>
            <a:ext cx="3143272" cy="21431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63" name="Picture 15" descr="ÐÐ°ÑÑÐ¸Ð½ÐºÐ¸ Ð¿Ð¾ Ð·Ð°Ð¿ÑÐ¾ÑÑ Ð½Ð°Ð½Ð¾ÑÐµÑÐ½Ð¾Ð»Ð¾Ð³Ð¸Ð¸"/>
          <p:cNvPicPr>
            <a:picLocks noChangeAspect="1" noChangeArrowheads="1"/>
          </p:cNvPicPr>
          <p:nvPr/>
        </p:nvPicPr>
        <p:blipFill>
          <a:blip r:embed="rId6"/>
          <a:srcRect l="-4433"/>
          <a:stretch>
            <a:fillRect/>
          </a:stretch>
        </p:blipFill>
        <p:spPr bwMode="auto">
          <a:xfrm>
            <a:off x="5500694" y="4429132"/>
            <a:ext cx="3437081" cy="21431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65" name="Picture 17" descr="ÐÐ°ÑÑÐ¸Ð½ÐºÐ¸ Ð¿Ð¾ Ð·Ð°Ð¿ÑÐ¾ÑÑ ÑÑÐ¿ÐµÑÐºÐ¾Ð¼Ð¿ÑÑÑÐµÑÑ"/>
          <p:cNvPicPr>
            <a:picLocks noChangeAspect="1" noChangeArrowheads="1"/>
          </p:cNvPicPr>
          <p:nvPr/>
        </p:nvPicPr>
        <p:blipFill>
          <a:blip r:embed="rId7"/>
          <a:srcRect l="23810" r="10713" b="-1193"/>
          <a:stretch>
            <a:fillRect/>
          </a:stretch>
        </p:blipFill>
        <p:spPr bwMode="auto">
          <a:xfrm>
            <a:off x="6286512" y="357166"/>
            <a:ext cx="2357454" cy="25003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7" name="AutoShape 9" descr="ÐÐ°ÑÑÐ¸Ð½ÐºÐ¸ Ð¿Ð¾ Ð·Ð°Ð¿ÑÐ¾ÑÑ Ð¼Ð¾Ð»ÐµÐºÑÐ»ÑÑÐ½Ð°Ñ ÑÐ¸Ð·Ð¸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9" name="AutoShape 11" descr="ÐÐ°ÑÑÐ¸Ð½ÐºÐ¸ Ð¿Ð¾ Ð·Ð°Ð¿ÑÐ¾ÑÑ Ð¼Ð¾Ð»ÐµÐºÑÐ»ÑÑÐ½Ð°Ñ ÑÐ¸Ð·Ð¸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85720" y="4572008"/>
            <a:ext cx="8572560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n w="1905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«ЧЕМ БОЛЕЕ ПРОДВИГАЕТСЯ НАУКА В ИЗУЧЕНИИ ПРИЧИН БОЛЕЗНИ, ТЕМ БОЛЕЕ ВЫСТУПАЕТ ТО ОБЩЕЕ ПОЛОЖЕНИЕ, ЧТО ПРЕДУПРЕДИТЬ БОЛЕЗНИ ГОРАЗДО ЛЕГЧЕ, ЧЕМ ЛЕЧИТЬ ИХ»</a:t>
            </a:r>
          </a:p>
          <a:p>
            <a:pPr algn="r"/>
            <a:r>
              <a:rPr lang="ru-RU" sz="2400" b="1" dirty="0" smtClean="0">
                <a:ln w="1905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И.И. Мечников</a:t>
            </a:r>
          </a:p>
        </p:txBody>
      </p:sp>
      <p:pic>
        <p:nvPicPr>
          <p:cNvPr id="4102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14290"/>
            <a:ext cx="4214842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\Desktop\ПРОЕКТ\32349234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7" name="AutoShape 9" descr="ÐÐ°ÑÑÐ¸Ð½ÐºÐ¸ Ð¿Ð¾ Ð·Ð°Ð¿ÑÐ¾ÑÑ Ð¼Ð¾Ð»ÐµÐºÑÐ»ÑÑÐ½Ð°Ñ ÑÐ¸Ð·Ð¸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9" name="AutoShape 11" descr="ÐÐ°ÑÑÐ¸Ð½ÐºÐ¸ Ð¿Ð¾ Ð·Ð°Ð¿ÑÐ¾ÑÑ Ð¼Ð¾Ð»ÐµÐºÑÐ»ÑÑÐ½Ð°Ñ ÑÐ¸Ð·Ð¸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857224" y="571480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ИСТОЧНИКИ И СПИСОК ЛИТЕРАТУРЫ</a:t>
            </a:r>
            <a:endParaRPr lang="ru-RU" sz="3200" b="1" cap="all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85720" y="1357298"/>
            <a:ext cx="864399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Журнал</a:t>
            </a:r>
            <a:r>
              <a:rPr kumimoji="0" lang="ru-RU" sz="1500" b="1" i="0" u="none" strike="noStrike" normalizeH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 «Девчонки и мальчишки». Школа ремесел. №07 (91) 2014</a:t>
            </a:r>
            <a:endParaRPr lang="ru-RU" sz="1500" b="1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  <a:hlinkClick r:id="rId3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Журнал для любознательных «Юный Эрудит» №9 (37), сентябрь 2005 г.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lang="ru-RU" sz="15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Очумелые ручки, Москва «</a:t>
            </a:r>
            <a:r>
              <a:rPr lang="ru-RU" sz="1500" b="1" dirty="0" err="1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росмэн</a:t>
            </a:r>
            <a:r>
              <a:rPr lang="ru-RU" sz="1500" b="1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» 1998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https://www.google.ru/search?q=%D0%BF%D0%B5%D1%80%D1%87%D0%B0%D1%82%D0%BA%D0%B0+%D0%B4%D0%BB%D1%8F+%D0%B2%D1%8B%D1%8F%D0%B2%D0%BB%D0%B5%D0%BD%D0%B8%D1%8F+%D0%B1%D0%BE%D0%BB%D0%B5%D0%B7%D0%BD%D0%B5%D0%B9&amp;newwindow=1&amp;tbm=isch&amp;tbo=u&amp;source=univ&amp;sa=X&amp;ved=2ahUKEwjqlPu1_-LeAhXmqIsKHTtfAFwQsAR6BAgAEAE&amp;biw=1280&amp;bih=610#imgrc=qjIqEagS-dfQ5M</a:t>
            </a: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https://www.bbc.com/russian/features-43227689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https://www.popmech.ru/technologies/240497-elektronnaya-chelovecheskaya-kozha-gadzhet-vstroennyy-v-telo/#part0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/>
              </a:rPr>
              <a:t>https://www.google.ru/search?newwindow=1&amp;tbm=isch&amp;q=%D1%83%D0%BC%D0%BD%D0%B0%D1%8F+%D0%BF%D0%B5%D1%80%D1%87%D0%B0%D1%82%D0%BA%D0%B0&amp;chips=q:%D1%83%D0%BC%D0%BD%D0%B0%D1%8F+%D0%BF%D0%B5%D1%80%D1%87%D0%B0%D1%82%D0%BA%D0%B0,online_chips:wearable&amp;sa=X&amp;ved=0ahUKEwjU0daS2OXeAhWEjiwKHW33AlcQ4lYINSgP&amp;biw=1280&amp;bih=610&amp;dpr=1.5#imgrc=d2S9CUrBzORNSM</a:t>
            </a: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/>
              </a:rPr>
              <a:t>http://xn--b1abdfefqvkeacccu0ar.xn--p1ai/projects/proekty-shkolnikov/ruka-manipulyator/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https://robo-sapiens.ru/stati/oblasti-primeneniya-iskusstvennogo-intellekta/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9"/>
              </a:rPr>
              <a:t>http://www.aif.ru/health/leksprav/detskie_infekcii_profilaktika_simptomy_i_lechenie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0"/>
              </a:rPr>
              <a:t>https://biomolecula.ru/articles/bolshoi-brat-sledit-za-toboi-ili-kak-razvitie-tekhnologii-meniaet-nashu-zhizn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sz="1500" b="1" i="0" u="none" strike="noStrike" normalizeH="0" baseline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1"/>
              </a:rPr>
              <a:t>https://www.pinterest.ru/pin/46795283602839652/</a:t>
            </a:r>
            <a:endParaRPr kumimoji="0" lang="ru-RU" sz="1500" b="1" i="0" u="none" strike="noStrike" normalizeH="0" baseline="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228</Words>
  <PresentationFormat>Экран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Mari</dc:creator>
  <cp:lastModifiedBy>Mari</cp:lastModifiedBy>
  <cp:revision>79</cp:revision>
  <dcterms:created xsi:type="dcterms:W3CDTF">2018-11-22T17:25:43Z</dcterms:created>
  <dcterms:modified xsi:type="dcterms:W3CDTF">2018-11-29T17:07:08Z</dcterms:modified>
</cp:coreProperties>
</file>