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8" r:id="rId3"/>
    <p:sldId id="259" r:id="rId4"/>
    <p:sldId id="277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FF"/>
    <a:srgbClr val="002AB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microsoft.com/office/2007/relationships/hdphoto" Target="../media/hdphoto6.wdp"/><Relationship Id="rId4" Type="http://schemas.openxmlformats.org/officeDocument/2006/relationships/image" Target="../media/image12.jpeg"/><Relationship Id="rId9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5.wdp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microsoft.com/office/2007/relationships/hdphoto" Target="../media/hdphoto30.wdp"/><Relationship Id="rId3" Type="http://schemas.microsoft.com/office/2007/relationships/hdphoto" Target="../media/hdphoto25.wdp"/><Relationship Id="rId7" Type="http://schemas.microsoft.com/office/2007/relationships/hdphoto" Target="../media/hdphoto27.wdp"/><Relationship Id="rId12" Type="http://schemas.openxmlformats.org/officeDocument/2006/relationships/image" Target="../media/image36.jpeg"/><Relationship Id="rId17" Type="http://schemas.microsoft.com/office/2007/relationships/hdphoto" Target="../media/hdphoto32.wdp"/><Relationship Id="rId2" Type="http://schemas.openxmlformats.org/officeDocument/2006/relationships/image" Target="../media/image31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microsoft.com/office/2007/relationships/hdphoto" Target="../media/hdphoto29.wdp"/><Relationship Id="rId5" Type="http://schemas.microsoft.com/office/2007/relationships/hdphoto" Target="../media/hdphoto26.wdp"/><Relationship Id="rId15" Type="http://schemas.microsoft.com/office/2007/relationships/hdphoto" Target="../media/hdphoto31.wdp"/><Relationship Id="rId10" Type="http://schemas.openxmlformats.org/officeDocument/2006/relationships/image" Target="../media/image35.jpeg"/><Relationship Id="rId4" Type="http://schemas.openxmlformats.org/officeDocument/2006/relationships/image" Target="../media/image32.jpeg"/><Relationship Id="rId9" Type="http://schemas.microsoft.com/office/2007/relationships/hdphoto" Target="../media/hdphoto28.wdp"/><Relationship Id="rId1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lidmanage.com/wp/wp-content/uploads/bgbi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" y="-19535"/>
            <a:ext cx="9132301" cy="668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764704"/>
            <a:ext cx="8087491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«Нестандартное </a:t>
            </a:r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физкультурное оборудование своими руками</a:t>
            </a:r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»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2974923" cy="22053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1135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lidmanage.com/wp/wp-content/uploads/bgbi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1" y="-30297"/>
            <a:ext cx="9132301" cy="668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65750" y="758489"/>
            <a:ext cx="7200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«Физическое образование ребенка есть база для всего остального. Без правильного применения гигиены в развитии ребенка, без правильно поставленной физкультуры и спорта мы никогда не получим здорового поколения»</a:t>
            </a:r>
          </a:p>
          <a:p>
            <a:pPr algn="ctr"/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(Анатолий Васильевич Луначарский)</a:t>
            </a:r>
          </a:p>
        </p:txBody>
      </p:sp>
      <p:pic>
        <p:nvPicPr>
          <p:cNvPr id="5" name="Picture 2" descr="http://vignette3.wikia.nocookie.net/protagonist/images/d/df/%D0%9D%D1%83-%D0%BF%D0%BE%D0%B3%D0%BE%D0%B4%D0%B8-poster1.jpg/revision/latest?cb=20141024065102&amp;path-prefix=r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1" b="7684"/>
          <a:stretch/>
        </p:blipFill>
        <p:spPr bwMode="auto">
          <a:xfrm>
            <a:off x="6588224" y="3867032"/>
            <a:ext cx="2160240" cy="26708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0909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lidmanage.com/wp/wp-content/uploads/bgbi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23" y="6036"/>
            <a:ext cx="9132301" cy="668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Маня\Desktop\755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00268"/>
            <a:ext cx="2016224" cy="27792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1148518" y="548680"/>
            <a:ext cx="69127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Нестандартное оборудование -</a:t>
            </a:r>
          </a:p>
          <a:p>
            <a:pPr algn="ctr"/>
            <a:r>
              <a:rPr lang="ru-RU" sz="36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всё, что перемещается, трансформируется, легко используется в физкультурном зале, группе и на участке детского сада.</a:t>
            </a:r>
            <a:endParaRPr lang="ru-RU" sz="3600" b="1" i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40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idmanage.com/wp/wp-content/uploads/bgbi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" y="11651"/>
            <a:ext cx="9132301" cy="668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vignette2.wikia.nocookie.net/zlodei/images/c/c8/40931.png/revision/latest?cb=20141024113146&amp;path-prefix=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52736"/>
            <a:ext cx="2232248" cy="37926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755576" y="630707"/>
            <a:ext cx="5400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создания нестандартного оборудования:</a:t>
            </a:r>
          </a:p>
          <a:p>
            <a:pPr marL="342900" lvl="0" indent="-342900" algn="just">
              <a:buFont typeface="Wingdings" pitchFamily="2" charset="2"/>
              <a:buChar char="ü"/>
            </a:pP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оборудование должно соответствовать гигиеническим и техническим требованиям, т.е. должно быть легким, прочным и безопасным. Все детали крепления зачищены;</a:t>
            </a:r>
          </a:p>
          <a:p>
            <a:pPr marL="342900" lvl="0" indent="-342900" algn="just">
              <a:buFont typeface="Wingdings" pitchFamily="2" charset="2"/>
              <a:buChar char="ü"/>
            </a:pP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оборудование должно привлекать ребенка, формировать его эстетический вкус, т.е. должно быть ярким, красочным и привлекательным.</a:t>
            </a:r>
          </a:p>
        </p:txBody>
      </p:sp>
    </p:spTree>
    <p:extLst>
      <p:ext uri="{BB962C8B-B14F-4D97-AF65-F5344CB8AC3E}">
        <p14:creationId xmlns:p14="http://schemas.microsoft.com/office/powerpoint/2010/main" val="66733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lidmanage.com/wp/wp-content/uploads/bgbi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1" y="-27384"/>
            <a:ext cx="9132301" cy="668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Маня\Desktop\Новая папка\Тихоновы\IMG_42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48" y="2523879"/>
            <a:ext cx="4169600" cy="31274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395536" y="548680"/>
            <a:ext cx="80877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Родители – союзники детского сада!</a:t>
            </a:r>
            <a:endParaRPr lang="ru-RU" sz="5400" b="1" i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Маня\Desktop\Новая папка\Волосковы\DSCN22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531666"/>
            <a:ext cx="4159029" cy="3119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5896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1182" y="238735"/>
            <a:ext cx="76976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Наш спортивный уголок!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D:\Новая папка\физра\IMG_54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027"/>
          <a:stretch/>
        </p:blipFill>
        <p:spPr bwMode="auto">
          <a:xfrm>
            <a:off x="432520" y="3214254"/>
            <a:ext cx="4067472" cy="33014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122" name="Picture 2" descr="C:\Users\Маня\Desktop\Новая папка\физра\IMG_54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16836"/>
            <a:ext cx="4224821" cy="31689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2784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64799" y="1208785"/>
            <a:ext cx="368306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i="1" dirty="0" smtClean="0">
                <a:solidFill>
                  <a:srgbClr val="0033CC"/>
                </a:solidFill>
              </a:rPr>
              <a:t>Цели</a:t>
            </a:r>
            <a:r>
              <a:rPr lang="ru-RU" sz="2200" b="1" i="1" dirty="0">
                <a:solidFill>
                  <a:srgbClr val="0033CC"/>
                </a:solidFill>
              </a:rPr>
              <a:t>:</a:t>
            </a:r>
            <a:r>
              <a:rPr lang="ru-RU" b="1" i="1" dirty="0">
                <a:solidFill>
                  <a:srgbClr val="0033CC"/>
                </a:solidFill>
              </a:rPr>
              <a:t> развитие мышц нижних конечностей, координации, ловкости, внимания, массаж рефлекторных зон стопы; формирование навыков различных видов </a:t>
            </a:r>
            <a:r>
              <a:rPr lang="ru-RU" b="1" i="1" dirty="0" smtClean="0">
                <a:solidFill>
                  <a:srgbClr val="0033CC"/>
                </a:solidFill>
              </a:rPr>
              <a:t>ходьбы,</a:t>
            </a:r>
          </a:p>
          <a:p>
            <a:pPr algn="just"/>
            <a:r>
              <a:rPr lang="ru-RU" b="1" i="1" dirty="0" smtClean="0">
                <a:solidFill>
                  <a:srgbClr val="0033CC"/>
                </a:solidFill>
              </a:rPr>
              <a:t>прыжков.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44258" y="144516"/>
            <a:ext cx="5388793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Массажные коврики и дорожки</a:t>
            </a:r>
            <a:endParaRPr lang="ru-RU" sz="2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1" name="Picture 3" descr="C:\Users\1\Desktop\IMG_5490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4094"/>
          <a:stretch/>
        </p:blipFill>
        <p:spPr bwMode="auto">
          <a:xfrm>
            <a:off x="328819" y="852343"/>
            <a:ext cx="2450116" cy="24208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2" name="Picture 4" descr="C:\Users\1\Desktop\IMG_54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352" y="4492278"/>
            <a:ext cx="2842144" cy="21316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3" name="Picture 5" descr="C:\Users\1\Desktop\IMG_548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64" y="4408730"/>
            <a:ext cx="2880320" cy="2160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4" name="Picture 6" descr="D:\Новая папка\физра\IMG_539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3103"/>
          <a:stretch/>
        </p:blipFill>
        <p:spPr bwMode="auto">
          <a:xfrm>
            <a:off x="6720433" y="811690"/>
            <a:ext cx="2179578" cy="24435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317522" y="3332841"/>
            <a:ext cx="855997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i="1" dirty="0">
                <a:solidFill>
                  <a:srgbClr val="0033CC"/>
                </a:solidFill>
              </a:rPr>
              <a:t>Материалы</a:t>
            </a:r>
            <a:r>
              <a:rPr lang="ru-RU" sz="2000" b="1" i="1" dirty="0">
                <a:solidFill>
                  <a:srgbClr val="0033CC"/>
                </a:solidFill>
              </a:rPr>
              <a:t>:</a:t>
            </a:r>
            <a:r>
              <a:rPr lang="ru-RU" b="1" i="1" dirty="0">
                <a:solidFill>
                  <a:srgbClr val="0033CC"/>
                </a:solidFill>
              </a:rPr>
              <a:t> на основу </a:t>
            </a:r>
            <a:r>
              <a:rPr lang="ru-RU" b="1" i="1" dirty="0" smtClean="0">
                <a:solidFill>
                  <a:srgbClr val="0033CC"/>
                </a:solidFill>
              </a:rPr>
              <a:t>(линолеум</a:t>
            </a:r>
            <a:r>
              <a:rPr lang="ru-RU" b="1" i="1" dirty="0">
                <a:solidFill>
                  <a:srgbClr val="0033CC"/>
                </a:solidFill>
              </a:rPr>
              <a:t>, плотная ткань) нашивают и наклеивают различные бусины, крышки от пластиковых бутылок, пенициллиновых пузырьков, камни, пуговицы, карандаши, деревянные палочки и т д</a:t>
            </a:r>
            <a:r>
              <a:rPr lang="ru-RU" b="1" i="1" dirty="0" smtClean="0">
                <a:solidFill>
                  <a:srgbClr val="0033CC"/>
                </a:solidFill>
              </a:rPr>
              <a:t>.</a:t>
            </a:r>
            <a:endParaRPr lang="ru-RU" b="1" i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82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ая папка\физра\IMG_54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4944"/>
            <a:ext cx="4139951" cy="31049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bliqueBottomLef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7" name="Picture 3" descr="D:\Новая папка\физра\IMG_54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712" y="2924945"/>
            <a:ext cx="4139951" cy="31049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467544" y="1124744"/>
            <a:ext cx="8316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0033CC"/>
                </a:solidFill>
                <a:cs typeface="Times New Roman" pitchFamily="18" charset="0"/>
              </a:rPr>
              <a:t>Цель: </a:t>
            </a:r>
            <a:r>
              <a:rPr lang="ru-RU" sz="2200" b="1" i="1" dirty="0" smtClean="0">
                <a:solidFill>
                  <a:srgbClr val="0033CC"/>
                </a:solidFill>
                <a:cs typeface="Times New Roman" pitchFamily="18" charset="0"/>
              </a:rPr>
              <a:t>активизировать зрительные функции, развивать глазомер, добиваться активного движения кисти руки при броске.</a:t>
            </a:r>
          </a:p>
          <a:p>
            <a:pPr algn="just"/>
            <a:r>
              <a:rPr lang="ru-RU" sz="2200" b="1" i="1" dirty="0" smtClean="0">
                <a:solidFill>
                  <a:srgbClr val="0033CC"/>
                </a:solidFill>
                <a:cs typeface="Times New Roman" pitchFamily="18" charset="0"/>
              </a:rPr>
              <a:t>Материалы:  картон или ПВХ.</a:t>
            </a:r>
            <a:endParaRPr lang="ru-RU" sz="2200" b="1" i="1" dirty="0">
              <a:solidFill>
                <a:srgbClr val="0033CC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69976" y="260648"/>
            <a:ext cx="4572000" cy="707886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«Попади в цель»</a:t>
            </a:r>
            <a:endParaRPr lang="ru-RU" sz="4000" b="1" i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380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ая папка\физра\IMG_54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05" t="8485" r="13161"/>
          <a:stretch/>
        </p:blipFill>
        <p:spPr bwMode="auto">
          <a:xfrm>
            <a:off x="449443" y="2589086"/>
            <a:ext cx="4194565" cy="39911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1708270" y="260648"/>
            <a:ext cx="53159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«Хоккей с мячом»</a:t>
            </a:r>
            <a:endParaRPr lang="ru-RU" sz="4400" b="1" i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019426"/>
            <a:ext cx="82089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0033CC"/>
                </a:solidFill>
              </a:rPr>
              <a:t>Цель: </a:t>
            </a:r>
            <a:r>
              <a:rPr lang="ru-RU" sz="2000" b="1" i="1" dirty="0" smtClean="0">
                <a:solidFill>
                  <a:srgbClr val="0033CC"/>
                </a:solidFill>
              </a:rPr>
              <a:t>развивать </a:t>
            </a:r>
            <a:r>
              <a:rPr lang="ru-RU" sz="2000" b="1" i="1" dirty="0">
                <a:solidFill>
                  <a:srgbClr val="0033CC"/>
                </a:solidFill>
              </a:rPr>
              <a:t>ловкость, координацию </a:t>
            </a:r>
            <a:r>
              <a:rPr lang="ru-RU" sz="2000" b="1" i="1" dirty="0" smtClean="0">
                <a:solidFill>
                  <a:srgbClr val="0033CC"/>
                </a:solidFill>
              </a:rPr>
              <a:t>движений, знакомство </a:t>
            </a:r>
            <a:r>
              <a:rPr lang="ru-RU" sz="2000" b="1" i="1" dirty="0">
                <a:solidFill>
                  <a:srgbClr val="0033CC"/>
                </a:solidFill>
              </a:rPr>
              <a:t>с видом </a:t>
            </a:r>
            <a:r>
              <a:rPr lang="ru-RU" sz="2000" b="1" i="1" dirty="0" smtClean="0">
                <a:solidFill>
                  <a:srgbClr val="0033CC"/>
                </a:solidFill>
              </a:rPr>
              <a:t>спорта.</a:t>
            </a:r>
            <a:endParaRPr lang="ru-RU" sz="2000" b="1" i="1" dirty="0">
              <a:solidFill>
                <a:srgbClr val="0033CC"/>
              </a:solidFill>
            </a:endParaRPr>
          </a:p>
          <a:p>
            <a:pPr algn="just"/>
            <a:r>
              <a:rPr lang="ru-RU" sz="2400" b="1" i="1" dirty="0" smtClean="0">
                <a:solidFill>
                  <a:srgbClr val="0033CC"/>
                </a:solidFill>
              </a:rPr>
              <a:t>Материал:</a:t>
            </a:r>
            <a:r>
              <a:rPr lang="ru-RU" sz="2400" b="1" i="1" dirty="0">
                <a:solidFill>
                  <a:srgbClr val="0033CC"/>
                </a:solidFill>
              </a:rPr>
              <a:t> </a:t>
            </a:r>
            <a:r>
              <a:rPr lang="ru-RU" sz="2000" b="1" i="1" dirty="0" smtClean="0">
                <a:solidFill>
                  <a:srgbClr val="0033CC"/>
                </a:solidFill>
              </a:rPr>
              <a:t>майонезное ведро,</a:t>
            </a:r>
            <a:r>
              <a:rPr lang="ru-RU" sz="2000" b="1" i="1" dirty="0">
                <a:solidFill>
                  <a:srgbClr val="0033CC"/>
                </a:solidFill>
              </a:rPr>
              <a:t> </a:t>
            </a:r>
            <a:r>
              <a:rPr lang="ru-RU" sz="2000" b="1" i="1" dirty="0" smtClean="0">
                <a:solidFill>
                  <a:srgbClr val="0033CC"/>
                </a:solidFill>
              </a:rPr>
              <a:t>картон, </a:t>
            </a:r>
            <a:r>
              <a:rPr lang="ru-RU" sz="2000" b="1" i="1" dirty="0" err="1" smtClean="0">
                <a:solidFill>
                  <a:srgbClr val="0033CC"/>
                </a:solidFill>
              </a:rPr>
              <a:t>самоклейка</a:t>
            </a:r>
            <a:r>
              <a:rPr lang="ru-RU" sz="2000" b="1" i="1" dirty="0" smtClean="0">
                <a:solidFill>
                  <a:srgbClr val="0033CC"/>
                </a:solidFill>
              </a:rPr>
              <a:t>, шарик </a:t>
            </a:r>
            <a:r>
              <a:rPr lang="ru-RU" sz="2000" b="1" i="1" dirty="0">
                <a:solidFill>
                  <a:srgbClr val="0033CC"/>
                </a:solidFill>
              </a:rPr>
              <a:t>для </a:t>
            </a:r>
            <a:r>
              <a:rPr lang="ru-RU" sz="2000" b="1" i="1" dirty="0" smtClean="0">
                <a:solidFill>
                  <a:srgbClr val="0033CC"/>
                </a:solidFill>
              </a:rPr>
              <a:t>пинг-понга.</a:t>
            </a:r>
            <a:endParaRPr lang="ru-RU" sz="2000" b="1" i="1" dirty="0">
              <a:solidFill>
                <a:srgbClr val="0033CC"/>
              </a:solidFill>
            </a:endParaRPr>
          </a:p>
        </p:txBody>
      </p:sp>
      <p:pic>
        <p:nvPicPr>
          <p:cNvPr id="1029" name="Picture 5" descr="D:\Новая папка\физра\IMG_54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80" r="4159"/>
          <a:stretch/>
        </p:blipFill>
        <p:spPr bwMode="auto">
          <a:xfrm rot="16200000">
            <a:off x="4890654" y="2898373"/>
            <a:ext cx="3934691" cy="3429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72890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Новая папка\физра\IMG_54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80928"/>
            <a:ext cx="5184576" cy="38884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1423552" y="332656"/>
            <a:ext cx="68109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«воздушный футбол»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163653"/>
            <a:ext cx="842493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solidFill>
                  <a:srgbClr val="0033CC"/>
                </a:solidFill>
              </a:rPr>
              <a:t>Цель:</a:t>
            </a:r>
            <a:r>
              <a:rPr lang="ru-RU" sz="2000" b="1" i="1" dirty="0">
                <a:solidFill>
                  <a:srgbClr val="0033CC"/>
                </a:solidFill>
              </a:rPr>
              <a:t> Развивать дыхание, силу выдоха. Воспитание упорства, настойчивости, позитивного духа соперничества.</a:t>
            </a:r>
          </a:p>
          <a:p>
            <a:pPr algn="just"/>
            <a:r>
              <a:rPr lang="ru-RU" sz="2400" b="1" i="1" dirty="0" smtClean="0">
                <a:solidFill>
                  <a:srgbClr val="0033CC"/>
                </a:solidFill>
              </a:rPr>
              <a:t>Материал</a:t>
            </a:r>
            <a:r>
              <a:rPr lang="ru-RU" sz="2400" b="1" i="1" dirty="0">
                <a:solidFill>
                  <a:srgbClr val="0033CC"/>
                </a:solidFill>
              </a:rPr>
              <a:t>:</a:t>
            </a:r>
            <a:r>
              <a:rPr lang="ru-RU" sz="2000" b="1" i="1" dirty="0">
                <a:solidFill>
                  <a:srgbClr val="0033CC"/>
                </a:solidFill>
              </a:rPr>
              <a:t> Коробка обклеенная самоклеющийся пленкой, стаканчики для ворот, фольга для мяча и трубочки.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66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Новая папка\физра\IMG_54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02" r="19831"/>
          <a:stretch/>
        </p:blipFill>
        <p:spPr bwMode="auto">
          <a:xfrm>
            <a:off x="899592" y="2968655"/>
            <a:ext cx="3408070" cy="35566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075" name="Picture 3" descr="D:\Новая папка\физра\IMG_545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4" r="21650"/>
          <a:stretch/>
        </p:blipFill>
        <p:spPr bwMode="auto">
          <a:xfrm>
            <a:off x="4862893" y="2996952"/>
            <a:ext cx="3339090" cy="35283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395536" y="188640"/>
            <a:ext cx="806489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«Веселые ладошки»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695" y="1038522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0033CC"/>
                </a:solidFill>
              </a:rPr>
              <a:t>Цель: </a:t>
            </a:r>
            <a:r>
              <a:rPr lang="ru-RU" b="1" i="1" dirty="0" smtClean="0">
                <a:solidFill>
                  <a:srgbClr val="0033CC"/>
                </a:solidFill>
              </a:rPr>
              <a:t>проводить </a:t>
            </a:r>
            <a:r>
              <a:rPr lang="ru-RU" b="1" i="1" dirty="0">
                <a:solidFill>
                  <a:srgbClr val="0033CC"/>
                </a:solidFill>
              </a:rPr>
              <a:t>профилактику нарушения осанки у детей дошкольного возраста</a:t>
            </a:r>
            <a:r>
              <a:rPr lang="ru-RU" b="1" i="1" dirty="0" smtClean="0">
                <a:solidFill>
                  <a:srgbClr val="0033CC"/>
                </a:solidFill>
              </a:rPr>
              <a:t>.</a:t>
            </a:r>
            <a:endParaRPr lang="ru-RU" b="1" i="1" dirty="0">
              <a:solidFill>
                <a:srgbClr val="0033CC"/>
              </a:solidFill>
            </a:endParaRPr>
          </a:p>
          <a:p>
            <a:pPr algn="just"/>
            <a:r>
              <a:rPr lang="ru-RU" sz="2000" b="1" i="1" dirty="0">
                <a:solidFill>
                  <a:srgbClr val="0033CC"/>
                </a:solidFill>
              </a:rPr>
              <a:t>Описание </a:t>
            </a:r>
            <a:r>
              <a:rPr lang="ru-RU" sz="2000" b="1" i="1" dirty="0" smtClean="0">
                <a:solidFill>
                  <a:srgbClr val="0033CC"/>
                </a:solidFill>
              </a:rPr>
              <a:t>игры: </a:t>
            </a:r>
            <a:r>
              <a:rPr lang="ru-RU" b="1" i="1" dirty="0" smtClean="0">
                <a:solidFill>
                  <a:srgbClr val="0033CC"/>
                </a:solidFill>
              </a:rPr>
              <a:t>позанимался </a:t>
            </a:r>
            <a:r>
              <a:rPr lang="ru-RU" b="1" i="1" dirty="0">
                <a:solidFill>
                  <a:srgbClr val="0033CC"/>
                </a:solidFill>
              </a:rPr>
              <a:t>или поиграл за столом, услышал звон колокольчика (с периодичностью 1 раз в 25-30 мин педагог подает сигнал) – подойди к ладошкам на стене, подними руки вверх, дотронься до них своими ладонями, потянись. А потом опять играй или занимайся. </a:t>
            </a:r>
          </a:p>
        </p:txBody>
      </p:sp>
    </p:spTree>
    <p:extLst>
      <p:ext uri="{BB962C8B-B14F-4D97-AF65-F5344CB8AC3E}">
        <p14:creationId xmlns:p14="http://schemas.microsoft.com/office/powerpoint/2010/main" val="1202159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32891" y="188640"/>
            <a:ext cx="67188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«Воздушный теннис»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098" name="Picture 2" descr="D:\Новая папка\физра\IMG_54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056" y="2780928"/>
            <a:ext cx="5040560" cy="37804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323528" y="1019637"/>
            <a:ext cx="856895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rgbClr val="0033CC"/>
                </a:solidFill>
              </a:rPr>
              <a:t>Цели: </a:t>
            </a:r>
            <a:r>
              <a:rPr lang="ru-RU" b="1" i="1" dirty="0">
                <a:solidFill>
                  <a:srgbClr val="0033CC"/>
                </a:solidFill>
              </a:rPr>
              <a:t>улучшать способность концентрировать </a:t>
            </a:r>
            <a:r>
              <a:rPr lang="ru-RU" b="1" i="1" dirty="0" smtClean="0">
                <a:solidFill>
                  <a:srgbClr val="0033CC"/>
                </a:solidFill>
              </a:rPr>
              <a:t>внимание; вырабатывать </a:t>
            </a:r>
            <a:r>
              <a:rPr lang="ru-RU" b="1" i="1" dirty="0">
                <a:solidFill>
                  <a:srgbClr val="0033CC"/>
                </a:solidFill>
              </a:rPr>
              <a:t>легкость и непринужденность </a:t>
            </a:r>
            <a:r>
              <a:rPr lang="ru-RU" b="1" i="1" dirty="0" smtClean="0">
                <a:solidFill>
                  <a:srgbClr val="0033CC"/>
                </a:solidFill>
              </a:rPr>
              <a:t>движений; профилактика </a:t>
            </a:r>
            <a:r>
              <a:rPr lang="ru-RU" b="1" i="1" dirty="0">
                <a:solidFill>
                  <a:srgbClr val="0033CC"/>
                </a:solidFill>
              </a:rPr>
              <a:t>возникновения близорукости и дальнозоркости (зарядка для глаз</a:t>
            </a:r>
            <a:r>
              <a:rPr lang="ru-RU" b="1" i="1" dirty="0" smtClean="0">
                <a:solidFill>
                  <a:srgbClr val="0033CC"/>
                </a:solidFill>
              </a:rPr>
              <a:t>); способствовать </a:t>
            </a:r>
            <a:r>
              <a:rPr lang="ru-RU" b="1" i="1" dirty="0">
                <a:solidFill>
                  <a:srgbClr val="0033CC"/>
                </a:solidFill>
              </a:rPr>
              <a:t>созданию отличного настроение и заряда энергии.</a:t>
            </a:r>
          </a:p>
          <a:p>
            <a:pPr algn="just"/>
            <a:r>
              <a:rPr lang="ru-RU" sz="2000" b="1" i="1" dirty="0" smtClean="0">
                <a:solidFill>
                  <a:srgbClr val="0033CC"/>
                </a:solidFill>
              </a:rPr>
              <a:t>Материал</a:t>
            </a:r>
            <a:r>
              <a:rPr lang="ru-RU" sz="2000" b="1" i="1" dirty="0">
                <a:solidFill>
                  <a:srgbClr val="0033CC"/>
                </a:solidFill>
              </a:rPr>
              <a:t>: </a:t>
            </a:r>
            <a:r>
              <a:rPr lang="ru-RU" b="1" i="1" dirty="0" smtClean="0">
                <a:solidFill>
                  <a:srgbClr val="0033CC"/>
                </a:solidFill>
              </a:rPr>
              <a:t>воздушный шар, одноразовые тарелки, прищепки.</a:t>
            </a:r>
            <a:endParaRPr lang="ru-RU" b="1" i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1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9169" y="188640"/>
            <a:ext cx="344588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«Ходунки»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122" name="Picture 2" descr="D:\Новая папка\физра\IMG_543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58" r="13360"/>
          <a:stretch/>
        </p:blipFill>
        <p:spPr bwMode="auto">
          <a:xfrm>
            <a:off x="971600" y="2708920"/>
            <a:ext cx="3788026" cy="38610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354748" y="1211733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33CC"/>
                </a:solidFill>
              </a:rPr>
              <a:t>Цели: </a:t>
            </a:r>
            <a:r>
              <a:rPr lang="ru-RU" sz="2000" b="1" i="1" dirty="0" smtClean="0">
                <a:solidFill>
                  <a:srgbClr val="0033CC"/>
                </a:solidFill>
              </a:rPr>
              <a:t>развивать </a:t>
            </a:r>
            <a:r>
              <a:rPr lang="ru-RU" sz="2000" b="1" i="1" dirty="0">
                <a:solidFill>
                  <a:srgbClr val="0033CC"/>
                </a:solidFill>
              </a:rPr>
              <a:t>физическую </a:t>
            </a:r>
            <a:r>
              <a:rPr lang="ru-RU" sz="2000" b="1" i="1" dirty="0" smtClean="0">
                <a:solidFill>
                  <a:srgbClr val="0033CC"/>
                </a:solidFill>
              </a:rPr>
              <a:t>сноровку; тренировать </a:t>
            </a:r>
            <a:r>
              <a:rPr lang="ru-RU" sz="2000" b="1" i="1" dirty="0">
                <a:solidFill>
                  <a:srgbClr val="0033CC"/>
                </a:solidFill>
              </a:rPr>
              <a:t>все мышцы </a:t>
            </a:r>
            <a:r>
              <a:rPr lang="ru-RU" sz="2000" b="1" i="1" dirty="0" smtClean="0">
                <a:solidFill>
                  <a:srgbClr val="0033CC"/>
                </a:solidFill>
              </a:rPr>
              <a:t>тела; приучать </a:t>
            </a:r>
            <a:r>
              <a:rPr lang="ru-RU" sz="2000" b="1" i="1" dirty="0">
                <a:solidFill>
                  <a:srgbClr val="0033CC"/>
                </a:solidFill>
              </a:rPr>
              <a:t>держать равновесие.</a:t>
            </a:r>
          </a:p>
          <a:p>
            <a:r>
              <a:rPr lang="ru-RU" sz="2400" b="1" i="1" dirty="0" smtClean="0">
                <a:solidFill>
                  <a:srgbClr val="0033CC"/>
                </a:solidFill>
              </a:rPr>
              <a:t>Материал</a:t>
            </a:r>
            <a:r>
              <a:rPr lang="ru-RU" sz="2400" b="1" i="1" dirty="0">
                <a:solidFill>
                  <a:srgbClr val="0033CC"/>
                </a:solidFill>
              </a:rPr>
              <a:t>: </a:t>
            </a:r>
            <a:r>
              <a:rPr lang="ru-RU" sz="2000" b="1" i="1" dirty="0" smtClean="0">
                <a:solidFill>
                  <a:srgbClr val="0033CC"/>
                </a:solidFill>
              </a:rPr>
              <a:t>колеса от коляски, шнуры</a:t>
            </a:r>
            <a:r>
              <a:rPr lang="ru-RU" sz="2000" b="1" i="1" dirty="0">
                <a:solidFill>
                  <a:srgbClr val="0033CC"/>
                </a:solidFill>
              </a:rPr>
              <a:t>, </a:t>
            </a:r>
            <a:r>
              <a:rPr lang="ru-RU" sz="2000" b="1" i="1" dirty="0" smtClean="0">
                <a:solidFill>
                  <a:srgbClr val="0033CC"/>
                </a:solidFill>
              </a:rPr>
              <a:t>колечки.</a:t>
            </a:r>
            <a:endParaRPr lang="ru-RU" sz="2000" b="1" i="1" dirty="0">
              <a:solidFill>
                <a:srgbClr val="0033CC"/>
              </a:solidFill>
            </a:endParaRPr>
          </a:p>
        </p:txBody>
      </p:sp>
      <p:pic>
        <p:nvPicPr>
          <p:cNvPr id="5123" name="Picture 3" descr="D:\Новая папка\физра\IMG_543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079"/>
          <a:stretch/>
        </p:blipFill>
        <p:spPr bwMode="auto">
          <a:xfrm rot="16200000">
            <a:off x="4706563" y="3366445"/>
            <a:ext cx="3861048" cy="25459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9960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Новая папка\физра\IMG_547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17" r="6236"/>
          <a:stretch/>
        </p:blipFill>
        <p:spPr bwMode="auto">
          <a:xfrm>
            <a:off x="4372870" y="2662530"/>
            <a:ext cx="4377415" cy="37890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1750838" y="188640"/>
            <a:ext cx="52266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«обруч-паутинка»</a:t>
            </a:r>
            <a:endParaRPr lang="ru-RU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1375" y="1124744"/>
            <a:ext cx="8512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rgbClr val="0033CC"/>
                </a:solidFill>
              </a:rPr>
              <a:t>Цели: развивать умение ориентироваться в пространстве, </a:t>
            </a:r>
            <a:r>
              <a:rPr lang="ru-RU" sz="2000" b="1" i="1" dirty="0" smtClean="0">
                <a:solidFill>
                  <a:srgbClr val="0033CC"/>
                </a:solidFill>
              </a:rPr>
              <a:t>быстро реагировать </a:t>
            </a:r>
            <a:r>
              <a:rPr lang="ru-RU" sz="2000" b="1" i="1" dirty="0">
                <a:solidFill>
                  <a:srgbClr val="0033CC"/>
                </a:solidFill>
              </a:rPr>
              <a:t>на смену основных видов движений, способствовать развитию ловкости, координации движений</a:t>
            </a:r>
            <a:r>
              <a:rPr lang="ru-RU" sz="2000" b="1" i="1" dirty="0" smtClean="0">
                <a:solidFill>
                  <a:srgbClr val="0033CC"/>
                </a:solidFill>
              </a:rPr>
              <a:t>.</a:t>
            </a:r>
          </a:p>
          <a:p>
            <a:pPr algn="just"/>
            <a:r>
              <a:rPr lang="ru-RU" sz="2000" b="1" i="1" dirty="0" smtClean="0">
                <a:solidFill>
                  <a:srgbClr val="0033CC"/>
                </a:solidFill>
              </a:rPr>
              <a:t>Материал: большой обруч, резинка, зеленая ткань.</a:t>
            </a:r>
            <a:endParaRPr lang="ru-RU" sz="2000" b="1" i="1" dirty="0">
              <a:solidFill>
                <a:srgbClr val="0033CC"/>
              </a:solidFill>
            </a:endParaRPr>
          </a:p>
        </p:txBody>
      </p:sp>
      <p:pic>
        <p:nvPicPr>
          <p:cNvPr id="6147" name="Picture 3" descr="D:\Новая папка\физра\IMG_547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6933"/>
          <a:stretch/>
        </p:blipFill>
        <p:spPr bwMode="auto">
          <a:xfrm>
            <a:off x="449062" y="2662530"/>
            <a:ext cx="3691399" cy="37890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5129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Новая папка\физра\IMG_54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488" r="18634"/>
          <a:stretch/>
        </p:blipFill>
        <p:spPr bwMode="auto">
          <a:xfrm>
            <a:off x="323528" y="2851542"/>
            <a:ext cx="4824536" cy="36249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2361887" y="404664"/>
            <a:ext cx="365369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«буратино»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195" name="Picture 3" descr="D:\Новая папка\физра\IMG_54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12" t="7146" r="26807"/>
          <a:stretch/>
        </p:blipFill>
        <p:spPr bwMode="auto">
          <a:xfrm>
            <a:off x="5364088" y="2858827"/>
            <a:ext cx="3484737" cy="3617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611560" y="1353879"/>
            <a:ext cx="806489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rgbClr val="0033CC"/>
                </a:solidFill>
              </a:rPr>
              <a:t>Цель:</a:t>
            </a:r>
            <a:r>
              <a:rPr lang="ru-RU" sz="2000" b="1" i="1" dirty="0">
                <a:solidFill>
                  <a:srgbClr val="0033CC"/>
                </a:solidFill>
              </a:rPr>
              <a:t> совершенствование умения подбрасывать предмет вверх или ловить его; развивать глазомер, быстроту реакции.</a:t>
            </a:r>
          </a:p>
          <a:p>
            <a:pPr algn="just"/>
            <a:r>
              <a:rPr lang="ru-RU" sz="2400" b="1" i="1" dirty="0" smtClean="0">
                <a:solidFill>
                  <a:srgbClr val="0033CC"/>
                </a:solidFill>
              </a:rPr>
              <a:t>Материал: </a:t>
            </a:r>
            <a:r>
              <a:rPr lang="ru-RU" sz="2000" b="1" i="1" dirty="0" smtClean="0">
                <a:solidFill>
                  <a:srgbClr val="0033CC"/>
                </a:solidFill>
              </a:rPr>
              <a:t>фанера, кольцо.</a:t>
            </a:r>
            <a:endParaRPr lang="ru-RU" sz="2000" b="1" i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38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83" y="1030089"/>
            <a:ext cx="810653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0033CC"/>
                </a:solidFill>
              </a:rPr>
              <a:t>Цели</a:t>
            </a:r>
            <a:r>
              <a:rPr lang="ru-RU" sz="2400" b="1" i="1" dirty="0">
                <a:solidFill>
                  <a:srgbClr val="0033CC"/>
                </a:solidFill>
              </a:rPr>
              <a:t>:</a:t>
            </a:r>
            <a:r>
              <a:rPr lang="ru-RU" sz="2000" b="1" i="1" dirty="0">
                <a:solidFill>
                  <a:srgbClr val="0033CC"/>
                </a:solidFill>
              </a:rPr>
              <a:t> развитие мышц </a:t>
            </a:r>
            <a:r>
              <a:rPr lang="ru-RU" sz="2000" b="1" i="1" dirty="0" smtClean="0">
                <a:solidFill>
                  <a:srgbClr val="0033CC"/>
                </a:solidFill>
              </a:rPr>
              <a:t>рук и ног, </a:t>
            </a:r>
            <a:r>
              <a:rPr lang="ru-RU" sz="2000" b="1" i="1" dirty="0">
                <a:solidFill>
                  <a:srgbClr val="0033CC"/>
                </a:solidFill>
              </a:rPr>
              <a:t>координации, </a:t>
            </a:r>
            <a:r>
              <a:rPr lang="ru-RU" sz="2000" b="1" i="1" dirty="0" smtClean="0">
                <a:solidFill>
                  <a:srgbClr val="0033CC"/>
                </a:solidFill>
              </a:rPr>
              <a:t>ловкости, внимания.</a:t>
            </a:r>
            <a:endParaRPr lang="ru-RU" sz="2000" b="1" i="1" dirty="0">
              <a:solidFill>
                <a:srgbClr val="0033CC"/>
              </a:solidFill>
            </a:endParaRPr>
          </a:p>
          <a:p>
            <a:pPr algn="just"/>
            <a:r>
              <a:rPr lang="ru-RU" sz="2400" b="1" i="1" dirty="0" smtClean="0">
                <a:solidFill>
                  <a:srgbClr val="0033CC"/>
                </a:solidFill>
              </a:rPr>
              <a:t>Материалы</a:t>
            </a:r>
            <a:r>
              <a:rPr lang="ru-RU" sz="2400" b="1" i="1" dirty="0">
                <a:solidFill>
                  <a:srgbClr val="0033CC"/>
                </a:solidFill>
              </a:rPr>
              <a:t>:</a:t>
            </a:r>
            <a:r>
              <a:rPr lang="ru-RU" sz="2000" b="1" i="1" dirty="0">
                <a:solidFill>
                  <a:srgbClr val="0033CC"/>
                </a:solidFill>
              </a:rPr>
              <a:t> на основу (пластинки, линолеум, плотная ткань) </a:t>
            </a:r>
            <a:r>
              <a:rPr lang="ru-RU" sz="2000" b="1" i="1" dirty="0" smtClean="0">
                <a:solidFill>
                  <a:srgbClr val="0033CC"/>
                </a:solidFill>
              </a:rPr>
              <a:t>нашивают кружочки (стопы) и ладошки.</a:t>
            </a:r>
            <a:endParaRPr lang="ru-RU" sz="2000" b="1" i="1" dirty="0">
              <a:solidFill>
                <a:srgbClr val="0033CC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5614" y="260647"/>
            <a:ext cx="587513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«пяточка-ладошка»</a:t>
            </a:r>
            <a:endParaRPr lang="ru-RU" sz="4400" b="1" i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7170" name="Picture 2" descr="D:\Новая папка\физра\IMG_54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017" y="2286190"/>
            <a:ext cx="5568899" cy="41766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11935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Новая папка\физра\IMG_5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5" y="2060848"/>
            <a:ext cx="5688632" cy="42664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1403648" y="1148261"/>
            <a:ext cx="6048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33CC"/>
                </a:solidFill>
              </a:rPr>
              <a:t>Цели</a:t>
            </a:r>
            <a:r>
              <a:rPr lang="ru-RU" sz="2400" b="1" i="1" dirty="0">
                <a:solidFill>
                  <a:srgbClr val="0033CC"/>
                </a:solidFill>
              </a:rPr>
              <a:t>:</a:t>
            </a:r>
            <a:r>
              <a:rPr lang="ru-RU" sz="2200" b="1" i="1" dirty="0">
                <a:solidFill>
                  <a:srgbClr val="0033CC"/>
                </a:solidFill>
              </a:rPr>
              <a:t> развитие мышц плечевого пояса и рук.</a:t>
            </a:r>
            <a:br>
              <a:rPr lang="ru-RU" sz="2200" b="1" i="1" dirty="0">
                <a:solidFill>
                  <a:srgbClr val="0033CC"/>
                </a:solidFill>
              </a:rPr>
            </a:br>
            <a:r>
              <a:rPr lang="ru-RU" sz="2400" b="1" i="1" dirty="0">
                <a:solidFill>
                  <a:srgbClr val="0033CC"/>
                </a:solidFill>
              </a:rPr>
              <a:t>Материалы: </a:t>
            </a:r>
            <a:r>
              <a:rPr lang="ru-RU" sz="2200" b="1" i="1" dirty="0" smtClean="0">
                <a:solidFill>
                  <a:srgbClr val="0033CC"/>
                </a:solidFill>
              </a:rPr>
              <a:t>ткань, наполнитель.</a:t>
            </a:r>
            <a:endParaRPr lang="ru-RU" sz="2200" b="1" i="1" dirty="0">
              <a:solidFill>
                <a:srgbClr val="0033CC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59742" y="270810"/>
            <a:ext cx="544482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«гиря и </a:t>
            </a:r>
            <a:r>
              <a:rPr lang="ru-RU" sz="4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гантельки</a:t>
            </a:r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»</a:t>
            </a:r>
            <a:endParaRPr lang="ru-RU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090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Новая папка\физра\IMG_54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786" y="407387"/>
            <a:ext cx="2115440" cy="15865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44" name="Picture 4" descr="D:\Новая папка\физра\IMG_54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456" y="2271144"/>
            <a:ext cx="2122658" cy="15919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45" name="Picture 5" descr="D:\Новая папка\физра\IMG_547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787" r="8826"/>
          <a:stretch/>
        </p:blipFill>
        <p:spPr bwMode="auto">
          <a:xfrm>
            <a:off x="602905" y="2290785"/>
            <a:ext cx="2276062" cy="16328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46" name="Picture 6" descr="D:\Новая папка\физра\IMG_547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38" t="20739" r="7357"/>
          <a:stretch/>
        </p:blipFill>
        <p:spPr bwMode="auto">
          <a:xfrm>
            <a:off x="602905" y="424543"/>
            <a:ext cx="2246865" cy="1569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47" name="Picture 7" descr="D:\Новая папка\физра\IMG_5479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987" y="692696"/>
            <a:ext cx="2993063" cy="22447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49" name="Picture 9" descr="D:\Новая папка\физра\IMG_5481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52" r="17561"/>
          <a:stretch/>
        </p:blipFill>
        <p:spPr bwMode="auto">
          <a:xfrm>
            <a:off x="6563238" y="4293095"/>
            <a:ext cx="2167876" cy="22307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50" name="Picture 10" descr="D:\Новая папка\физра\IMG_5483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6395"/>
          <a:stretch/>
        </p:blipFill>
        <p:spPr bwMode="auto">
          <a:xfrm>
            <a:off x="602905" y="4204648"/>
            <a:ext cx="2276062" cy="23191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51" name="Picture 11" descr="D:\Новая папка\физра\IMG_5449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848" b="8394"/>
          <a:stretch/>
        </p:blipFill>
        <p:spPr bwMode="auto">
          <a:xfrm rot="5400000">
            <a:off x="3199346" y="3876311"/>
            <a:ext cx="3072342" cy="17456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2807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IMG_20160420_1632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624736" cy="49685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1763688" y="476672"/>
            <a:ext cx="53155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Физкульт</a:t>
            </a: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-ура!!!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110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366</Words>
  <Application>Microsoft Office PowerPoint</Application>
  <PresentationFormat>Экран (4:3)</PresentationFormat>
  <Paragraphs>44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Маня</dc:creator>
  <cp:lastModifiedBy>Mari</cp:lastModifiedBy>
  <cp:revision>66</cp:revision>
  <dcterms:created xsi:type="dcterms:W3CDTF">2016-04-19T20:57:45Z</dcterms:created>
  <dcterms:modified xsi:type="dcterms:W3CDTF">2016-04-21T05:26:04Z</dcterms:modified>
</cp:coreProperties>
</file>