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Default Extension="xlsx" ContentType="application/vnd.openxmlformats-officedocument.spreadsheetml.sheet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9"/>
  </p:notesMasterIdLst>
  <p:sldIdLst>
    <p:sldId id="256" r:id="rId2"/>
    <p:sldId id="284" r:id="rId3"/>
    <p:sldId id="263" r:id="rId4"/>
    <p:sldId id="285" r:id="rId5"/>
    <p:sldId id="286" r:id="rId6"/>
    <p:sldId id="266" r:id="rId7"/>
    <p:sldId id="265" r:id="rId8"/>
    <p:sldId id="273" r:id="rId9"/>
    <p:sldId id="272" r:id="rId10"/>
    <p:sldId id="271" r:id="rId11"/>
    <p:sldId id="274" r:id="rId12"/>
    <p:sldId id="281" r:id="rId13"/>
    <p:sldId id="276" r:id="rId14"/>
    <p:sldId id="283" r:id="rId15"/>
    <p:sldId id="282" r:id="rId16"/>
    <p:sldId id="280" r:id="rId17"/>
    <p:sldId id="279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A3F8A"/>
    <a:srgbClr val="131C3D"/>
    <a:srgbClr val="354FAD"/>
    <a:srgbClr val="434F8D"/>
    <a:srgbClr val="0000CC"/>
    <a:srgbClr val="0032D0"/>
    <a:srgbClr val="0033CC"/>
    <a:srgbClr val="3333CC"/>
    <a:srgbClr val="006699"/>
    <a:srgbClr val="0027A2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560" autoAdjust="0"/>
    <p:restoredTop sz="94660"/>
  </p:normalViewPr>
  <p:slideViewPr>
    <p:cSldViewPr>
      <p:cViewPr varScale="1">
        <p:scale>
          <a:sx n="65" d="100"/>
          <a:sy n="65" d="100"/>
        </p:scale>
        <p:origin x="-1288" y="-6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4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view3D>
      <c:rAngAx val="1"/>
    </c:view3D>
    <c:plotArea>
      <c:layout/>
      <c:bar3DChart>
        <c:barDir val="bar"/>
        <c:grouping val="percent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Высокий уровень</c:v>
                </c:pt>
              </c:strCache>
            </c:strRef>
          </c:tx>
          <c:cat>
            <c:numRef>
              <c:f>Лист1!$A$2</c:f>
              <c:numCache>
                <c:formatCode>General</c:formatCode>
                <c:ptCount val="1"/>
              </c:numCache>
            </c:numRef>
          </c:cat>
          <c:val>
            <c:numRef>
              <c:f>Лист1!$B$2</c:f>
              <c:numCache>
                <c:formatCode>General</c:formatCode>
                <c:ptCount val="1"/>
                <c:pt idx="0">
                  <c:v>0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Средний уровень</c:v>
                </c:pt>
              </c:strCache>
            </c:strRef>
          </c:tx>
          <c:cat>
            <c:numRef>
              <c:f>Лист1!$A$2</c:f>
              <c:numCache>
                <c:formatCode>General</c:formatCode>
                <c:ptCount val="1"/>
              </c:numCache>
            </c:numRef>
          </c:cat>
          <c:val>
            <c:numRef>
              <c:f>Лист1!$C$2</c:f>
              <c:numCache>
                <c:formatCode>General</c:formatCode>
                <c:ptCount val="1"/>
                <c:pt idx="0">
                  <c:v>60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Низкий уровень</c:v>
                </c:pt>
              </c:strCache>
            </c:strRef>
          </c:tx>
          <c:cat>
            <c:numRef>
              <c:f>Лист1!$A$2</c:f>
              <c:numCache>
                <c:formatCode>General</c:formatCode>
                <c:ptCount val="1"/>
              </c:numCache>
            </c:numRef>
          </c:cat>
          <c:val>
            <c:numRef>
              <c:f>Лист1!$D$2</c:f>
              <c:numCache>
                <c:formatCode>General</c:formatCode>
                <c:ptCount val="1"/>
                <c:pt idx="0">
                  <c:v>40</c:v>
                </c:pt>
              </c:numCache>
            </c:numRef>
          </c:val>
        </c:ser>
        <c:dLbls/>
        <c:shape val="cylinder"/>
        <c:axId val="80710272"/>
        <c:axId val="93716864"/>
        <c:axId val="0"/>
      </c:bar3DChart>
      <c:catAx>
        <c:axId val="80710272"/>
        <c:scaling>
          <c:orientation val="minMax"/>
        </c:scaling>
        <c:axPos val="l"/>
        <c:numFmt formatCode="General" sourceLinked="1"/>
        <c:tickLblPos val="nextTo"/>
        <c:crossAx val="93716864"/>
        <c:crosses val="autoZero"/>
        <c:auto val="1"/>
        <c:lblAlgn val="ctr"/>
        <c:lblOffset val="100"/>
      </c:catAx>
      <c:valAx>
        <c:axId val="93716864"/>
        <c:scaling>
          <c:orientation val="minMax"/>
        </c:scaling>
        <c:axPos val="b"/>
        <c:majorGridlines/>
        <c:numFmt formatCode="0%" sourceLinked="1"/>
        <c:tickLblPos val="nextTo"/>
        <c:txPr>
          <a:bodyPr/>
          <a:lstStyle/>
          <a:p>
            <a:pPr>
              <a:defRPr sz="1200"/>
            </a:pPr>
            <a:endParaRPr lang="ru-RU"/>
          </a:p>
        </c:txPr>
        <c:crossAx val="80710272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65084966847297199"/>
          <c:y val="0.11708587934673928"/>
          <c:w val="0.34915033152702835"/>
          <c:h val="0.88291437978306764"/>
        </c:manualLayout>
      </c:layout>
      <c:txPr>
        <a:bodyPr/>
        <a:lstStyle/>
        <a:p>
          <a:pPr algn="just">
            <a:defRPr sz="1200"/>
          </a:pPr>
          <a:endParaRPr lang="ru-RU"/>
        </a:p>
      </c:txPr>
    </c:legend>
    <c:plotVisOnly val="1"/>
    <c:dispBlanksAs val="gap"/>
  </c:chart>
  <c:txPr>
    <a:bodyPr/>
    <a:lstStyle/>
    <a:p>
      <a:pPr>
        <a:defRPr sz="1800"/>
      </a:pPr>
      <a:endParaRPr lang="ru-RU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view3D>
      <c:rAngAx val="1"/>
    </c:view3D>
    <c:plotArea>
      <c:layout/>
      <c:bar3DChart>
        <c:barDir val="bar"/>
        <c:grouping val="percent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Высокий уровень</c:v>
                </c:pt>
              </c:strCache>
            </c:strRef>
          </c:tx>
          <c:cat>
            <c:numRef>
              <c:f>Лист1!$A$2</c:f>
              <c:numCache>
                <c:formatCode>General</c:formatCode>
                <c:ptCount val="1"/>
              </c:numCache>
            </c:numRef>
          </c:cat>
          <c:val>
            <c:numRef>
              <c:f>Лист1!$B$2</c:f>
              <c:numCache>
                <c:formatCode>General</c:formatCode>
                <c:ptCount val="1"/>
                <c:pt idx="0">
                  <c:v>0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Средний уровень</c:v>
                </c:pt>
              </c:strCache>
            </c:strRef>
          </c:tx>
          <c:cat>
            <c:numRef>
              <c:f>Лист1!$A$2</c:f>
              <c:numCache>
                <c:formatCode>General</c:formatCode>
                <c:ptCount val="1"/>
              </c:numCache>
            </c:numRef>
          </c:cat>
          <c:val>
            <c:numRef>
              <c:f>Лист1!$C$2</c:f>
              <c:numCache>
                <c:formatCode>General</c:formatCode>
                <c:ptCount val="1"/>
                <c:pt idx="0">
                  <c:v>60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Низкий уровень</c:v>
                </c:pt>
              </c:strCache>
            </c:strRef>
          </c:tx>
          <c:cat>
            <c:numRef>
              <c:f>Лист1!$A$2</c:f>
              <c:numCache>
                <c:formatCode>General</c:formatCode>
                <c:ptCount val="1"/>
              </c:numCache>
            </c:numRef>
          </c:cat>
          <c:val>
            <c:numRef>
              <c:f>Лист1!$D$2</c:f>
              <c:numCache>
                <c:formatCode>General</c:formatCode>
                <c:ptCount val="1"/>
                <c:pt idx="0">
                  <c:v>40</c:v>
                </c:pt>
              </c:numCache>
            </c:numRef>
          </c:val>
        </c:ser>
        <c:dLbls/>
        <c:shape val="cylinder"/>
        <c:axId val="107052032"/>
        <c:axId val="107066112"/>
        <c:axId val="0"/>
      </c:bar3DChart>
      <c:catAx>
        <c:axId val="107052032"/>
        <c:scaling>
          <c:orientation val="minMax"/>
        </c:scaling>
        <c:axPos val="l"/>
        <c:numFmt formatCode="General" sourceLinked="1"/>
        <c:tickLblPos val="nextTo"/>
        <c:crossAx val="107066112"/>
        <c:crosses val="autoZero"/>
        <c:auto val="1"/>
        <c:lblAlgn val="ctr"/>
        <c:lblOffset val="100"/>
      </c:catAx>
      <c:valAx>
        <c:axId val="107066112"/>
        <c:scaling>
          <c:orientation val="minMax"/>
        </c:scaling>
        <c:axPos val="b"/>
        <c:majorGridlines/>
        <c:numFmt formatCode="0%" sourceLinked="1"/>
        <c:tickLblPos val="nextTo"/>
        <c:txPr>
          <a:bodyPr/>
          <a:lstStyle/>
          <a:p>
            <a:pPr>
              <a:defRPr sz="1200"/>
            </a:pPr>
            <a:endParaRPr lang="ru-RU"/>
          </a:p>
        </c:txPr>
        <c:crossAx val="107052032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64833376001700282"/>
          <c:y val="8.8184646150427759E-2"/>
          <c:w val="0.34941739565169094"/>
          <c:h val="0.83302202533051883"/>
        </c:manualLayout>
      </c:layout>
      <c:txPr>
        <a:bodyPr/>
        <a:lstStyle/>
        <a:p>
          <a:pPr>
            <a:defRPr sz="1200"/>
          </a:pPr>
          <a:endParaRPr lang="ru-RU"/>
        </a:p>
      </c:txPr>
    </c:legend>
    <c:plotVisOnly val="1"/>
    <c:dispBlanksAs val="gap"/>
  </c:chart>
  <c:txPr>
    <a:bodyPr/>
    <a:lstStyle/>
    <a:p>
      <a:pPr>
        <a:defRPr sz="1800"/>
      </a:pPr>
      <a:endParaRPr lang="ru-RU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view3D>
      <c:rotX val="30"/>
      <c:perspective val="30"/>
    </c:view3D>
    <c:plotArea>
      <c:layout>
        <c:manualLayout>
          <c:layoutTarget val="inner"/>
          <c:xMode val="edge"/>
          <c:yMode val="edge"/>
          <c:x val="2.680756276462155E-2"/>
          <c:y val="4.3471036216320848E-2"/>
          <c:w val="0.65204435970414598"/>
          <c:h val="0.95652896378367913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explosion val="25"/>
          <c:cat>
            <c:strRef>
              <c:f>Лист1!$A$2:$A$4</c:f>
              <c:strCache>
                <c:ptCount val="3"/>
                <c:pt idx="0">
                  <c:v>Высокий уровень</c:v>
                </c:pt>
                <c:pt idx="1">
                  <c:v>Средний уровень</c:v>
                </c:pt>
                <c:pt idx="2">
                  <c:v>Низкий уровень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0</c:v>
                </c:pt>
                <c:pt idx="1">
                  <c:v>40</c:v>
                </c:pt>
                <c:pt idx="2">
                  <c:v>60</c:v>
                </c:pt>
              </c:numCache>
            </c:numRef>
          </c:val>
        </c:ser>
        <c:dLbls/>
      </c:pie3DChart>
    </c:plotArea>
    <c:legend>
      <c:legendPos val="r"/>
      <c:layout>
        <c:manualLayout>
          <c:xMode val="edge"/>
          <c:yMode val="edge"/>
          <c:x val="0.66364987223641847"/>
          <c:y val="0.24474037802686932"/>
          <c:w val="0.25012514041649681"/>
          <c:h val="0.51842275753866174"/>
        </c:manualLayout>
      </c:layout>
      <c:txPr>
        <a:bodyPr/>
        <a:lstStyle/>
        <a:p>
          <a:pPr>
            <a:defRPr sz="1600"/>
          </a:pPr>
          <a:endParaRPr lang="ru-RU"/>
        </a:p>
      </c:txPr>
    </c:legend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view3D>
      <c:perspective val="30"/>
    </c:view3D>
    <c:plotArea>
      <c:layout>
        <c:manualLayout>
          <c:layoutTarget val="inner"/>
          <c:xMode val="edge"/>
          <c:yMode val="edge"/>
          <c:x val="6.4715523250612306E-2"/>
          <c:y val="3.8805767654681182E-2"/>
          <c:w val="0.91822503989232251"/>
          <c:h val="0.7781290642077584"/>
        </c:manualLayout>
      </c:layout>
      <c:bar3DChart>
        <c:barDir val="col"/>
        <c:grouping val="standard"/>
        <c:ser>
          <c:idx val="0"/>
          <c:order val="0"/>
          <c:tx>
            <c:strRef>
              <c:f>Лист1!$B$1</c:f>
              <c:strCache>
                <c:ptCount val="1"/>
                <c:pt idx="0">
                  <c:v>Констатирующий эксперимент</c:v>
                </c:pt>
              </c:strCache>
            </c:strRef>
          </c:tx>
          <c:cat>
            <c:strRef>
              <c:f>Лист1!$A$2:$A$16</c:f>
              <c:strCache>
                <c:ptCount val="15"/>
                <c:pt idx="0">
                  <c:v>Матвей М.</c:v>
                </c:pt>
                <c:pt idx="1">
                  <c:v>Славяна В.</c:v>
                </c:pt>
                <c:pt idx="2">
                  <c:v>Максим Е.</c:v>
                </c:pt>
                <c:pt idx="3">
                  <c:v>Вера Ф.</c:v>
                </c:pt>
                <c:pt idx="4">
                  <c:v>Влад Т.</c:v>
                </c:pt>
                <c:pt idx="5">
                  <c:v>Варвара О.</c:v>
                </c:pt>
                <c:pt idx="6">
                  <c:v>Илья С.</c:v>
                </c:pt>
                <c:pt idx="7">
                  <c:v>Ксюша В.</c:v>
                </c:pt>
                <c:pt idx="8">
                  <c:v>Ярослав К.</c:v>
                </c:pt>
                <c:pt idx="9">
                  <c:v>Лиза М.</c:v>
                </c:pt>
                <c:pt idx="10">
                  <c:v>Никита К.</c:v>
                </c:pt>
                <c:pt idx="11">
                  <c:v>Мелейка М.</c:v>
                </c:pt>
                <c:pt idx="12">
                  <c:v>Ульяна з.</c:v>
                </c:pt>
                <c:pt idx="13">
                  <c:v>Артем Ё.</c:v>
                </c:pt>
                <c:pt idx="14">
                  <c:v>Арина П.</c:v>
                </c:pt>
              </c:strCache>
            </c:strRef>
          </c:cat>
          <c:val>
            <c:numRef>
              <c:f>Лист1!$B$2:$B$16</c:f>
              <c:numCache>
                <c:formatCode>General</c:formatCode>
                <c:ptCount val="15"/>
                <c:pt idx="0">
                  <c:v>8</c:v>
                </c:pt>
                <c:pt idx="1">
                  <c:v>13</c:v>
                </c:pt>
                <c:pt idx="2">
                  <c:v>13</c:v>
                </c:pt>
                <c:pt idx="3">
                  <c:v>9</c:v>
                </c:pt>
                <c:pt idx="4">
                  <c:v>9</c:v>
                </c:pt>
                <c:pt idx="5">
                  <c:v>14</c:v>
                </c:pt>
                <c:pt idx="6">
                  <c:v>5</c:v>
                </c:pt>
                <c:pt idx="7">
                  <c:v>8</c:v>
                </c:pt>
                <c:pt idx="8">
                  <c:v>7</c:v>
                </c:pt>
                <c:pt idx="9">
                  <c:v>14</c:v>
                </c:pt>
                <c:pt idx="10">
                  <c:v>5</c:v>
                </c:pt>
                <c:pt idx="11">
                  <c:v>13</c:v>
                </c:pt>
                <c:pt idx="12">
                  <c:v>12</c:v>
                </c:pt>
                <c:pt idx="13">
                  <c:v>9</c:v>
                </c:pt>
                <c:pt idx="14">
                  <c:v>13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Контрольный эксперимент</c:v>
                </c:pt>
              </c:strCache>
            </c:strRef>
          </c:tx>
          <c:cat>
            <c:strRef>
              <c:f>Лист1!$A$2:$A$16</c:f>
              <c:strCache>
                <c:ptCount val="15"/>
                <c:pt idx="0">
                  <c:v>Матвей М.</c:v>
                </c:pt>
                <c:pt idx="1">
                  <c:v>Славяна В.</c:v>
                </c:pt>
                <c:pt idx="2">
                  <c:v>Максим Е.</c:v>
                </c:pt>
                <c:pt idx="3">
                  <c:v>Вера Ф.</c:v>
                </c:pt>
                <c:pt idx="4">
                  <c:v>Влад Т.</c:v>
                </c:pt>
                <c:pt idx="5">
                  <c:v>Варвара О.</c:v>
                </c:pt>
                <c:pt idx="6">
                  <c:v>Илья С.</c:v>
                </c:pt>
                <c:pt idx="7">
                  <c:v>Ксюша В.</c:v>
                </c:pt>
                <c:pt idx="8">
                  <c:v>Ярослав К.</c:v>
                </c:pt>
                <c:pt idx="9">
                  <c:v>Лиза М.</c:v>
                </c:pt>
                <c:pt idx="10">
                  <c:v>Никита К.</c:v>
                </c:pt>
                <c:pt idx="11">
                  <c:v>Мелейка М.</c:v>
                </c:pt>
                <c:pt idx="12">
                  <c:v>Ульяна з.</c:v>
                </c:pt>
                <c:pt idx="13">
                  <c:v>Артем Ё.</c:v>
                </c:pt>
                <c:pt idx="14">
                  <c:v>Арина П.</c:v>
                </c:pt>
              </c:strCache>
            </c:strRef>
          </c:cat>
          <c:val>
            <c:numRef>
              <c:f>Лист1!$C$2:$C$16</c:f>
              <c:numCache>
                <c:formatCode>General</c:formatCode>
                <c:ptCount val="15"/>
                <c:pt idx="0">
                  <c:v>11</c:v>
                </c:pt>
                <c:pt idx="1">
                  <c:v>14</c:v>
                </c:pt>
                <c:pt idx="2">
                  <c:v>14</c:v>
                </c:pt>
                <c:pt idx="3">
                  <c:v>14</c:v>
                </c:pt>
                <c:pt idx="4">
                  <c:v>12</c:v>
                </c:pt>
                <c:pt idx="5">
                  <c:v>16</c:v>
                </c:pt>
                <c:pt idx="6">
                  <c:v>9</c:v>
                </c:pt>
                <c:pt idx="7">
                  <c:v>10</c:v>
                </c:pt>
                <c:pt idx="8">
                  <c:v>10</c:v>
                </c:pt>
                <c:pt idx="9">
                  <c:v>16</c:v>
                </c:pt>
                <c:pt idx="10">
                  <c:v>7</c:v>
                </c:pt>
                <c:pt idx="11">
                  <c:v>16</c:v>
                </c:pt>
                <c:pt idx="12">
                  <c:v>14</c:v>
                </c:pt>
                <c:pt idx="13">
                  <c:v>11</c:v>
                </c:pt>
                <c:pt idx="14">
                  <c:v>15</c:v>
                </c:pt>
              </c:numCache>
            </c:numRef>
          </c:val>
        </c:ser>
        <c:dLbls/>
        <c:shape val="box"/>
        <c:axId val="108489344"/>
        <c:axId val="108495232"/>
        <c:axId val="106764928"/>
      </c:bar3DChart>
      <c:catAx>
        <c:axId val="108489344"/>
        <c:scaling>
          <c:orientation val="minMax"/>
        </c:scaling>
        <c:axPos val="b"/>
        <c:tickLblPos val="nextTo"/>
        <c:txPr>
          <a:bodyPr/>
          <a:lstStyle/>
          <a:p>
            <a:pPr>
              <a:defRPr sz="1400" baseline="0"/>
            </a:pPr>
            <a:endParaRPr lang="ru-RU"/>
          </a:p>
        </c:txPr>
        <c:crossAx val="108495232"/>
        <c:crosses val="autoZero"/>
        <c:auto val="1"/>
        <c:lblAlgn val="ctr"/>
        <c:lblOffset val="100"/>
      </c:catAx>
      <c:valAx>
        <c:axId val="108495232"/>
        <c:scaling>
          <c:orientation val="minMax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 sz="1000"/>
            </a:pPr>
            <a:endParaRPr lang="ru-RU"/>
          </a:p>
        </c:txPr>
        <c:crossAx val="108489344"/>
        <c:crosses val="autoZero"/>
        <c:crossBetween val="between"/>
      </c:valAx>
      <c:serAx>
        <c:axId val="106764928"/>
        <c:scaling>
          <c:orientation val="minMax"/>
        </c:scaling>
        <c:delete val="1"/>
        <c:axPos val="b"/>
        <c:tickLblPos val="nextTo"/>
        <c:crossAx val="108495232"/>
        <c:crosses val="autoZero"/>
      </c:serAx>
    </c:plotArea>
    <c:legend>
      <c:legendPos val="r"/>
      <c:layout>
        <c:manualLayout>
          <c:xMode val="edge"/>
          <c:yMode val="edge"/>
          <c:x val="0.22944488468832872"/>
          <c:y val="0.89666529281281948"/>
          <c:w val="0.55984843866905665"/>
          <c:h val="8.8276174684593756E-2"/>
        </c:manualLayout>
      </c:layout>
      <c:txPr>
        <a:bodyPr/>
        <a:lstStyle/>
        <a:p>
          <a:pPr>
            <a:defRPr sz="1050"/>
          </a:pPr>
          <a:endParaRPr lang="ru-RU"/>
        </a:p>
      </c:txPr>
    </c:legend>
    <c:plotVisOnly val="1"/>
    <c:dispBlanksAs val="gap"/>
  </c:chart>
  <c:txPr>
    <a:bodyPr/>
    <a:lstStyle/>
    <a:p>
      <a:pPr>
        <a:defRPr sz="1800"/>
      </a:pPr>
      <a:endParaRPr lang="ru-RU"/>
    </a:p>
  </c:txPr>
  <c:externalData r:id="rId1"/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E902647-21FF-473F-9461-373C62551E44}" type="datetimeFigureOut">
              <a:rPr lang="ru-RU" smtClean="0"/>
              <a:pPr/>
              <a:t>05.11.2018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A26FE03-E808-4660-9DE9-BC71BCE1C8A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3402866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26FE03-E808-4660-9DE9-BC71BCE1C8AB}" type="slidenum">
              <a:rPr lang="ru-RU" smtClean="0"/>
              <a:pPr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955710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05.11.2018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05.11.2018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05.11.2018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05.11.2018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05.11.2018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05.11.2018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05.11.2018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05.11.2018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05.11.2018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05.11.2018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05.11.2018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05.11.2018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microsoft.com/office/2007/relationships/hdphoto" Target="../media/hdphoto4.wdp"/><Relationship Id="rId4" Type="http://schemas.openxmlformats.org/officeDocument/2006/relationships/image" Target="../media/image8.png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microsoft.com/office/2007/relationships/hdphoto" Target="../media/hdphoto6.wdp"/><Relationship Id="rId4" Type="http://schemas.openxmlformats.org/officeDocument/2006/relationships/image" Target="../media/image10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microsoft.com/office/2007/relationships/hdphoto" Target="../media/hdphoto7.wdp"/><Relationship Id="rId7" Type="http://schemas.microsoft.com/office/2007/relationships/hdphoto" Target="../media/hdphoto9.wdp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peg"/><Relationship Id="rId5" Type="http://schemas.microsoft.com/office/2007/relationships/hdphoto" Target="../media/hdphoto8.wdp"/><Relationship Id="rId4" Type="http://schemas.openxmlformats.org/officeDocument/2006/relationships/image" Target="../media/image13.jpeg"/><Relationship Id="rId9" Type="http://schemas.microsoft.com/office/2007/relationships/hdphoto" Target="../media/hdphoto10.wdp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microsoft.com/office/2007/relationships/hdphoto" Target="../media/hdphoto11.wdp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25330" y="6747"/>
            <a:ext cx="9144000" cy="68680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843595" y="2471260"/>
            <a:ext cx="7406150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33CC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Развитие интонационной выразительности речи детей 4-5 лет посредством произведений</a:t>
            </a:r>
          </a:p>
          <a:p>
            <a:pPr algn="ctr"/>
            <a:r>
              <a:rPr lang="ru-RU" sz="3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33CC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К.И. Чуковского</a:t>
            </a:r>
            <a:endParaRPr lang="ru-RU" sz="30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0033CC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500562" y="5715016"/>
            <a:ext cx="44644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b="1" dirty="0" smtClean="0">
                <a:solidFill>
                  <a:srgbClr val="2A3F8A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Подготовила:</a:t>
            </a:r>
          </a:p>
          <a:p>
            <a:pPr algn="r"/>
            <a:r>
              <a:rPr lang="ru-RU" b="1" dirty="0" err="1" smtClean="0">
                <a:solidFill>
                  <a:srgbClr val="2A3F8A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Шефер</a:t>
            </a:r>
            <a:r>
              <a:rPr lang="ru-RU" b="1" dirty="0" smtClean="0">
                <a:solidFill>
                  <a:srgbClr val="2A3F8A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 </a:t>
            </a:r>
            <a:r>
              <a:rPr lang="ru-RU" b="1" dirty="0" smtClean="0">
                <a:solidFill>
                  <a:srgbClr val="2A3F8A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Мария </a:t>
            </a:r>
            <a:r>
              <a:rPr lang="ru-RU" b="1" dirty="0" smtClean="0">
                <a:solidFill>
                  <a:srgbClr val="2A3F8A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Олеговна</a:t>
            </a:r>
            <a:endParaRPr lang="ru-RU" b="1" dirty="0" smtClean="0">
              <a:solidFill>
                <a:srgbClr val="2A3F8A"/>
              </a:solidFill>
              <a:latin typeface="Trebuchet MS" panose="020B0603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145338" y="188640"/>
            <a:ext cx="680266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dirty="0" smtClean="0">
                <a:solidFill>
                  <a:schemeClr val="accent1">
                    <a:lumMod val="75000"/>
                  </a:schemeClr>
                </a:solidFill>
              </a:rPr>
              <a:t>МУНИЦИПАЛЬНОЕ БЮДЖЕТНОЕ ДОШКОЛЬНОЕ</a:t>
            </a:r>
          </a:p>
          <a:p>
            <a:pPr algn="ctr"/>
            <a:r>
              <a:rPr lang="ru-RU" sz="1600" b="1" dirty="0" smtClean="0">
                <a:solidFill>
                  <a:schemeClr val="accent1">
                    <a:lumMod val="75000"/>
                  </a:schemeClr>
                </a:solidFill>
              </a:rPr>
              <a:t>ОБРАЗОВАТЕЛЬНОЕ УЧРЕЖДЕНИЕ ДЕТСКИЙ САД №9</a:t>
            </a:r>
          </a:p>
          <a:p>
            <a:pPr algn="ctr"/>
            <a:r>
              <a:rPr lang="ru-RU" sz="1600" b="1" dirty="0" smtClean="0">
                <a:solidFill>
                  <a:schemeClr val="accent1">
                    <a:lumMod val="75000"/>
                  </a:schemeClr>
                </a:solidFill>
              </a:rPr>
              <a:t>Г. КИРОВО-ЧЕПЕЦКА КИРОВСКОЙ ОБЛАСТИ</a:t>
            </a:r>
            <a:endParaRPr lang="ru-RU" sz="16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375191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82485"/>
            <a:ext cx="885698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интонационной выразительности речи детей 4-5 лет посредством произведений К.И. Чуковского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827584" y="1268760"/>
            <a:ext cx="7813376" cy="4392488"/>
          </a:xfrm>
          <a:prstGeom prst="rect">
            <a:avLst/>
          </a:prstGeom>
        </p:spPr>
        <p:txBody>
          <a:bodyPr wrap="square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ru-RU" sz="2400" cap="all" dirty="0" smtClean="0">
                <a:ln w="0"/>
                <a:solidFill>
                  <a:schemeClr val="accent1">
                    <a:lumMod val="75000"/>
                  </a:schemeClr>
                </a:solidFill>
              </a:rPr>
              <a:t>«Речевое развитие включает владение речью как средством общения; обогащение активного словаря; развитие связной, грамматически правильной диалогической и монологической речи; развитие звуковой и </a:t>
            </a:r>
            <a:r>
              <a:rPr lang="ru-RU" sz="2400" b="1" cap="all" dirty="0" smtClean="0">
                <a:ln w="0"/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интонационной культуры речи</a:t>
            </a:r>
            <a:r>
              <a:rPr lang="ru-RU" sz="2400" cap="all" dirty="0" smtClean="0">
                <a:ln w="0"/>
                <a:solidFill>
                  <a:schemeClr val="accent1">
                    <a:lumMod val="75000"/>
                  </a:schemeClr>
                </a:solidFill>
              </a:rPr>
              <a:t>, фонематического слуха; формирование звуковой аналитико-синтетической активности как предпосылки обучения грамоте»</a:t>
            </a:r>
          </a:p>
          <a:p>
            <a:pPr algn="ctr"/>
            <a:endParaRPr lang="ru-RU" sz="2400" cap="all" dirty="0" smtClean="0">
              <a:ln w="0"/>
              <a:solidFill>
                <a:schemeClr val="accent1">
                  <a:lumMod val="75000"/>
                </a:schemeClr>
              </a:solidFill>
            </a:endParaRPr>
          </a:p>
          <a:p>
            <a:pPr algn="ctr"/>
            <a:r>
              <a:rPr lang="ru-RU" sz="1600" cap="all" dirty="0" smtClean="0">
                <a:ln w="0"/>
                <a:solidFill>
                  <a:schemeClr val="accent1">
                    <a:lumMod val="75000"/>
                  </a:schemeClr>
                </a:solidFill>
              </a:rPr>
              <a:t>(федеральный государственный образовательный стандарт)</a:t>
            </a:r>
            <a:endParaRPr lang="ru-RU" sz="1600" cap="all" dirty="0">
              <a:ln w="0"/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130440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52430" y="908720"/>
            <a:ext cx="834677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 исследования: </a:t>
            </a:r>
            <a:r>
              <a:rPr lang="ru-RU" sz="24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изучить возможности развития интонационной выразительности речи дошкольников 4-5 лет посредством произведений К.И. Чуковского</a:t>
            </a:r>
          </a:p>
          <a:p>
            <a:pPr algn="just"/>
            <a:r>
              <a:rPr lang="ru-RU" sz="24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Объект исследования: </a:t>
            </a:r>
            <a:r>
              <a:rPr lang="ru-RU" sz="24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интонационная выразительность речи детей 4-5 лет</a:t>
            </a:r>
          </a:p>
          <a:p>
            <a:pPr algn="just"/>
            <a:r>
              <a:rPr lang="ru-RU" sz="24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Предмет исследования: </a:t>
            </a:r>
            <a:r>
              <a:rPr lang="ru-RU" sz="24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произведения К.И. Чуковского как средство развития интонационной выразительности речи дошкольников 4-5 лет</a:t>
            </a:r>
          </a:p>
          <a:p>
            <a:pPr algn="just"/>
            <a:r>
              <a:rPr lang="ru-RU" sz="24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Задачи:</a:t>
            </a:r>
          </a:p>
          <a:p>
            <a:pPr marL="342900" indent="-342900" algn="just">
              <a:buFont typeface="Arial" pitchFamily="34" charset="0"/>
              <a:buChar char="•"/>
            </a:pP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Рассмотреть </a:t>
            </a:r>
            <a:r>
              <a:rPr lang="ru-RU" sz="24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теоретические основы развития интонационной выразительности речи детей 4-5 лет посредством произведений К.И. Чуковского</a:t>
            </a:r>
          </a:p>
          <a:p>
            <a:pPr marL="342900" indent="-342900" algn="just">
              <a:buFont typeface="Arial" pitchFamily="34" charset="0"/>
              <a:buChar char="•"/>
            </a:pPr>
            <a:r>
              <a:rPr lang="ru-RU" sz="24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Провести опытно-экспериментальную работу по развитию интонационной выразительности речи детей 4-5 лет посредством произведений К.И. </a:t>
            </a: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Чуковского</a:t>
            </a:r>
            <a:endParaRPr lang="ru-RU" sz="24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01694" y="144316"/>
            <a:ext cx="844824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интонационной выразительности речи детей 4-5 лет посредством произведений К.И. Чуковского</a:t>
            </a:r>
          </a:p>
        </p:txBody>
      </p:sp>
    </p:spTree>
    <p:extLst>
      <p:ext uri="{BB962C8B-B14F-4D97-AF65-F5344CB8AC3E}">
        <p14:creationId xmlns:p14="http://schemas.microsoft.com/office/powerpoint/2010/main" xmlns="" val="3837006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Блок-схема: альтернативный процесс 13"/>
          <p:cNvSpPr/>
          <p:nvPr/>
        </p:nvSpPr>
        <p:spPr>
          <a:xfrm>
            <a:off x="317395" y="3853619"/>
            <a:ext cx="4083480" cy="2651521"/>
          </a:xfrm>
          <a:prstGeom prst="flowChartAlternateProcess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611560" y="116632"/>
            <a:ext cx="806489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интонационной выразительности речи детей 4-5 лет посредством произведений К.И. Чуковского</a:t>
            </a:r>
          </a:p>
        </p:txBody>
      </p:sp>
      <p:sp>
        <p:nvSpPr>
          <p:cNvPr id="13" name="Блок-схема: альтернативный процесс 12"/>
          <p:cNvSpPr/>
          <p:nvPr/>
        </p:nvSpPr>
        <p:spPr>
          <a:xfrm>
            <a:off x="290285" y="1747846"/>
            <a:ext cx="4110589" cy="1866689"/>
          </a:xfrm>
          <a:prstGeom prst="flowChartAlternateProcess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471182" y="2111804"/>
            <a:ext cx="3748793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chemeClr val="accent1">
                    <a:lumMod val="75000"/>
                  </a:schemeClr>
                </a:solidFill>
              </a:rPr>
              <a:t>Р</a:t>
            </a:r>
            <a:r>
              <a:rPr lang="ru-RU" sz="2000" b="1" dirty="0" smtClean="0">
                <a:solidFill>
                  <a:schemeClr val="accent1">
                    <a:lumMod val="75000"/>
                  </a:schemeClr>
                </a:solidFill>
              </a:rPr>
              <a:t>азвитие </a:t>
            </a:r>
            <a:r>
              <a:rPr lang="ru-RU" sz="2000" b="1" dirty="0">
                <a:solidFill>
                  <a:schemeClr val="accent1">
                    <a:lumMod val="75000"/>
                  </a:schemeClr>
                </a:solidFill>
              </a:rPr>
              <a:t>речи </a:t>
            </a:r>
            <a:r>
              <a:rPr lang="ru-RU" sz="2000" b="1" dirty="0" err="1" smtClean="0">
                <a:solidFill>
                  <a:schemeClr val="accent1">
                    <a:lumMod val="75000"/>
                  </a:schemeClr>
                </a:solidFill>
              </a:rPr>
              <a:t>дошкольнков</a:t>
            </a:r>
            <a:r>
              <a:rPr lang="ru-RU" sz="2000" b="1" dirty="0" smtClean="0">
                <a:solidFill>
                  <a:schemeClr val="accent1">
                    <a:lumMod val="75000"/>
                  </a:schemeClr>
                </a:solidFill>
              </a:rPr>
              <a:t> А.П</a:t>
            </a:r>
            <a:r>
              <a:rPr lang="ru-RU" sz="2000" b="1" dirty="0">
                <a:solidFill>
                  <a:schemeClr val="accent1">
                    <a:lumMod val="75000"/>
                  </a:schemeClr>
                </a:solidFill>
              </a:rPr>
              <a:t>. Усова, Е.И. Тихеева, О.С. Ушакова и другие</a:t>
            </a:r>
          </a:p>
        </p:txBody>
      </p:sp>
      <p:sp>
        <p:nvSpPr>
          <p:cNvPr id="15" name="Блок-схема: альтернативный процесс 14"/>
          <p:cNvSpPr/>
          <p:nvPr/>
        </p:nvSpPr>
        <p:spPr>
          <a:xfrm>
            <a:off x="4644008" y="1658029"/>
            <a:ext cx="4255991" cy="1866690"/>
          </a:xfrm>
          <a:prstGeom prst="flowChartAlternateProcess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365358" y="4363771"/>
            <a:ext cx="396044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chemeClr val="accent1">
                    <a:lumMod val="75000"/>
                  </a:schemeClr>
                </a:solidFill>
              </a:rPr>
              <a:t>Р</a:t>
            </a:r>
            <a:r>
              <a:rPr lang="ru-RU" sz="2000" b="1" dirty="0" smtClean="0">
                <a:solidFill>
                  <a:schemeClr val="accent1">
                    <a:lumMod val="75000"/>
                  </a:schemeClr>
                </a:solidFill>
              </a:rPr>
              <a:t>азвитие </a:t>
            </a:r>
            <a:r>
              <a:rPr lang="ru-RU" sz="2000" b="1" dirty="0">
                <a:solidFill>
                  <a:schemeClr val="accent1">
                    <a:lumMod val="75000"/>
                  </a:schemeClr>
                </a:solidFill>
              </a:rPr>
              <a:t>речи детей посредством произведений Корнея </a:t>
            </a:r>
            <a:r>
              <a:rPr lang="ru-RU" sz="2000" b="1" dirty="0" smtClean="0">
                <a:solidFill>
                  <a:schemeClr val="accent1">
                    <a:lumMod val="75000"/>
                  </a:schemeClr>
                </a:solidFill>
              </a:rPr>
              <a:t>Чуковского – </a:t>
            </a:r>
          </a:p>
          <a:p>
            <a:pPr algn="ctr"/>
            <a:r>
              <a:rPr lang="ru-RU" sz="2000" b="1" dirty="0" smtClean="0">
                <a:solidFill>
                  <a:schemeClr val="accent1">
                    <a:lumMod val="75000"/>
                  </a:schemeClr>
                </a:solidFill>
              </a:rPr>
              <a:t>Е.А</a:t>
            </a:r>
            <a:r>
              <a:rPr lang="ru-RU" sz="2000" b="1" dirty="0">
                <a:solidFill>
                  <a:schemeClr val="accent1">
                    <a:lumMod val="75000"/>
                  </a:schemeClr>
                </a:solidFill>
              </a:rPr>
              <a:t>. </a:t>
            </a:r>
            <a:r>
              <a:rPr lang="ru-RU" sz="2000" b="1" dirty="0" err="1">
                <a:solidFill>
                  <a:schemeClr val="accent1">
                    <a:lumMod val="75000"/>
                  </a:schemeClr>
                </a:solidFill>
              </a:rPr>
              <a:t>Андрейчук</a:t>
            </a:r>
            <a:r>
              <a:rPr lang="ru-RU" sz="2000" b="1" dirty="0">
                <a:solidFill>
                  <a:schemeClr val="accent1">
                    <a:lumMod val="75000"/>
                  </a:schemeClr>
                </a:solidFill>
              </a:rPr>
              <a:t>, М.В. Веселова, М.А. Ульяничева и другие</a:t>
            </a:r>
          </a:p>
        </p:txBody>
      </p:sp>
      <p:sp>
        <p:nvSpPr>
          <p:cNvPr id="16" name="Блок-схема: альтернативный процесс 15"/>
          <p:cNvSpPr/>
          <p:nvPr/>
        </p:nvSpPr>
        <p:spPr>
          <a:xfrm>
            <a:off x="4644008" y="3919239"/>
            <a:ext cx="4251087" cy="2520280"/>
          </a:xfrm>
          <a:prstGeom prst="flowChartAlternateProcess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5076056" y="1493495"/>
            <a:ext cx="3384375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2000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ru-RU" sz="2000" b="1" dirty="0" smtClean="0">
                <a:solidFill>
                  <a:schemeClr val="accent1">
                    <a:lumMod val="75000"/>
                  </a:schemeClr>
                </a:solidFill>
              </a:rPr>
              <a:t>Интонационная выразительность речи - Н</a:t>
            </a:r>
            <a:r>
              <a:rPr lang="ru-RU" sz="2000" b="1" dirty="0">
                <a:solidFill>
                  <a:schemeClr val="accent1">
                    <a:lumMod val="75000"/>
                  </a:schemeClr>
                </a:solidFill>
              </a:rPr>
              <a:t>. М. </a:t>
            </a:r>
            <a:r>
              <a:rPr lang="ru-RU" sz="2000" b="1" dirty="0" smtClean="0">
                <a:solidFill>
                  <a:schemeClr val="accent1">
                    <a:lumMod val="75000"/>
                  </a:schemeClr>
                </a:solidFill>
              </a:rPr>
              <a:t>Баженов,</a:t>
            </a:r>
          </a:p>
          <a:p>
            <a:pPr algn="ctr"/>
            <a:r>
              <a:rPr lang="ru-RU" sz="2000" b="1" dirty="0" smtClean="0">
                <a:solidFill>
                  <a:schemeClr val="accent1">
                    <a:lumMod val="75000"/>
                  </a:schemeClr>
                </a:solidFill>
              </a:rPr>
              <a:t>Ч</a:t>
            </a:r>
            <a:r>
              <a:rPr lang="ru-RU" sz="2000" b="1" dirty="0">
                <a:solidFill>
                  <a:schemeClr val="accent1">
                    <a:lumMod val="75000"/>
                  </a:schemeClr>
                </a:solidFill>
              </a:rPr>
              <a:t>. Дарвин, И. И. </a:t>
            </a:r>
            <a:r>
              <a:rPr lang="ru-RU" sz="2000" b="1" dirty="0" err="1">
                <a:solidFill>
                  <a:schemeClr val="accent1">
                    <a:lumMod val="75000"/>
                  </a:schemeClr>
                </a:solidFill>
              </a:rPr>
              <a:t>Рыданова</a:t>
            </a:r>
            <a:r>
              <a:rPr lang="ru-RU" sz="2000" b="1" dirty="0">
                <a:solidFill>
                  <a:schemeClr val="accent1">
                    <a:lumMod val="75000"/>
                  </a:schemeClr>
                </a:solidFill>
              </a:rPr>
              <a:t> и </a:t>
            </a:r>
            <a:r>
              <a:rPr lang="ru-RU" sz="2000" b="1" dirty="0" smtClean="0">
                <a:solidFill>
                  <a:schemeClr val="accent1">
                    <a:lumMod val="75000"/>
                  </a:schemeClr>
                </a:solidFill>
              </a:rPr>
              <a:t>другие</a:t>
            </a:r>
            <a:endParaRPr lang="ru-RU" sz="20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835696" y="908720"/>
            <a:ext cx="62646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ТЕОРЕТИЧЕСКИЕ ОСНОВЫ:</a:t>
            </a:r>
            <a:endParaRPr lang="ru-RU" sz="3200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750711" y="4055993"/>
            <a:ext cx="4035063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chemeClr val="accent1">
                    <a:lumMod val="75000"/>
                  </a:schemeClr>
                </a:solidFill>
              </a:rPr>
              <a:t>Исследования по проблеме изучения интонационной выразительности речи у дошкольников </a:t>
            </a:r>
            <a:r>
              <a:rPr lang="ru-RU" sz="2000" b="1" dirty="0" smtClean="0">
                <a:solidFill>
                  <a:schemeClr val="accent1">
                    <a:lumMod val="75000"/>
                  </a:schemeClr>
                </a:solidFill>
              </a:rPr>
              <a:t> -  </a:t>
            </a:r>
          </a:p>
          <a:p>
            <a:pPr algn="ctr"/>
            <a:r>
              <a:rPr lang="ru-RU" sz="2000" b="1" dirty="0" smtClean="0">
                <a:solidFill>
                  <a:schemeClr val="accent1">
                    <a:lumMod val="75000"/>
                  </a:schemeClr>
                </a:solidFill>
              </a:rPr>
              <a:t>Л.А. </a:t>
            </a:r>
            <a:r>
              <a:rPr lang="ru-RU" sz="2000" b="1" dirty="0" err="1">
                <a:solidFill>
                  <a:schemeClr val="accent1">
                    <a:lumMod val="75000"/>
                  </a:schemeClr>
                </a:solidFill>
              </a:rPr>
              <a:t>Копачевская</a:t>
            </a:r>
            <a:r>
              <a:rPr lang="ru-RU" sz="2000" b="1" dirty="0">
                <a:solidFill>
                  <a:schemeClr val="accent1">
                    <a:lumMod val="75000"/>
                  </a:schemeClr>
                </a:solidFill>
              </a:rPr>
              <a:t>, М.И. </a:t>
            </a:r>
            <a:r>
              <a:rPr lang="ru-RU" sz="2000" b="1" dirty="0" err="1">
                <a:solidFill>
                  <a:schemeClr val="accent1">
                    <a:lumMod val="75000"/>
                  </a:schemeClr>
                </a:solidFill>
              </a:rPr>
              <a:t>Лисицина</a:t>
            </a:r>
            <a:r>
              <a:rPr lang="ru-RU" sz="2000" b="1" dirty="0">
                <a:solidFill>
                  <a:schemeClr val="accent1">
                    <a:lumMod val="75000"/>
                  </a:schemeClr>
                </a:solidFill>
              </a:rPr>
              <a:t>, А.Н. Полозова, Е.Е. </a:t>
            </a:r>
            <a:r>
              <a:rPr lang="ru-RU" sz="2000" b="1" dirty="0" err="1">
                <a:solidFill>
                  <a:schemeClr val="accent1">
                    <a:lumMod val="75000"/>
                  </a:schemeClr>
                </a:solidFill>
              </a:rPr>
              <a:t>Швецова</a:t>
            </a:r>
            <a:r>
              <a:rPr lang="ru-RU" sz="2000" b="1" dirty="0">
                <a:solidFill>
                  <a:schemeClr val="accent1">
                    <a:lumMod val="75000"/>
                  </a:schemeClr>
                </a:solidFill>
              </a:rPr>
              <a:t>, Л.Р. </a:t>
            </a:r>
            <a:r>
              <a:rPr lang="ru-RU" sz="2000" b="1" dirty="0" smtClean="0">
                <a:solidFill>
                  <a:schemeClr val="accent1">
                    <a:lumMod val="75000"/>
                  </a:schemeClr>
                </a:solidFill>
              </a:rPr>
              <a:t>Забродина</a:t>
            </a:r>
            <a:endParaRPr lang="ru-RU" sz="20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62173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116632"/>
            <a:ext cx="842493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интонационной выразительности речи детей 4-5 лет посредством произведений К.И. Чуковского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611560" y="1124744"/>
            <a:ext cx="7982471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32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Речь</a:t>
            </a:r>
            <a:r>
              <a:rPr lang="ru-RU" sz="32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один </a:t>
            </a:r>
            <a:r>
              <a:rPr lang="ru-RU" sz="3200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из видов коммуникативной деятельности человека, использование средств языка для общения с другими членами языкового </a:t>
            </a:r>
            <a:r>
              <a:rPr lang="ru-RU" sz="32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коллектива</a:t>
            </a:r>
            <a:endParaRPr lang="ru-RU" sz="3200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611560" y="3464526"/>
            <a:ext cx="3158899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Компоненты речи: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звуковая сторона речи;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словарный запас;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грамматический строй речи;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связная речь</a:t>
            </a:r>
            <a:endParaRPr lang="ru-RU" sz="2400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21544" y="3583704"/>
            <a:ext cx="4172487" cy="24393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xmlns="" val="1792039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78160" y="188640"/>
            <a:ext cx="864096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интонационной выразительности речи детей 4-5 лет посредством произведений К.И. Чуковского</a:t>
            </a:r>
          </a:p>
        </p:txBody>
      </p:sp>
      <p:sp>
        <p:nvSpPr>
          <p:cNvPr id="20" name="Прямоугольник 19"/>
          <p:cNvSpPr/>
          <p:nvPr/>
        </p:nvSpPr>
        <p:spPr>
          <a:xfrm>
            <a:off x="602196" y="980728"/>
            <a:ext cx="799288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36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anose="020B0603020202020204" pitchFamily="34" charset="0"/>
                <a:cs typeface="Times New Roman" panose="02020603050405020304" pitchFamily="18" charset="0"/>
              </a:rPr>
              <a:t>Интонация</a:t>
            </a:r>
            <a:r>
              <a:rPr lang="ru-RU" sz="32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anose="020B0603020202020204" pitchFamily="34" charset="0"/>
                <a:cs typeface="Times New Roman" panose="02020603050405020304" pitchFamily="18" charset="0"/>
              </a:rPr>
              <a:t> - </a:t>
            </a:r>
            <a:r>
              <a:rPr lang="ru-RU" sz="28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anose="020B0603020202020204" pitchFamily="34" charset="0"/>
                <a:cs typeface="Times New Roman" panose="02020603050405020304" pitchFamily="18" charset="0"/>
              </a:rPr>
              <a:t>это </a:t>
            </a:r>
            <a:r>
              <a:rPr lang="ru-RU" sz="2800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anose="020B0603020202020204" pitchFamily="34" charset="0"/>
                <a:cs typeface="Times New Roman" panose="02020603050405020304" pitchFamily="18" charset="0"/>
              </a:rPr>
              <a:t>совокупность звуковых средств языка, кото­рые фонетически организуют речь, устанавливают смысловые отношения между частями фразы</a:t>
            </a:r>
            <a:endParaRPr lang="ru-RU" sz="2800" dirty="0">
              <a:latin typeface="Trebuchet MS" panose="020B0603020202020204" pitchFamily="34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605466" y="3471696"/>
            <a:ext cx="360040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anose="020B0603020202020204" pitchFamily="34" charset="0"/>
              </a:rPr>
              <a:t>Комплекс компонентов: </a:t>
            </a: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anose="020B0603020202020204" pitchFamily="34" charset="0"/>
                <a:cs typeface="Times New Roman" panose="02020603050405020304" pitchFamily="18" charset="0"/>
              </a:rPr>
              <a:t>мелодика; тем; пауза; </a:t>
            </a:r>
            <a:r>
              <a:rPr lang="ru-RU" sz="2400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anose="020B0603020202020204" pitchFamily="34" charset="0"/>
                <a:cs typeface="Times New Roman" panose="02020603050405020304" pitchFamily="18" charset="0"/>
              </a:rPr>
              <a:t>тембр; сила голоса; логическое ударение; фразовое ударение; ритм</a:t>
            </a:r>
          </a:p>
          <a:p>
            <a:endParaRPr lang="ru-RU" dirty="0"/>
          </a:p>
        </p:txBody>
      </p:sp>
      <p:pic>
        <p:nvPicPr>
          <p:cNvPr id="8" name="Picture 6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t="6232" b="5321"/>
          <a:stretch/>
        </p:blipFill>
        <p:spPr bwMode="auto">
          <a:xfrm>
            <a:off x="4355977" y="3235145"/>
            <a:ext cx="4239108" cy="2812039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xmlns="" val="21775049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09034" y="188640"/>
            <a:ext cx="85689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интонационной выразительности речи детей 4-5 лет посредством произведений К.И. Чуковского</a:t>
            </a:r>
            <a:endParaRPr lang="ru-RU" sz="1600" dirty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475656" y="773415"/>
            <a:ext cx="6014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КОРНЕЙ ИВАНОВИЧ ЧУКОВСКИЙ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3598377" y="1488506"/>
            <a:ext cx="5305819" cy="496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Основные критерии произведений:</a:t>
            </a:r>
            <a:endParaRPr lang="ru-RU" sz="2000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285750" indent="-285750" algn="just">
              <a:buFont typeface="Wingdings" pitchFamily="2" charset="2"/>
              <a:buChar char="ü"/>
            </a:pPr>
            <a:r>
              <a:rPr lang="ru-RU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зрительный </a:t>
            </a:r>
            <a:r>
              <a:rPr lang="ru-RU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образ и звук должны составлять единое </a:t>
            </a:r>
            <a:r>
              <a:rPr lang="ru-RU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целое</a:t>
            </a:r>
            <a:endParaRPr lang="ru-RU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285750" indent="-285750" algn="just">
              <a:buFont typeface="Wingdings" pitchFamily="2" charset="2"/>
              <a:buChar char="ü"/>
            </a:pPr>
            <a:r>
              <a:rPr lang="ru-RU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сюжет </a:t>
            </a:r>
            <a:r>
              <a:rPr lang="ru-RU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стихов должен быть подвижен и </a:t>
            </a:r>
            <a:r>
              <a:rPr lang="ru-RU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разнообразен</a:t>
            </a:r>
            <a:endParaRPr lang="ru-RU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285750" indent="-285750" algn="just">
              <a:buFont typeface="Wingdings" pitchFamily="2" charset="2"/>
              <a:buChar char="ü"/>
            </a:pPr>
            <a:r>
              <a:rPr lang="ru-RU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лиричность</a:t>
            </a:r>
            <a:endParaRPr lang="ru-RU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285750" indent="-285750" algn="just">
              <a:buFont typeface="Wingdings" pitchFamily="2" charset="2"/>
              <a:buChar char="ü"/>
            </a:pPr>
            <a:r>
              <a:rPr lang="ru-RU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подвижность </a:t>
            </a:r>
            <a:r>
              <a:rPr lang="ru-RU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 переменчивость </a:t>
            </a:r>
            <a:r>
              <a:rPr lang="ru-RU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ритма</a:t>
            </a:r>
            <a:endParaRPr lang="ru-RU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285750" indent="-285750" algn="just">
              <a:buFont typeface="Wingdings" pitchFamily="2" charset="2"/>
              <a:buChar char="ü"/>
            </a:pPr>
            <a:r>
              <a:rPr lang="ru-RU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</a:t>
            </a:r>
            <a:r>
              <a:rPr lang="ru-RU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лова-рифмы </a:t>
            </a:r>
            <a:r>
              <a:rPr lang="ru-RU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главные носители смысла всей </a:t>
            </a:r>
            <a:r>
              <a:rPr lang="ru-RU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фразы</a:t>
            </a:r>
          </a:p>
          <a:p>
            <a:pPr marL="285750" indent="-285750" algn="just">
              <a:buFont typeface="Wingdings" pitchFamily="2" charset="2"/>
              <a:buChar char="ü"/>
            </a:pPr>
            <a:r>
              <a:rPr lang="ru-RU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 загромождать прилагательными; </a:t>
            </a:r>
          </a:p>
          <a:p>
            <a:pPr marL="285750" indent="-285750" algn="just">
              <a:buFont typeface="Wingdings" pitchFamily="2" charset="2"/>
              <a:buChar char="ü"/>
            </a:pPr>
            <a:r>
              <a:rPr lang="ru-RU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стихи </a:t>
            </a:r>
            <a:r>
              <a:rPr lang="ru-RU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должны быть </a:t>
            </a:r>
            <a:r>
              <a:rPr lang="ru-RU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игровыми</a:t>
            </a:r>
            <a:endParaRPr lang="ru-RU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285750" indent="-285750" algn="just">
              <a:buFont typeface="Wingdings" pitchFamily="2" charset="2"/>
              <a:buChar char="ü"/>
            </a:pPr>
            <a:r>
              <a:rPr lang="ru-RU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оцениваться </a:t>
            </a:r>
            <a:r>
              <a:rPr lang="ru-RU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 тем же критериям, что и любое художественное </a:t>
            </a:r>
            <a:r>
              <a:rPr lang="ru-RU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произведение</a:t>
            </a:r>
            <a:endParaRPr lang="ru-RU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285750" indent="-285750" algn="just">
              <a:buFont typeface="Wingdings" pitchFamily="2" charset="2"/>
              <a:buChar char="ü"/>
            </a:pPr>
            <a:r>
              <a:rPr lang="ru-RU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«…</a:t>
            </a:r>
            <a:r>
              <a:rPr lang="ru-RU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своих стихах мы должны не столько приспособляться к ребенку, сколько приспособлять его к себе, к своим «взрослым» ощущениям и мыслям</a:t>
            </a:r>
            <a:r>
              <a:rPr lang="ru-RU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»</a:t>
            </a:r>
            <a:endParaRPr lang="ru-RU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3607" y="1844824"/>
            <a:ext cx="2857500" cy="417195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746569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78160" y="188640"/>
            <a:ext cx="864096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интонационной выразительности речи детей 4-5 лет посредством произведений К.И. Чуковского</a:t>
            </a:r>
          </a:p>
        </p:txBody>
      </p:sp>
      <p:sp>
        <p:nvSpPr>
          <p:cNvPr id="8" name="Блок-схема: альтернативный процесс 7"/>
          <p:cNvSpPr/>
          <p:nvPr/>
        </p:nvSpPr>
        <p:spPr>
          <a:xfrm>
            <a:off x="584742" y="1124745"/>
            <a:ext cx="6291514" cy="1466710"/>
          </a:xfrm>
          <a:prstGeom prst="flowChartAlternateProcess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523675" y="1196380"/>
            <a:ext cx="647876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Ульяничева Марина Анатольевна, воспитатель ГБДОУ д\с №133 компенсирующего вида Выборгского района </a:t>
            </a:r>
            <a:r>
              <a:rPr lang="ru-RU" sz="20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Санкт-Петербурга – проект </a:t>
            </a:r>
            <a:r>
              <a:rPr lang="ru-RU" sz="2000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«Сказки Чуковского»</a:t>
            </a:r>
          </a:p>
        </p:txBody>
      </p:sp>
      <p:sp>
        <p:nvSpPr>
          <p:cNvPr id="9" name="Блок-схема: альтернативный процесс 8"/>
          <p:cNvSpPr/>
          <p:nvPr/>
        </p:nvSpPr>
        <p:spPr>
          <a:xfrm>
            <a:off x="2339752" y="3043271"/>
            <a:ext cx="6318448" cy="1368152"/>
          </a:xfrm>
          <a:prstGeom prst="flowChartAlternateProcess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Блок-схема: альтернативный процесс 9"/>
          <p:cNvSpPr/>
          <p:nvPr/>
        </p:nvSpPr>
        <p:spPr>
          <a:xfrm>
            <a:off x="639180" y="4793376"/>
            <a:ext cx="6291514" cy="1440160"/>
          </a:xfrm>
          <a:prstGeom prst="flowChartAlternateProcess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2352328" y="3219515"/>
            <a:ext cx="631844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Елена Алексеевна </a:t>
            </a:r>
            <a:r>
              <a:rPr lang="ru-RU" sz="2000" dirty="0" err="1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Андрейчук</a:t>
            </a:r>
            <a:r>
              <a:rPr lang="ru-RU" sz="20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</a:t>
            </a:r>
            <a:r>
              <a:rPr lang="ru-RU" sz="2000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воспитатель МКДОУ детского сада №374, г. </a:t>
            </a:r>
            <a:r>
              <a:rPr lang="ru-RU" sz="20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Новосибирска – мини-проект </a:t>
            </a:r>
            <a:r>
              <a:rPr lang="ru-RU" sz="2000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«Наш друг – Корней»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954743" y="5005625"/>
            <a:ext cx="561662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err="1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Неудахина</a:t>
            </a:r>
            <a:r>
              <a:rPr lang="ru-RU" sz="20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Ксения Сергеевна</a:t>
            </a:r>
            <a:r>
              <a:rPr lang="ru-RU" sz="20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воспитатель </a:t>
            </a:r>
            <a:r>
              <a:rPr lang="ru-RU" sz="2000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МБДОУ ЦРР Детский сад №160 "</a:t>
            </a:r>
            <a:r>
              <a:rPr lang="ru-RU" sz="20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Крепыш« - проект «</a:t>
            </a:r>
            <a:r>
              <a:rPr lang="ru-RU" sz="2000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Сказки «дедушки» Чуковского»</a:t>
            </a:r>
          </a:p>
        </p:txBody>
      </p:sp>
    </p:spTree>
    <p:extLst>
      <p:ext uri="{BB962C8B-B14F-4D97-AF65-F5344CB8AC3E}">
        <p14:creationId xmlns:p14="http://schemas.microsoft.com/office/powerpoint/2010/main" xmlns="" val="4263161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1560" y="2636912"/>
            <a:ext cx="3810000" cy="284797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/>
        </p:spPr>
      </p:pic>
      <p:pic>
        <p:nvPicPr>
          <p:cNvPr id="7171" name="Picture 3" descr="F:\181030_df8b064bc6064cc0b379066388d7dabe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720" t="4429" r="8187" b="3779"/>
          <a:stretch/>
        </p:blipFill>
        <p:spPr bwMode="auto">
          <a:xfrm>
            <a:off x="4860032" y="3270416"/>
            <a:ext cx="3657600" cy="3241963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/>
        </p:spPr>
      </p:pic>
      <p:sp>
        <p:nvSpPr>
          <p:cNvPr id="4" name="Прямоугольник 3"/>
          <p:cNvSpPr/>
          <p:nvPr/>
        </p:nvSpPr>
        <p:spPr>
          <a:xfrm>
            <a:off x="343540" y="94509"/>
            <a:ext cx="86764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интонационной выразительности речи детей 4-5 лет посредством произведений К.И. Чуковского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12084" y="1052736"/>
            <a:ext cx="830838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МУНИЦИПАЛЬНОЕ ДОШКОЛЬНОЕ ОБРАЗОВАТЕЛЬНОЕ УЧРЕЖДЕНИЕ ДЕТСКИЙ САД №9 «ВЕСНУШКА»</a:t>
            </a:r>
            <a:endParaRPr lang="ru-RU" sz="2800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02177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78160" y="188640"/>
            <a:ext cx="864096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интонационной выразительности речи детей 4-5 лет посредством произведений К.И. Чуковского</a:t>
            </a:r>
          </a:p>
        </p:txBody>
      </p:sp>
      <p:graphicFrame>
        <p:nvGraphicFramePr>
          <p:cNvPr id="5" name="Диаграмма 4"/>
          <p:cNvGraphicFramePr/>
          <p:nvPr>
            <p:extLst>
              <p:ext uri="{D42A27DB-BD31-4B8C-83A1-F6EECF244321}">
                <p14:modId xmlns:p14="http://schemas.microsoft.com/office/powerpoint/2010/main" xmlns="" val="3354128297"/>
              </p:ext>
            </p:extLst>
          </p:nvPr>
        </p:nvGraphicFramePr>
        <p:xfrm>
          <a:off x="586316" y="1637301"/>
          <a:ext cx="3470866" cy="141841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:p14="http://schemas.microsoft.com/office/powerpoint/2010/main" xmlns="" val="1532586678"/>
              </p:ext>
            </p:extLst>
          </p:nvPr>
        </p:nvGraphicFramePr>
        <p:xfrm>
          <a:off x="5076056" y="1637302"/>
          <a:ext cx="3384376" cy="14401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7" name="Диаграмма 6"/>
          <p:cNvGraphicFramePr/>
          <p:nvPr>
            <p:extLst>
              <p:ext uri="{D42A27DB-BD31-4B8C-83A1-F6EECF244321}">
                <p14:modId xmlns:p14="http://schemas.microsoft.com/office/powerpoint/2010/main" xmlns="" val="1897392984"/>
              </p:ext>
            </p:extLst>
          </p:nvPr>
        </p:nvGraphicFramePr>
        <p:xfrm>
          <a:off x="1763688" y="3627839"/>
          <a:ext cx="6480720" cy="321363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744814" y="1052527"/>
            <a:ext cx="33123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Методика </a:t>
            </a:r>
            <a:r>
              <a:rPr lang="ru-RU" sz="1600" dirty="0" err="1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Е.Е.Швецовой</a:t>
            </a:r>
            <a:r>
              <a:rPr lang="ru-RU" sz="1600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16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</a:t>
            </a:r>
          </a:p>
          <a:p>
            <a:pPr algn="ctr"/>
            <a:r>
              <a:rPr lang="ru-RU" sz="16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Л.В</a:t>
            </a:r>
            <a:r>
              <a:rPr lang="ru-RU" sz="1600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  <a:r>
              <a:rPr lang="ru-RU" sz="1600" dirty="0" err="1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Забродиной</a:t>
            </a:r>
            <a:r>
              <a:rPr lang="ru-RU" sz="1600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004048" y="1052526"/>
            <a:ext cx="34563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Методика </a:t>
            </a:r>
            <a:r>
              <a:rPr lang="ru-RU" sz="1600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Л.В. Лопатиной </a:t>
            </a:r>
            <a:r>
              <a:rPr lang="ru-RU" sz="16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</a:t>
            </a:r>
          </a:p>
          <a:p>
            <a:pPr algn="ctr"/>
            <a:r>
              <a:rPr lang="ru-RU" sz="16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Л.А</a:t>
            </a:r>
            <a:r>
              <a:rPr lang="ru-RU" sz="1600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Поздняковой 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744814" y="3284984"/>
            <a:ext cx="777686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Развитие интонационной выразительности речи детей 4-5 лет по результатам констатирующего эксперимента </a:t>
            </a:r>
          </a:p>
        </p:txBody>
      </p:sp>
    </p:spTree>
    <p:extLst>
      <p:ext uri="{BB962C8B-B14F-4D97-AF65-F5344CB8AC3E}">
        <p14:creationId xmlns:p14="http://schemas.microsoft.com/office/powerpoint/2010/main" xmlns="" val="4102177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78160" y="188640"/>
            <a:ext cx="864096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интонационной выразительности речи детей 4-5 лет посредством произведений К.И. Чуковского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907704" y="1007150"/>
            <a:ext cx="55446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ФОРМИРУЮЩИЙ ЭКСПЕРИМЕНТ</a:t>
            </a:r>
            <a:endParaRPr lang="ru-RU" sz="2800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899592" y="1772816"/>
            <a:ext cx="7488832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b="1" dirty="0" smtClean="0">
                <a:solidFill>
                  <a:schemeClr val="accent1">
                    <a:lumMod val="75000"/>
                  </a:schemeClr>
                </a:solidFill>
              </a:rPr>
              <a:t>Цель: </a:t>
            </a: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</a:rPr>
              <a:t>разработать и реализовать перспективный план по развитию интонационной выразительности речи детей 4-5 лет посредством произведений К.И. Чуковского</a:t>
            </a:r>
          </a:p>
          <a:p>
            <a:pPr algn="just"/>
            <a:r>
              <a:rPr lang="ru-RU" sz="2400" b="1" dirty="0" smtClean="0">
                <a:solidFill>
                  <a:schemeClr val="accent1">
                    <a:lumMod val="75000"/>
                  </a:schemeClr>
                </a:solidFill>
              </a:rPr>
              <a:t>Задачи:</a:t>
            </a:r>
          </a:p>
          <a:p>
            <a:pPr marL="342900" indent="-342900" algn="just">
              <a:buFont typeface="Wingdings" pitchFamily="2" charset="2"/>
              <a:buChar char="ü"/>
            </a:pP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</a:rPr>
              <a:t>Разработать перспективный план по развитию интонационной выразительности речи посредством произведений К.И. Чуковского</a:t>
            </a:r>
          </a:p>
          <a:p>
            <a:pPr marL="342900" indent="-342900" algn="just">
              <a:buFont typeface="Wingdings" pitchFamily="2" charset="2"/>
              <a:buChar char="ü"/>
            </a:pP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</a:rPr>
              <a:t>Апробировать комплекс занятий для развития интонационной выразительности речи детей</a:t>
            </a:r>
          </a:p>
          <a:p>
            <a:pPr marL="342900" indent="-342900" algn="just">
              <a:buFont typeface="Wingdings" pitchFamily="2" charset="2"/>
              <a:buChar char="ü"/>
            </a:pP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</a:rPr>
              <a:t>Способствовать развитию интонационной выразительности речи детей в средней группе</a:t>
            </a:r>
            <a:endParaRPr lang="ru-RU" sz="2400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63161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78160" y="188640"/>
            <a:ext cx="864096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интонационной выразительности речи детей 4-5 лет посредством произведений К.И. Чуковского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98640" y="3429000"/>
            <a:ext cx="3840427" cy="288032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8782"/>
          <a:stretch/>
        </p:blipFill>
        <p:spPr bwMode="auto">
          <a:xfrm>
            <a:off x="755576" y="1124744"/>
            <a:ext cx="3259751" cy="3529982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/>
        </p:spPr>
      </p:pic>
      <p:sp>
        <p:nvSpPr>
          <p:cNvPr id="2" name="TextBox 1"/>
          <p:cNvSpPr txBox="1"/>
          <p:nvPr/>
        </p:nvSpPr>
        <p:spPr>
          <a:xfrm>
            <a:off x="4477308" y="1700808"/>
            <a:ext cx="408308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«Путешествие в страну эмоций»</a:t>
            </a:r>
            <a:endParaRPr lang="ru-RU" sz="2800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449609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78160" y="188640"/>
            <a:ext cx="864096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интонационной выразительности речи детей 4-5 лет посредством произведений К.И. Чуковского</a:t>
            </a:r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945938" y="3934371"/>
            <a:ext cx="3353675" cy="2519882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outerShdw dist="35921" dir="2700000" algn="ctr" rotWithShape="0">
              <a:schemeClr val="bg2"/>
            </a:outerShdw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/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935881" y="1117140"/>
            <a:ext cx="3387280" cy="254046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/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5822" y="1117140"/>
            <a:ext cx="4027504" cy="5337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5449609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278160" y="188640"/>
            <a:ext cx="864096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интонационной выразительности речи детей 4-5 лет посредством произведений К.И. Чуковского</a:t>
            </a:r>
          </a:p>
        </p:txBody>
      </p:sp>
      <p:pic>
        <p:nvPicPr>
          <p:cNvPr id="4" name="Рисунок 3" descr="мойдодыр Ф (2)"/>
          <p:cNvPicPr/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sharpenSoften amount="5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081" t="4492" r="8809" b="12170"/>
          <a:stretch>
            <a:fillRect/>
          </a:stretch>
        </p:blipFill>
        <p:spPr bwMode="auto">
          <a:xfrm>
            <a:off x="2272625" y="1700808"/>
            <a:ext cx="4356483" cy="2498326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6" name="Рисунок 5" descr="C:\Users\Маня\Desktop\107CANON\IMG_5588.JPG"/>
          <p:cNvPicPr/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3930"/>
          <a:stretch/>
        </p:blipFill>
        <p:spPr bwMode="auto">
          <a:xfrm>
            <a:off x="3339600" y="4509119"/>
            <a:ext cx="2518079" cy="1936449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7" name="Рисунок 6" descr="C:\Users\Маня\Desktop\107CANON\IMG_5591.JPG"/>
          <p:cNvPicPr/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99801" y="4509120"/>
            <a:ext cx="2441821" cy="1936449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 xmlns="">
                  <a14:imgLayer r:embed="rId9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198"/>
          <a:stretch/>
        </p:blipFill>
        <p:spPr bwMode="auto">
          <a:xfrm>
            <a:off x="6133109" y="4509120"/>
            <a:ext cx="2370968" cy="1936449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571475" y="862292"/>
            <a:ext cx="388843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«МОЙДОДЫР»</a:t>
            </a:r>
            <a:endParaRPr lang="ru-RU" sz="4000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449609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78160" y="188640"/>
            <a:ext cx="864096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интонационной выразительности речи детей 4-5 лет посредством произведений К.И. Чуковского</a:t>
            </a: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669718" y="1196752"/>
            <a:ext cx="80648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</a:t>
            </a:r>
            <a:r>
              <a:rPr lang="ru-RU" sz="24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нализ </a:t>
            </a:r>
            <a:r>
              <a:rPr lang="ru-RU" sz="24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результатов по констатирующему и контрольному эксперименту</a:t>
            </a:r>
            <a:endParaRPr lang="ru-RU" sz="2400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8197" name="Диаграмма 3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75696" y="2276872"/>
            <a:ext cx="6924769" cy="403244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808080"/>
                </a:solidFill>
                <a:round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5449609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78160" y="188640"/>
            <a:ext cx="864096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интонационной выразительности речи детей 4-5 лет посредством произведений К.И. Чуковского</a:t>
            </a:r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xmlns="" val="306506325"/>
              </p:ext>
            </p:extLst>
          </p:nvPr>
        </p:nvGraphicFramePr>
        <p:xfrm>
          <a:off x="530188" y="1196752"/>
          <a:ext cx="8136904" cy="50563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xmlns="" val="15449609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78160" y="188640"/>
            <a:ext cx="864096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интонационной выразительности речи детей 4-5 лет посредством произведений К.И. Чуковского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278160" y="980728"/>
            <a:ext cx="8640960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«Посредством речи выражается эмоциональное отношение человека к тому, о чем он говорит, к кому обращается. Чем выразительнее речь, тем более она характеризует говорящего как личность и определяет его психологическое состояние».</a:t>
            </a:r>
          </a:p>
          <a:p>
            <a:pPr algn="r"/>
            <a:r>
              <a:rPr lang="ru-RU" sz="2000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	</a:t>
            </a:r>
            <a:r>
              <a:rPr lang="ru-RU" sz="20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</a:t>
            </a:r>
            <a:r>
              <a:rPr lang="ru-RU" sz="1600" dirty="0" smtClean="0">
                <a:solidFill>
                  <a:schemeClr val="accent1">
                    <a:lumMod val="75000"/>
                  </a:schemeClr>
                </a:solidFill>
              </a:rPr>
              <a:t>И</a:t>
            </a:r>
            <a:r>
              <a:rPr lang="ru-RU" sz="1600" dirty="0">
                <a:solidFill>
                  <a:schemeClr val="accent1">
                    <a:lumMod val="75000"/>
                  </a:schemeClr>
                </a:solidFill>
              </a:rPr>
              <a:t>. Ю. Кондратенко</a:t>
            </a:r>
          </a:p>
        </p:txBody>
      </p:sp>
      <p:pic>
        <p:nvPicPr>
          <p:cNvPr id="1026" name="Picture 2" descr="C:\Users\1\Downloads\IMG_20160420_163225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1530"/>
          <a:stretch/>
        </p:blipFill>
        <p:spPr bwMode="auto">
          <a:xfrm>
            <a:off x="1644856" y="2852936"/>
            <a:ext cx="5872961" cy="345638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xmlns="" val="15449609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1995</TotalTime>
  <Words>801</Words>
  <Application>Microsoft Office PowerPoint</Application>
  <PresentationFormat>Экран (4:3)</PresentationFormat>
  <Paragraphs>81</Paragraphs>
  <Slides>17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Воздушный поток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Маня</dc:creator>
  <cp:lastModifiedBy>Mari</cp:lastModifiedBy>
  <cp:revision>125</cp:revision>
  <dcterms:created xsi:type="dcterms:W3CDTF">2016-06-03T13:00:51Z</dcterms:created>
  <dcterms:modified xsi:type="dcterms:W3CDTF">2018-11-05T20:26:56Z</dcterms:modified>
</cp:coreProperties>
</file>