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286" r:id="rId2"/>
    <p:sldId id="288" r:id="rId3"/>
    <p:sldId id="302" r:id="rId4"/>
    <p:sldId id="303" r:id="rId5"/>
    <p:sldId id="273" r:id="rId6"/>
    <p:sldId id="259" r:id="rId7"/>
    <p:sldId id="291" r:id="rId8"/>
    <p:sldId id="290" r:id="rId9"/>
    <p:sldId id="269" r:id="rId10"/>
    <p:sldId id="294" r:id="rId11"/>
    <p:sldId id="296" r:id="rId12"/>
    <p:sldId id="297" r:id="rId13"/>
    <p:sldId id="278" r:id="rId14"/>
    <p:sldId id="261" r:id="rId15"/>
    <p:sldId id="266" r:id="rId16"/>
    <p:sldId id="267" r:id="rId17"/>
    <p:sldId id="268" r:id="rId18"/>
    <p:sldId id="262" r:id="rId19"/>
    <p:sldId id="263" r:id="rId20"/>
    <p:sldId id="264" r:id="rId21"/>
    <p:sldId id="265" r:id="rId22"/>
    <p:sldId id="304" r:id="rId23"/>
    <p:sldId id="307" r:id="rId24"/>
    <p:sldId id="284" r:id="rId25"/>
    <p:sldId id="258" r:id="rId26"/>
  </p:sldIdLst>
  <p:sldSz cx="10080625" cy="7559675"/>
  <p:notesSz cx="6811963" cy="9939338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666633"/>
    <a:srgbClr val="CC99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28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7"/>
        <p:guide pos="194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920750" y="755650"/>
            <a:ext cx="4967288" cy="3725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1038" y="4721225"/>
            <a:ext cx="5448300" cy="4471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54338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64355" algn="l"/>
                <a:tab pos="1328710" algn="l"/>
                <a:tab pos="1993065" algn="l"/>
                <a:tab pos="265742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56038" y="0"/>
            <a:ext cx="2954337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64355" algn="l"/>
                <a:tab pos="1328710" algn="l"/>
                <a:tab pos="1993065" algn="l"/>
                <a:tab pos="265742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40863"/>
            <a:ext cx="2954338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664355" algn="l"/>
                <a:tab pos="1328710" algn="l"/>
                <a:tab pos="1993065" algn="l"/>
                <a:tab pos="265742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56038" y="9440863"/>
            <a:ext cx="2954337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664355" algn="l"/>
                <a:tab pos="1328710" algn="l"/>
                <a:tab pos="1993065" algn="l"/>
                <a:tab pos="265742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B89072A-0A8F-49EC-94E6-DC97AB260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  <a:tabLst>
                <a:tab pos="661988" algn="l"/>
                <a:tab pos="1327150" algn="l"/>
                <a:tab pos="1990725" algn="l"/>
                <a:tab pos="2655888" algn="l"/>
              </a:tabLst>
            </a:pPr>
            <a:fld id="{67198094-DAB7-403F-8620-807BE1173569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  <a:tabLst>
                  <a:tab pos="661988" algn="l"/>
                  <a:tab pos="1327150" algn="l"/>
                  <a:tab pos="1990725" algn="l"/>
                  <a:tab pos="2655888" algn="l"/>
                </a:tabLst>
              </a:pPr>
              <a:t>25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20750" y="755650"/>
            <a:ext cx="4968875" cy="37258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ChangeArrowheads="1"/>
          </p:cNvSpPr>
          <p:nvPr>
            <p:ph type="body" idx="1"/>
          </p:nvPr>
        </p:nvSpPr>
        <p:spPr>
          <a:xfrm>
            <a:off x="681038" y="4721225"/>
            <a:ext cx="5449887" cy="4389438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390CD-2703-4E3F-A5A9-4F85A0F61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984EA-6466-451C-8709-B248FC275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6D166-5E56-4109-AB07-2A7CC41E2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FF94F-2090-4496-8E44-9BE65AA85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428FC-DA55-4A6F-B193-2D8C48C70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5BEFB-0511-45A4-B9F2-9FFCB9C95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1686F-0C63-4F59-AE69-CAE81C0AC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4D90B-A95E-4BA3-A947-66F9E2EAE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345D4-0ABF-455E-AE35-381EF4334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BE12-D796-4E60-B56A-B22235A9D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EE6C3-FF63-4A05-B5BC-AFFAC5C4C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632476D-9C2A-4327-B829-18B633B59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18" Type="http://schemas.openxmlformats.org/officeDocument/2006/relationships/image" Target="../media/image20.jpeg"/><Relationship Id="rId3" Type="http://schemas.openxmlformats.org/officeDocument/2006/relationships/image" Target="../media/image6.gif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17" Type="http://schemas.openxmlformats.org/officeDocument/2006/relationships/image" Target="../media/image19.jpeg"/><Relationship Id="rId2" Type="http://schemas.openxmlformats.org/officeDocument/2006/relationships/image" Target="../media/image5.gif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dia.bestofmicro.com/M/O/248352/original/car_tire_mouse.jpg" TargetMode="External"/><Relationship Id="rId11" Type="http://schemas.openxmlformats.org/officeDocument/2006/relationships/image" Target="../media/image13.jpeg"/><Relationship Id="rId5" Type="http://schemas.openxmlformats.org/officeDocument/2006/relationships/image" Target="../media/image8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7.gif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111250" y="350838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>
              <a:defRPr/>
            </a:pPr>
            <a:r>
              <a:rPr lang="ru-RU" sz="4000" b="1" i="1" kern="0" dirty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Устный счет. Определение темы урока</a:t>
            </a:r>
            <a:endParaRPr lang="ru-RU" sz="4000" i="1" kern="0" dirty="0">
              <a:solidFill>
                <a:srgbClr val="C00000"/>
              </a:solidFill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254000" y="2351088"/>
            <a:ext cx="785813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4400" b="1"/>
              <a:t>О</a:t>
            </a: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4040188" y="2351088"/>
            <a:ext cx="785812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4400" b="1"/>
              <a:t>Ж</a:t>
            </a:r>
          </a:p>
        </p:txBody>
      </p:sp>
      <p:sp>
        <p:nvSpPr>
          <p:cNvPr id="2053" name="Скругленный прямоугольник 5"/>
          <p:cNvSpPr>
            <a:spLocks noChangeArrowheads="1"/>
          </p:cNvSpPr>
          <p:nvPr/>
        </p:nvSpPr>
        <p:spPr bwMode="auto">
          <a:xfrm>
            <a:off x="5040313" y="2351088"/>
            <a:ext cx="785812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4" name="Скругленный прямоугольник 6"/>
          <p:cNvSpPr>
            <a:spLocks noChangeArrowheads="1"/>
          </p:cNvSpPr>
          <p:nvPr/>
        </p:nvSpPr>
        <p:spPr bwMode="auto">
          <a:xfrm>
            <a:off x="8897938" y="2351088"/>
            <a:ext cx="785812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1254125" y="2351088"/>
            <a:ext cx="785813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4400" b="1"/>
              <a:t>К</a:t>
            </a: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2182813" y="2351088"/>
            <a:ext cx="785812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4400" b="1"/>
              <a:t>Р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3111500" y="2351088"/>
            <a:ext cx="785813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4400" b="1"/>
              <a:t>У</a:t>
            </a:r>
          </a:p>
        </p:txBody>
      </p:sp>
      <p:sp>
        <p:nvSpPr>
          <p:cNvPr id="2058" name="Скругленный прямоугольник 10"/>
          <p:cNvSpPr>
            <a:spLocks noChangeArrowheads="1"/>
          </p:cNvSpPr>
          <p:nvPr/>
        </p:nvSpPr>
        <p:spPr bwMode="auto">
          <a:xfrm>
            <a:off x="6969125" y="2351088"/>
            <a:ext cx="785813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9" name="Скругленный прямоугольник 11"/>
          <p:cNvSpPr>
            <a:spLocks noChangeArrowheads="1"/>
          </p:cNvSpPr>
          <p:nvPr/>
        </p:nvSpPr>
        <p:spPr bwMode="auto">
          <a:xfrm>
            <a:off x="7897813" y="2351088"/>
            <a:ext cx="785812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0" name="Скругленный прямоугольник 12"/>
          <p:cNvSpPr>
            <a:spLocks noChangeArrowheads="1"/>
          </p:cNvSpPr>
          <p:nvPr/>
        </p:nvSpPr>
        <p:spPr bwMode="auto">
          <a:xfrm>
            <a:off x="5969000" y="2351088"/>
            <a:ext cx="785813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1188" y="3494088"/>
            <a:ext cx="8718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1.Найдите произведение наибольшего и наименьшего двузначных чисел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1188" y="3994150"/>
            <a:ext cx="8215312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1">
              <a:buFontTx/>
              <a:buNone/>
              <a:defRPr/>
            </a:pPr>
            <a:r>
              <a:rPr lang="ru-RU" b="1" i="1" dirty="0">
                <a:latin typeface="+mn-lt"/>
                <a:ea typeface="MS Gothic"/>
              </a:rPr>
              <a:t>2.Найдите площадь земельного</a:t>
            </a:r>
            <a:r>
              <a:rPr lang="en-US" b="1" i="1" dirty="0">
                <a:latin typeface="+mn-lt"/>
                <a:ea typeface="MS Gothic"/>
              </a:rPr>
              <a:t> </a:t>
            </a:r>
            <a:r>
              <a:rPr lang="ru-RU" b="1" i="1" dirty="0">
                <a:latin typeface="+mn-lt"/>
                <a:ea typeface="MS Gothic"/>
              </a:rPr>
              <a:t>участка, если его ширина 800м, а</a:t>
            </a:r>
          </a:p>
          <a:p>
            <a:pPr hangingPunct="1">
              <a:buFontTx/>
              <a:buNone/>
              <a:defRPr/>
            </a:pPr>
            <a:r>
              <a:rPr lang="ru-RU" b="1" i="1" dirty="0">
                <a:latin typeface="+mn-lt"/>
                <a:ea typeface="MS Gothic"/>
              </a:rPr>
              <a:t>длина 900м. Результат выразите в га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82625" y="4708525"/>
            <a:ext cx="2622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3.</a:t>
            </a:r>
            <a:r>
              <a:rPr lang="en-US" b="1" i="1"/>
              <a:t>S = a² - </a:t>
            </a:r>
            <a:r>
              <a:rPr lang="ru-RU" b="1" i="1"/>
              <a:t>формула…?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82625" y="5208588"/>
            <a:ext cx="48641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4</a:t>
            </a:r>
            <a:r>
              <a:rPr lang="en-US" b="1" i="1"/>
              <a:t>.S</a:t>
            </a:r>
            <a:r>
              <a:rPr lang="ru-RU" sz="1200" b="1" i="1"/>
              <a:t>кв</a:t>
            </a:r>
            <a:r>
              <a:rPr lang="ru-RU" b="1" i="1"/>
              <a:t>.</a:t>
            </a:r>
            <a:r>
              <a:rPr lang="en-US" b="1" i="1"/>
              <a:t> = 100</a:t>
            </a:r>
            <a:r>
              <a:rPr lang="ru-RU" b="1" i="1"/>
              <a:t>м². Чему равна его сторона?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54063" y="5708650"/>
            <a:ext cx="6742112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5. Длина прямоугольника 6см, ширина в 2 раза меньше. </a:t>
            </a:r>
          </a:p>
          <a:p>
            <a:r>
              <a:rPr lang="ru-RU" b="1" i="1"/>
              <a:t>Найдите площадь прямоугольника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539750" y="2851150"/>
            <a:ext cx="3730625" cy="37306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ea typeface="+mn-ea"/>
            </a:endParaRPr>
          </a:p>
        </p:txBody>
      </p:sp>
      <p:sp>
        <p:nvSpPr>
          <p:cNvPr id="9219" name="Oval 6"/>
          <p:cNvSpPr>
            <a:spLocks noChangeArrowheads="1"/>
          </p:cNvSpPr>
          <p:nvPr/>
        </p:nvSpPr>
        <p:spPr bwMode="auto">
          <a:xfrm>
            <a:off x="5254625" y="2922588"/>
            <a:ext cx="3730625" cy="3732212"/>
          </a:xfrm>
          <a:prstGeom prst="ellips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1539875" y="6923088"/>
            <a:ext cx="15890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7030A0"/>
                </a:solidFill>
                <a:latin typeface="Century Schoolbook" pitchFamily="18" charset="0"/>
              </a:rPr>
              <a:t>Круг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4968875" y="6923088"/>
            <a:ext cx="42862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7030A0"/>
                </a:solidFill>
                <a:latin typeface="Century Schoolbook" pitchFamily="18" charset="0"/>
              </a:rPr>
              <a:t>Окружность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8313" y="2279650"/>
            <a:ext cx="9286875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Чем отличается окружность и круг друг от друга? </a:t>
            </a: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2325688" y="4565650"/>
            <a:ext cx="157162" cy="160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040563" y="4708525"/>
            <a:ext cx="157162" cy="160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2468563" y="3851275"/>
            <a:ext cx="71437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O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7254875" y="4137025"/>
            <a:ext cx="71437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O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19467" name="Прямоугольник 10"/>
          <p:cNvSpPr>
            <a:spLocks noChangeArrowheads="1"/>
          </p:cNvSpPr>
          <p:nvPr/>
        </p:nvSpPr>
        <p:spPr bwMode="auto">
          <a:xfrm>
            <a:off x="396875" y="850900"/>
            <a:ext cx="8501063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9050" hangingPunct="1"/>
            <a:r>
              <a:rPr lang="ru-RU" sz="2400" b="1">
                <a:latin typeface="Century Schoolbook" pitchFamily="18" charset="0"/>
              </a:rPr>
              <a:t>Используя циркуль, построй в тетради две окружности с одинаковым раствором циркуля, равным 2 см, закрась внутреннюю область одной окружности.</a:t>
            </a:r>
          </a:p>
          <a:p>
            <a:pPr indent="19050" hangingPunct="1"/>
            <a:endParaRPr lang="ru-RU" sz="2400" b="1">
              <a:latin typeface="Century Schoolbook" pitchFamily="18" charset="0"/>
            </a:endParaRPr>
          </a:p>
        </p:txBody>
      </p:sp>
      <p:sp>
        <p:nvSpPr>
          <p:cNvPr id="11276" name="TextBox 11"/>
          <p:cNvSpPr txBox="1">
            <a:spLocks noChangeArrowheads="1"/>
          </p:cNvSpPr>
          <p:nvPr/>
        </p:nvSpPr>
        <p:spPr bwMode="auto">
          <a:xfrm>
            <a:off x="325438" y="207963"/>
            <a:ext cx="4429125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u="sng">
                <a:solidFill>
                  <a:srgbClr val="32946A"/>
                </a:solidFill>
                <a:latin typeface="Georgia" pitchFamily="18" charset="0"/>
              </a:rPr>
              <a:t>Задание №2</a:t>
            </a: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0" grpId="0"/>
      <p:bldP spid="9221" grpId="0"/>
      <p:bldP spid="6" grpId="0"/>
      <p:bldP spid="7" grpId="0" animBg="1"/>
      <p:bldP spid="8" grpId="0" animBg="1"/>
      <p:bldP spid="9" grpId="0"/>
      <p:bldP spid="10" grpId="0"/>
      <p:bldP spid="194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896938" y="993775"/>
            <a:ext cx="3730625" cy="37306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ea typeface="+mn-ea"/>
            </a:endParaRPr>
          </a:p>
        </p:txBody>
      </p:sp>
      <p:sp>
        <p:nvSpPr>
          <p:cNvPr id="9219" name="Oval 6"/>
          <p:cNvSpPr>
            <a:spLocks noChangeArrowheads="1"/>
          </p:cNvSpPr>
          <p:nvPr/>
        </p:nvSpPr>
        <p:spPr bwMode="auto">
          <a:xfrm>
            <a:off x="5326063" y="1065213"/>
            <a:ext cx="3730625" cy="3732212"/>
          </a:xfrm>
          <a:prstGeom prst="ellips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1539875" y="4851400"/>
            <a:ext cx="15890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7030A0"/>
                </a:solidFill>
                <a:latin typeface="Century Schoolbook" pitchFamily="18" charset="0"/>
              </a:rPr>
              <a:t>Круг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4968875" y="4851400"/>
            <a:ext cx="42862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7030A0"/>
                </a:solidFill>
                <a:latin typeface="Century Schoolbook" pitchFamily="18" charset="0"/>
              </a:rPr>
              <a:t>Окружность</a:t>
            </a: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2682875" y="2708275"/>
            <a:ext cx="157163" cy="160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112000" y="2779713"/>
            <a:ext cx="157163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2825750" y="2493963"/>
            <a:ext cx="71437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O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7183438" y="2493963"/>
            <a:ext cx="71437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O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12298" name="TextBox 14"/>
          <p:cNvSpPr txBox="1">
            <a:spLocks noChangeArrowheads="1"/>
          </p:cNvSpPr>
          <p:nvPr/>
        </p:nvSpPr>
        <p:spPr bwMode="auto">
          <a:xfrm>
            <a:off x="325438" y="5422900"/>
            <a:ext cx="4833937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Круг – часть плоскости, </a:t>
            </a:r>
          </a:p>
          <a:p>
            <a:r>
              <a:rPr lang="ru-RU" sz="2400" b="1">
                <a:latin typeface="Century Schoolbook" pitchFamily="18" charset="0"/>
              </a:rPr>
              <a:t>ограниченная окружностью</a:t>
            </a: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0" grpId="0"/>
      <p:bldP spid="9221" grpId="0"/>
      <p:bldP spid="7" grpId="0" animBg="1"/>
      <p:bldP spid="8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896938" y="993775"/>
            <a:ext cx="3730625" cy="37306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70C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ea typeface="+mn-ea"/>
            </a:endParaRPr>
          </a:p>
        </p:txBody>
      </p:sp>
      <p:sp>
        <p:nvSpPr>
          <p:cNvPr id="9219" name="Oval 6"/>
          <p:cNvSpPr>
            <a:spLocks noChangeArrowheads="1"/>
          </p:cNvSpPr>
          <p:nvPr/>
        </p:nvSpPr>
        <p:spPr bwMode="auto">
          <a:xfrm>
            <a:off x="5326063" y="1065213"/>
            <a:ext cx="3730625" cy="3732212"/>
          </a:xfrm>
          <a:prstGeom prst="ellips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1539875" y="4851400"/>
            <a:ext cx="15890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7030A0"/>
                </a:solidFill>
                <a:latin typeface="Century Schoolbook" pitchFamily="18" charset="0"/>
              </a:rPr>
              <a:t>Круг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4968875" y="4851400"/>
            <a:ext cx="42862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7030A0"/>
                </a:solidFill>
                <a:latin typeface="Century Schoolbook" pitchFamily="18" charset="0"/>
              </a:rPr>
              <a:t>Окружность</a:t>
            </a: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2682875" y="2708275"/>
            <a:ext cx="157163" cy="160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112000" y="2779713"/>
            <a:ext cx="157163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2825750" y="2493963"/>
            <a:ext cx="71437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O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7183438" y="2493963"/>
            <a:ext cx="71437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O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2397125" y="5494338"/>
            <a:ext cx="5214938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1">
              <a:buFont typeface="Arial" pitchFamily="34" charset="0"/>
              <a:buNone/>
            </a:pPr>
            <a:r>
              <a:rPr lang="ru-RU" sz="2400" b="1">
                <a:latin typeface="Century Schoolbook" pitchFamily="18" charset="0"/>
              </a:rPr>
              <a:t>У круга есть одна подруга,</a:t>
            </a:r>
          </a:p>
          <a:p>
            <a:pPr hangingPunct="1">
              <a:buFont typeface="Arial" pitchFamily="34" charset="0"/>
              <a:buNone/>
            </a:pPr>
            <a:r>
              <a:rPr lang="ru-RU" sz="2400" b="1">
                <a:latin typeface="Century Schoolbook" pitchFamily="18" charset="0"/>
              </a:rPr>
              <a:t>Знакома всем ее наружность,</a:t>
            </a:r>
          </a:p>
          <a:p>
            <a:pPr hangingPunct="1">
              <a:buFont typeface="Arial" pitchFamily="34" charset="0"/>
              <a:buNone/>
            </a:pPr>
            <a:r>
              <a:rPr lang="ru-RU" sz="2400" b="1">
                <a:latin typeface="Century Schoolbook" pitchFamily="18" charset="0"/>
              </a:rPr>
              <a:t>Она идет по краю круга,</a:t>
            </a:r>
          </a:p>
          <a:p>
            <a:pPr hangingPunct="1">
              <a:buFont typeface="Arial" pitchFamily="34" charset="0"/>
              <a:buNone/>
            </a:pPr>
            <a:r>
              <a:rPr lang="ru-RU" sz="2400" b="1">
                <a:latin typeface="Century Schoolbook" pitchFamily="18" charset="0"/>
              </a:rPr>
              <a:t>И называется окружность.</a:t>
            </a: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0" grpId="0"/>
      <p:bldP spid="9221" grpId="0"/>
      <p:bldP spid="7" grpId="0" animBg="1"/>
      <p:bldP spid="8" grpId="0" animBg="1"/>
      <p:bldP spid="9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/>
          <p:cNvSpPr txBox="1">
            <a:spLocks noChangeArrowheads="1"/>
          </p:cNvSpPr>
          <p:nvPr/>
        </p:nvSpPr>
        <p:spPr bwMode="auto">
          <a:xfrm>
            <a:off x="396875" y="207963"/>
            <a:ext cx="9429750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/>
            <a:r>
              <a:rPr lang="ru-RU" sz="2800" b="1" i="1">
                <a:latin typeface="Century Schoolbook" pitchFamily="18" charset="0"/>
              </a:rPr>
              <a:t>Какие знакомые вам предметы имеют форму круга, а какие форму окружности?</a:t>
            </a:r>
          </a:p>
        </p:txBody>
      </p:sp>
      <p:pic>
        <p:nvPicPr>
          <p:cNvPr id="9221" name="Picture 8" descr="D:\картинки\ANIMATED\J018922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0" y="4494213"/>
            <a:ext cx="1285875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0" descr="D:\картинки\ANIMATED\J021349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7688" y="1493838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1" descr="D:\картинки\ANIMATED\J021349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3438" y="3779838"/>
            <a:ext cx="9953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6" descr="J018267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040313" y="1708150"/>
            <a:ext cx="1285875" cy="1143000"/>
          </a:xfrm>
        </p:spPr>
      </p:pic>
      <p:pic>
        <p:nvPicPr>
          <p:cNvPr id="9225" name="Picture 11" descr="Картинка 30 из 9105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4000" y="1493838"/>
            <a:ext cx="2143125" cy="16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3" descr="http://im5-tub-ru.yandex.net/i?id=100984085-50-7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5438" y="3636963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5" descr="http://im2-tub-ru.yandex.net/i?id=7614270-46-7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11438" y="1493838"/>
            <a:ext cx="171132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7" descr="http://im8-tub-ru.yandex.net/i?id=141721443-19-7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25688" y="3494088"/>
            <a:ext cx="128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9" descr="http://im2-tub-ru.yandex.net/i?id=401669781-63-7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68750" y="3136900"/>
            <a:ext cx="14287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21" descr="http://im3-tub-ru.yandex.net/i?id=377709825-46-7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83250" y="306546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23" descr="http://im0-tub-ru.yandex.net/i?id=230731542-43-7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97875" y="25654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25" descr="http://im0-tub-ru.yandex.net/i?id=353271922-34-7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97313" y="4565650"/>
            <a:ext cx="100012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7" descr="http://im8-tub-ru.yandex.net/i?id=370317205-33-7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97875" y="4351338"/>
            <a:ext cx="14287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4" name="Picture 29" descr="http://im6-tub-ru.yandex.net/i?id=396312040-63-7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754313" y="5851525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31" descr="http://im0-tub-ru.yandex.net/i?id=202254890-43-7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2625" y="54229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22" descr="http://www.maydaybikes.com/images/wayout2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897563" y="5708650"/>
            <a:ext cx="1857375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1611313" y="3422650"/>
            <a:ext cx="2000250" cy="2071688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 flipV="1">
            <a:off x="2540000" y="922338"/>
            <a:ext cx="1071563" cy="2428875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15364" name="Oval 5"/>
          <p:cNvSpPr>
            <a:spLocks noChangeArrowheads="1"/>
          </p:cNvSpPr>
          <p:nvPr/>
        </p:nvSpPr>
        <p:spPr bwMode="auto">
          <a:xfrm>
            <a:off x="3540125" y="3351213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3825875" y="2994025"/>
            <a:ext cx="47625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О</a:t>
            </a: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682625" y="708025"/>
            <a:ext cx="5643563" cy="5500688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ea typeface="+mn-ea"/>
            </a:endParaRP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7820025" y="3462338"/>
            <a:ext cx="11096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539875" y="207963"/>
            <a:ext cx="633413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М</a:t>
            </a:r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2468563" y="779463"/>
            <a:ext cx="157162" cy="1571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896938" y="5494338"/>
            <a:ext cx="555625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А</a:t>
            </a:r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1539875" y="542290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540500" y="708025"/>
            <a:ext cx="314325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Отметим на окружности две точки А и М.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611938" y="3494088"/>
            <a:ext cx="3071812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Отрезки ОА и ОМ – называются </a:t>
            </a:r>
            <a:r>
              <a:rPr lang="ru-RU" sz="2400" b="1">
                <a:solidFill>
                  <a:srgbClr val="7030A0"/>
                </a:solidFill>
                <a:latin typeface="Century Schoolbook" pitchFamily="18" charset="0"/>
              </a:rPr>
              <a:t>радиусами окружности</a:t>
            </a:r>
            <a:r>
              <a:rPr lang="ru-RU" sz="2400" b="1">
                <a:latin typeface="Century Schoolbook" pitchFamily="18" charset="0"/>
              </a:rPr>
              <a:t>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469063" y="2208213"/>
            <a:ext cx="31829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Соединим точки О и М, О и А.</a:t>
            </a:r>
          </a:p>
        </p:txBody>
      </p:sp>
      <p:sp>
        <p:nvSpPr>
          <p:cNvPr id="15375" name="Номер слайда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1222578-E59B-41A5-9A15-A2FF63FAABD8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14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682625" y="6351588"/>
            <a:ext cx="82867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entury Schoolbook" pitchFamily="18" charset="0"/>
              </a:rPr>
              <a:t>Радиус - </a:t>
            </a:r>
            <a:r>
              <a:rPr lang="ru-RU" sz="2400" b="1">
                <a:latin typeface="Century Schoolbook" pitchFamily="18" charset="0"/>
              </a:rPr>
              <a:t>отрезок, соединяющий  центр окружности с точкой, лежащей на окружности.</a:t>
            </a:r>
          </a:p>
        </p:txBody>
      </p:sp>
      <p:sp>
        <p:nvSpPr>
          <p:cNvPr id="15377" name="TextBox 11"/>
          <p:cNvSpPr txBox="1">
            <a:spLocks noChangeArrowheads="1"/>
          </p:cNvSpPr>
          <p:nvPr/>
        </p:nvSpPr>
        <p:spPr bwMode="auto">
          <a:xfrm>
            <a:off x="2397125" y="0"/>
            <a:ext cx="442912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u="sng">
                <a:solidFill>
                  <a:srgbClr val="32946A"/>
                </a:solidFill>
                <a:latin typeface="Georgia" pitchFamily="18" charset="0"/>
              </a:rPr>
              <a:t>Задание №3</a:t>
            </a: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105" grpId="0" animBg="1"/>
      <p:bldP spid="4107" grpId="0"/>
      <p:bldP spid="4108" grpId="0" animBg="1"/>
      <p:bldP spid="4113" grpId="0"/>
      <p:bldP spid="4115" grpId="0" animBg="1"/>
      <p:bldP spid="16" grpId="0"/>
      <p:bldP spid="17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9"/>
          <p:cNvSpPr>
            <a:spLocks noChangeShapeType="1"/>
          </p:cNvSpPr>
          <p:nvPr/>
        </p:nvSpPr>
        <p:spPr bwMode="auto">
          <a:xfrm flipH="1" flipV="1">
            <a:off x="2540000" y="850900"/>
            <a:ext cx="1071563" cy="257175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16387" name="Line 9"/>
          <p:cNvSpPr>
            <a:spLocks noChangeShapeType="1"/>
          </p:cNvSpPr>
          <p:nvPr/>
        </p:nvSpPr>
        <p:spPr bwMode="auto">
          <a:xfrm flipH="1">
            <a:off x="1611313" y="3422650"/>
            <a:ext cx="2000250" cy="2071688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16388" name="Oval 5"/>
          <p:cNvSpPr>
            <a:spLocks noChangeArrowheads="1"/>
          </p:cNvSpPr>
          <p:nvPr/>
        </p:nvSpPr>
        <p:spPr bwMode="auto">
          <a:xfrm>
            <a:off x="3540125" y="3351213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3825875" y="2994025"/>
            <a:ext cx="47625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О</a:t>
            </a: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682625" y="708025"/>
            <a:ext cx="5643563" cy="5500688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ea typeface="+mn-ea"/>
            </a:endParaRPr>
          </a:p>
        </p:txBody>
      </p: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7820025" y="3462338"/>
            <a:ext cx="11096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92" name="Text Box 11"/>
          <p:cNvSpPr txBox="1">
            <a:spLocks noChangeArrowheads="1"/>
          </p:cNvSpPr>
          <p:nvPr/>
        </p:nvSpPr>
        <p:spPr bwMode="auto">
          <a:xfrm>
            <a:off x="1539875" y="207963"/>
            <a:ext cx="633413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М</a:t>
            </a:r>
          </a:p>
        </p:txBody>
      </p:sp>
      <p:sp>
        <p:nvSpPr>
          <p:cNvPr id="16393" name="Oval 12"/>
          <p:cNvSpPr>
            <a:spLocks noChangeArrowheads="1"/>
          </p:cNvSpPr>
          <p:nvPr/>
        </p:nvSpPr>
        <p:spPr bwMode="auto">
          <a:xfrm>
            <a:off x="2468563" y="779463"/>
            <a:ext cx="157162" cy="1571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6394" name="Text Box 17"/>
          <p:cNvSpPr txBox="1">
            <a:spLocks noChangeArrowheads="1"/>
          </p:cNvSpPr>
          <p:nvPr/>
        </p:nvSpPr>
        <p:spPr bwMode="auto">
          <a:xfrm>
            <a:off x="896938" y="5494338"/>
            <a:ext cx="555625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А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183313" y="422275"/>
            <a:ext cx="3500437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Сколько радиусов у окружности?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397625" y="1708150"/>
            <a:ext cx="33575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Что можно сказать про них?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540500" y="2994025"/>
            <a:ext cx="3214688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Запишите в тетради:</a:t>
            </a:r>
          </a:p>
          <a:p>
            <a:pPr algn="ctr"/>
            <a:r>
              <a:rPr lang="ru-RU" sz="4000" b="1">
                <a:solidFill>
                  <a:srgbClr val="C00000"/>
                </a:solidFill>
                <a:latin typeface="Century Schoolbook" pitchFamily="18" charset="0"/>
              </a:rPr>
              <a:t>ОА=ОМ</a:t>
            </a:r>
          </a:p>
          <a:p>
            <a:endParaRPr lang="ru-RU"/>
          </a:p>
        </p:txBody>
      </p:sp>
      <p:sp>
        <p:nvSpPr>
          <p:cNvPr id="16398" name="Oval 19"/>
          <p:cNvSpPr>
            <a:spLocks noChangeArrowheads="1"/>
          </p:cNvSpPr>
          <p:nvPr/>
        </p:nvSpPr>
        <p:spPr bwMode="auto">
          <a:xfrm>
            <a:off x="1539875" y="542290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6399" name="Номер слайда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5C0EA40-EBEE-446A-AC1E-2734BE6CBD0B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15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9"/>
          <p:cNvSpPr>
            <a:spLocks noChangeShapeType="1"/>
          </p:cNvSpPr>
          <p:nvPr/>
        </p:nvSpPr>
        <p:spPr bwMode="auto">
          <a:xfrm flipH="1" flipV="1">
            <a:off x="2825750" y="1136650"/>
            <a:ext cx="1071563" cy="257175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17411" name="Line 9"/>
          <p:cNvSpPr>
            <a:spLocks noChangeShapeType="1"/>
          </p:cNvSpPr>
          <p:nvPr/>
        </p:nvSpPr>
        <p:spPr bwMode="auto">
          <a:xfrm flipH="1">
            <a:off x="1897063" y="3708400"/>
            <a:ext cx="2000250" cy="2071688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3825875" y="3636963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968375" y="993775"/>
            <a:ext cx="5643563" cy="5500688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ea typeface="+mn-ea"/>
            </a:endParaRP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7820025" y="3462338"/>
            <a:ext cx="11096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2039938" y="565150"/>
            <a:ext cx="633412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М</a:t>
            </a:r>
          </a:p>
        </p:txBody>
      </p:sp>
      <p:sp>
        <p:nvSpPr>
          <p:cNvPr id="17416" name="Oval 12"/>
          <p:cNvSpPr>
            <a:spLocks noChangeArrowheads="1"/>
          </p:cNvSpPr>
          <p:nvPr/>
        </p:nvSpPr>
        <p:spPr bwMode="auto">
          <a:xfrm>
            <a:off x="2754313" y="1065213"/>
            <a:ext cx="157162" cy="1571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7417" name="Text Box 17"/>
          <p:cNvSpPr txBox="1">
            <a:spLocks noChangeArrowheads="1"/>
          </p:cNvSpPr>
          <p:nvPr/>
        </p:nvSpPr>
        <p:spPr bwMode="auto">
          <a:xfrm>
            <a:off x="1182688" y="5780088"/>
            <a:ext cx="555625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А</a:t>
            </a:r>
          </a:p>
        </p:txBody>
      </p:sp>
      <p:sp>
        <p:nvSpPr>
          <p:cNvPr id="17418" name="Oval 19"/>
          <p:cNvSpPr>
            <a:spLocks noChangeArrowheads="1"/>
          </p:cNvSpPr>
          <p:nvPr/>
        </p:nvSpPr>
        <p:spPr bwMode="auto">
          <a:xfrm>
            <a:off x="1825625" y="570865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83313" y="422275"/>
            <a:ext cx="3897312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Продлите отрезок АО до пересечения с окружностью.</a:t>
            </a:r>
          </a:p>
        </p:txBody>
      </p:sp>
      <p:sp>
        <p:nvSpPr>
          <p:cNvPr id="17420" name="Text Box 6"/>
          <p:cNvSpPr txBox="1">
            <a:spLocks noChangeArrowheads="1"/>
          </p:cNvSpPr>
          <p:nvPr/>
        </p:nvSpPr>
        <p:spPr bwMode="auto">
          <a:xfrm>
            <a:off x="4111625" y="3279775"/>
            <a:ext cx="47625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О</a:t>
            </a: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1897063" y="1779588"/>
            <a:ext cx="3857625" cy="400050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540500" y="1779588"/>
            <a:ext cx="328612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Обозначьте точку пересечения  буквой К.</a:t>
            </a:r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5683250" y="1708150"/>
            <a:ext cx="157163" cy="1571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754688" y="1208088"/>
            <a:ext cx="555625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К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611938" y="3065463"/>
            <a:ext cx="3754437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Отрезок  АК – называется </a:t>
            </a:r>
            <a:r>
              <a:rPr lang="ru-RU" sz="2400" b="1">
                <a:solidFill>
                  <a:srgbClr val="7030A0"/>
                </a:solidFill>
                <a:latin typeface="Century Schoolbook" pitchFamily="18" charset="0"/>
              </a:rPr>
              <a:t>диаметром</a:t>
            </a:r>
            <a:r>
              <a:rPr lang="ru-RU" sz="2400" b="1">
                <a:latin typeface="Century Schoolbook" pitchFamily="18" charset="0"/>
              </a:rPr>
              <a:t> окружности.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5438" y="6065838"/>
            <a:ext cx="9144000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0070C0"/>
              </a:solidFill>
              <a:latin typeface="Century Schoolbook" pitchFamily="18" charset="0"/>
            </a:endParaRPr>
          </a:p>
          <a:p>
            <a:r>
              <a:rPr lang="ru-RU" sz="2400" b="1">
                <a:solidFill>
                  <a:srgbClr val="7030A0"/>
                </a:solidFill>
                <a:latin typeface="Century Schoolbook" pitchFamily="18" charset="0"/>
              </a:rPr>
              <a:t>Диаметр</a:t>
            </a:r>
            <a:r>
              <a:rPr lang="ru-RU" sz="2400" b="1">
                <a:latin typeface="Century Schoolbook" pitchFamily="18" charset="0"/>
              </a:rPr>
              <a:t> – это отрезок, соединяющий две точки на окружности и проходящий через её центр.</a:t>
            </a:r>
          </a:p>
        </p:txBody>
      </p:sp>
      <p:sp>
        <p:nvSpPr>
          <p:cNvPr id="17427" name="TextBox 20"/>
          <p:cNvSpPr txBox="1">
            <a:spLocks noChangeArrowheads="1"/>
          </p:cNvSpPr>
          <p:nvPr/>
        </p:nvSpPr>
        <p:spPr bwMode="auto">
          <a:xfrm>
            <a:off x="254000" y="136525"/>
            <a:ext cx="442912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u="sng">
                <a:solidFill>
                  <a:srgbClr val="32946A"/>
                </a:solidFill>
                <a:latin typeface="Georgia" pitchFamily="18" charset="0"/>
              </a:rPr>
              <a:t>Задание №4</a:t>
            </a: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  <p:bldP spid="19" grpId="0" animBg="1"/>
      <p:bldP spid="20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9"/>
          <p:cNvSpPr>
            <a:spLocks noChangeShapeType="1"/>
          </p:cNvSpPr>
          <p:nvPr/>
        </p:nvSpPr>
        <p:spPr bwMode="auto">
          <a:xfrm flipH="1" flipV="1">
            <a:off x="2540000" y="850900"/>
            <a:ext cx="1071563" cy="257175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18435" name="Line 9"/>
          <p:cNvSpPr>
            <a:spLocks noChangeShapeType="1"/>
          </p:cNvSpPr>
          <p:nvPr/>
        </p:nvSpPr>
        <p:spPr bwMode="auto">
          <a:xfrm flipH="1">
            <a:off x="1611313" y="3422650"/>
            <a:ext cx="2000250" cy="2071688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18436" name="Oval 5"/>
          <p:cNvSpPr>
            <a:spLocks noChangeArrowheads="1"/>
          </p:cNvSpPr>
          <p:nvPr/>
        </p:nvSpPr>
        <p:spPr bwMode="auto">
          <a:xfrm>
            <a:off x="3540125" y="3351213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682625" y="708025"/>
            <a:ext cx="5643563" cy="5500688"/>
          </a:xfrm>
          <a:prstGeom prst="ellipse">
            <a:avLst/>
          </a:prstGeom>
          <a:noFill/>
          <a:ln w="762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Arial" charset="0"/>
              <a:ea typeface="+mn-ea"/>
            </a:endParaRPr>
          </a:p>
        </p:txBody>
      </p:sp>
      <p:sp>
        <p:nvSpPr>
          <p:cNvPr id="18438" name="Text Box 10"/>
          <p:cNvSpPr txBox="1">
            <a:spLocks noChangeArrowheads="1"/>
          </p:cNvSpPr>
          <p:nvPr/>
        </p:nvSpPr>
        <p:spPr bwMode="auto">
          <a:xfrm>
            <a:off x="7820025" y="3462338"/>
            <a:ext cx="11096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39" name="Text Box 11"/>
          <p:cNvSpPr txBox="1">
            <a:spLocks noChangeArrowheads="1"/>
          </p:cNvSpPr>
          <p:nvPr/>
        </p:nvSpPr>
        <p:spPr bwMode="auto">
          <a:xfrm>
            <a:off x="1539875" y="207963"/>
            <a:ext cx="633413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М</a:t>
            </a:r>
          </a:p>
        </p:txBody>
      </p:sp>
      <p:sp>
        <p:nvSpPr>
          <p:cNvPr id="18440" name="Oval 12"/>
          <p:cNvSpPr>
            <a:spLocks noChangeArrowheads="1"/>
          </p:cNvSpPr>
          <p:nvPr/>
        </p:nvSpPr>
        <p:spPr bwMode="auto">
          <a:xfrm>
            <a:off x="2468563" y="779463"/>
            <a:ext cx="157162" cy="1571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8441" name="Text Box 17"/>
          <p:cNvSpPr txBox="1">
            <a:spLocks noChangeArrowheads="1"/>
          </p:cNvSpPr>
          <p:nvPr/>
        </p:nvSpPr>
        <p:spPr bwMode="auto">
          <a:xfrm>
            <a:off x="896938" y="5494338"/>
            <a:ext cx="555625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А</a:t>
            </a:r>
          </a:p>
        </p:txBody>
      </p:sp>
      <p:sp>
        <p:nvSpPr>
          <p:cNvPr id="18442" name="Oval 19"/>
          <p:cNvSpPr>
            <a:spLocks noChangeArrowheads="1"/>
          </p:cNvSpPr>
          <p:nvPr/>
        </p:nvSpPr>
        <p:spPr bwMode="auto">
          <a:xfrm>
            <a:off x="1539875" y="542290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8443" name="Text Box 6"/>
          <p:cNvSpPr txBox="1">
            <a:spLocks noChangeArrowheads="1"/>
          </p:cNvSpPr>
          <p:nvPr/>
        </p:nvSpPr>
        <p:spPr bwMode="auto">
          <a:xfrm>
            <a:off x="3825875" y="2994025"/>
            <a:ext cx="47625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О</a:t>
            </a:r>
          </a:p>
        </p:txBody>
      </p:sp>
      <p:sp>
        <p:nvSpPr>
          <p:cNvPr id="18444" name="Line 9"/>
          <p:cNvSpPr>
            <a:spLocks noChangeShapeType="1"/>
          </p:cNvSpPr>
          <p:nvPr/>
        </p:nvSpPr>
        <p:spPr bwMode="auto">
          <a:xfrm flipH="1">
            <a:off x="1611313" y="1493838"/>
            <a:ext cx="3857625" cy="400050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18445" name="Oval 12"/>
          <p:cNvSpPr>
            <a:spLocks noChangeArrowheads="1"/>
          </p:cNvSpPr>
          <p:nvPr/>
        </p:nvSpPr>
        <p:spPr bwMode="auto">
          <a:xfrm>
            <a:off x="5397500" y="1422400"/>
            <a:ext cx="157163" cy="1571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8446" name="Text Box 17"/>
          <p:cNvSpPr txBox="1">
            <a:spLocks noChangeArrowheads="1"/>
          </p:cNvSpPr>
          <p:nvPr/>
        </p:nvSpPr>
        <p:spPr bwMode="auto">
          <a:xfrm>
            <a:off x="5397500" y="779463"/>
            <a:ext cx="555625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К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540500" y="1279525"/>
            <a:ext cx="314325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Сравните радиус окружности и её диаметр.</a:t>
            </a: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18"/>
          <p:cNvSpPr>
            <a:spLocks noChangeShapeType="1"/>
          </p:cNvSpPr>
          <p:nvPr/>
        </p:nvSpPr>
        <p:spPr bwMode="auto">
          <a:xfrm flipV="1">
            <a:off x="2325688" y="3708400"/>
            <a:ext cx="5286375" cy="1785938"/>
          </a:xfrm>
          <a:prstGeom prst="line">
            <a:avLst/>
          </a:prstGeom>
          <a:noFill/>
          <a:ln w="57150">
            <a:solidFill>
              <a:srgbClr val="666633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4643438" y="682625"/>
            <a:ext cx="0" cy="6034088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>
            <a:off x="2540000" y="1779588"/>
            <a:ext cx="4286250" cy="3929062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1682750" y="3708400"/>
            <a:ext cx="2928938" cy="4603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>
            <a:off x="2325688" y="1716088"/>
            <a:ext cx="174625" cy="377825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6897688" y="1922463"/>
            <a:ext cx="111125" cy="3857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2420938" y="1636713"/>
            <a:ext cx="157162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9465" name="Oval 8"/>
          <p:cNvSpPr>
            <a:spLocks noChangeArrowheads="1"/>
          </p:cNvSpPr>
          <p:nvPr/>
        </p:nvSpPr>
        <p:spPr bwMode="auto">
          <a:xfrm>
            <a:off x="2260600" y="5448300"/>
            <a:ext cx="158750" cy="160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9466" name="Oval 9"/>
          <p:cNvSpPr>
            <a:spLocks noChangeArrowheads="1"/>
          </p:cNvSpPr>
          <p:nvPr/>
        </p:nvSpPr>
        <p:spPr bwMode="auto">
          <a:xfrm>
            <a:off x="4564063" y="684213"/>
            <a:ext cx="157162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9467" name="Oval 14"/>
          <p:cNvSpPr>
            <a:spLocks noChangeArrowheads="1"/>
          </p:cNvSpPr>
          <p:nvPr/>
        </p:nvSpPr>
        <p:spPr bwMode="auto">
          <a:xfrm>
            <a:off x="6946900" y="1874838"/>
            <a:ext cx="157163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9468" name="Oval 21"/>
          <p:cNvSpPr>
            <a:spLocks noChangeArrowheads="1"/>
          </p:cNvSpPr>
          <p:nvPr/>
        </p:nvSpPr>
        <p:spPr bwMode="auto">
          <a:xfrm>
            <a:off x="4564063" y="6637338"/>
            <a:ext cx="157162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9469" name="Oval 4"/>
          <p:cNvSpPr>
            <a:spLocks noChangeArrowheads="1"/>
          </p:cNvSpPr>
          <p:nvPr/>
        </p:nvSpPr>
        <p:spPr bwMode="auto">
          <a:xfrm>
            <a:off x="1706563" y="763588"/>
            <a:ext cx="5953125" cy="5953125"/>
          </a:xfrm>
          <a:prstGeom prst="ellips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9470" name="Oval 5"/>
          <p:cNvSpPr>
            <a:spLocks noChangeArrowheads="1"/>
          </p:cNvSpPr>
          <p:nvPr/>
        </p:nvSpPr>
        <p:spPr bwMode="auto">
          <a:xfrm>
            <a:off x="4540250" y="3565525"/>
            <a:ext cx="200025" cy="2381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9471" name="Oval 6"/>
          <p:cNvSpPr>
            <a:spLocks noChangeArrowheads="1"/>
          </p:cNvSpPr>
          <p:nvPr/>
        </p:nvSpPr>
        <p:spPr bwMode="auto">
          <a:xfrm>
            <a:off x="1627188" y="3621088"/>
            <a:ext cx="157162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9472" name="Oval 11"/>
          <p:cNvSpPr>
            <a:spLocks noChangeArrowheads="1"/>
          </p:cNvSpPr>
          <p:nvPr/>
        </p:nvSpPr>
        <p:spPr bwMode="auto">
          <a:xfrm>
            <a:off x="6786563" y="5684838"/>
            <a:ext cx="157162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9473" name="Oval 12"/>
          <p:cNvSpPr>
            <a:spLocks noChangeArrowheads="1"/>
          </p:cNvSpPr>
          <p:nvPr/>
        </p:nvSpPr>
        <p:spPr bwMode="auto">
          <a:xfrm>
            <a:off x="7581900" y="3621088"/>
            <a:ext cx="157163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9474" name="Text Box 22"/>
          <p:cNvSpPr txBox="1">
            <a:spLocks noChangeArrowheads="1"/>
          </p:cNvSpPr>
          <p:nvPr/>
        </p:nvSpPr>
        <p:spPr bwMode="auto">
          <a:xfrm>
            <a:off x="992188" y="3541713"/>
            <a:ext cx="555625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А</a:t>
            </a:r>
          </a:p>
        </p:txBody>
      </p:sp>
      <p:sp>
        <p:nvSpPr>
          <p:cNvPr id="19475" name="Text Box 23"/>
          <p:cNvSpPr txBox="1">
            <a:spLocks noChangeArrowheads="1"/>
          </p:cNvSpPr>
          <p:nvPr/>
        </p:nvSpPr>
        <p:spPr bwMode="auto">
          <a:xfrm>
            <a:off x="2022475" y="1241425"/>
            <a:ext cx="555625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В</a:t>
            </a:r>
          </a:p>
        </p:txBody>
      </p:sp>
      <p:sp>
        <p:nvSpPr>
          <p:cNvPr id="19476" name="Text Box 24"/>
          <p:cNvSpPr txBox="1">
            <a:spLocks noChangeArrowheads="1"/>
          </p:cNvSpPr>
          <p:nvPr/>
        </p:nvSpPr>
        <p:spPr bwMode="auto">
          <a:xfrm>
            <a:off x="4397375" y="0"/>
            <a:ext cx="47783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Century Schoolbook" pitchFamily="18" charset="0"/>
              </a:rPr>
              <a:t>С</a:t>
            </a:r>
          </a:p>
        </p:txBody>
      </p:sp>
      <p:sp>
        <p:nvSpPr>
          <p:cNvPr id="19477" name="Text Box 25"/>
          <p:cNvSpPr txBox="1">
            <a:spLocks noChangeArrowheads="1"/>
          </p:cNvSpPr>
          <p:nvPr/>
        </p:nvSpPr>
        <p:spPr bwMode="auto">
          <a:xfrm>
            <a:off x="7024688" y="1477963"/>
            <a:ext cx="396875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entury Schoolbook" pitchFamily="18" charset="0"/>
              </a:rPr>
              <a:t>D</a:t>
            </a:r>
            <a:endParaRPr lang="ru-RU" sz="3600" b="1">
              <a:latin typeface="Century Schoolbook" pitchFamily="18" charset="0"/>
            </a:endParaRPr>
          </a:p>
        </p:txBody>
      </p:sp>
      <p:sp>
        <p:nvSpPr>
          <p:cNvPr id="19478" name="Text Box 26"/>
          <p:cNvSpPr txBox="1">
            <a:spLocks noChangeArrowheads="1"/>
          </p:cNvSpPr>
          <p:nvPr/>
        </p:nvSpPr>
        <p:spPr bwMode="auto">
          <a:xfrm>
            <a:off x="7820025" y="3541713"/>
            <a:ext cx="792163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entury Schoolbook" pitchFamily="18" charset="0"/>
              </a:rPr>
              <a:t>E</a:t>
            </a:r>
            <a:endParaRPr lang="ru-RU" sz="3600" b="1">
              <a:latin typeface="Century Schoolbook" pitchFamily="18" charset="0"/>
            </a:endParaRPr>
          </a:p>
        </p:txBody>
      </p:sp>
      <p:sp>
        <p:nvSpPr>
          <p:cNvPr id="19479" name="Text Box 27"/>
          <p:cNvSpPr txBox="1">
            <a:spLocks noChangeArrowheads="1"/>
          </p:cNvSpPr>
          <p:nvPr/>
        </p:nvSpPr>
        <p:spPr bwMode="auto">
          <a:xfrm>
            <a:off x="7183438" y="5684838"/>
            <a:ext cx="47625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entury Schoolbook" pitchFamily="18" charset="0"/>
              </a:rPr>
              <a:t>F</a:t>
            </a:r>
            <a:endParaRPr lang="ru-RU" sz="3600" b="1">
              <a:latin typeface="Century Schoolbook" pitchFamily="18" charset="0"/>
            </a:endParaRPr>
          </a:p>
        </p:txBody>
      </p:sp>
      <p:sp>
        <p:nvSpPr>
          <p:cNvPr id="19480" name="Text Box 28"/>
          <p:cNvSpPr txBox="1">
            <a:spLocks noChangeArrowheads="1"/>
          </p:cNvSpPr>
          <p:nvPr/>
        </p:nvSpPr>
        <p:spPr bwMode="auto">
          <a:xfrm>
            <a:off x="4483100" y="6796088"/>
            <a:ext cx="557213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entury Schoolbook" pitchFamily="18" charset="0"/>
              </a:rPr>
              <a:t>K</a:t>
            </a:r>
            <a:endParaRPr lang="ru-RU" sz="3600" b="1">
              <a:latin typeface="Century Schoolbook" pitchFamily="18" charset="0"/>
            </a:endParaRPr>
          </a:p>
        </p:txBody>
      </p:sp>
      <p:sp>
        <p:nvSpPr>
          <p:cNvPr id="19481" name="Text Box 29"/>
          <p:cNvSpPr txBox="1">
            <a:spLocks noChangeArrowheads="1"/>
          </p:cNvSpPr>
          <p:nvPr/>
        </p:nvSpPr>
        <p:spPr bwMode="auto">
          <a:xfrm>
            <a:off x="1706563" y="5605463"/>
            <a:ext cx="315912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entury Schoolbook" pitchFamily="18" charset="0"/>
              </a:rPr>
              <a:t>L</a:t>
            </a:r>
            <a:endParaRPr lang="ru-RU" sz="3600" b="1">
              <a:latin typeface="Century Schoolbook" pitchFamily="18" charset="0"/>
            </a:endParaRPr>
          </a:p>
        </p:txBody>
      </p:sp>
      <p:sp>
        <p:nvSpPr>
          <p:cNvPr id="19482" name="Text Box 30"/>
          <p:cNvSpPr txBox="1">
            <a:spLocks noChangeArrowheads="1"/>
          </p:cNvSpPr>
          <p:nvPr/>
        </p:nvSpPr>
        <p:spPr bwMode="auto">
          <a:xfrm>
            <a:off x="4722813" y="3065463"/>
            <a:ext cx="6350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entury Schoolbook" pitchFamily="18" charset="0"/>
              </a:rPr>
              <a:t>O</a:t>
            </a:r>
            <a:endParaRPr lang="ru-RU" sz="3600" b="1">
              <a:latin typeface="Century Schoolbook" pitchFamily="18" charset="0"/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5969000" y="0"/>
            <a:ext cx="4111625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Century Schoolbook" pitchFamily="18" charset="0"/>
              </a:rPr>
              <a:t>   Перечислите все радиусы и диаметры окружности.</a:t>
            </a:r>
          </a:p>
        </p:txBody>
      </p:sp>
      <p:sp>
        <p:nvSpPr>
          <p:cNvPr id="19484" name="Номер слайда 2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5738A2DA-0AA9-40F7-A4F0-23A8A769AB26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18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138" grpId="0" animBg="1"/>
      <p:bldP spid="27" grpId="0" animBg="1"/>
      <p:bldP spid="5139" grpId="0" animBg="1"/>
      <p:bldP spid="5140" grpId="0" animBg="1"/>
      <p:bldP spid="5137" grpId="0" animBg="1"/>
      <p:bldP spid="51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3" name="Arc 35"/>
          <p:cNvSpPr>
            <a:spLocks/>
          </p:cNvSpPr>
          <p:nvPr/>
        </p:nvSpPr>
        <p:spPr bwMode="auto">
          <a:xfrm rot="-9403325">
            <a:off x="150813" y="319088"/>
            <a:ext cx="5715000" cy="5715000"/>
          </a:xfrm>
          <a:custGeom>
            <a:avLst/>
            <a:gdLst>
              <a:gd name="T0" fmla="*/ 2147483647 w 43200"/>
              <a:gd name="T1" fmla="*/ 2147483647 h 43200"/>
              <a:gd name="T2" fmla="*/ 2147483647 w 43200"/>
              <a:gd name="T3" fmla="*/ 2147483647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3547" y="87"/>
                </a:moveTo>
                <a:cubicBezTo>
                  <a:pt x="34676" y="1095"/>
                  <a:pt x="43200" y="10425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120" y="-1"/>
                  <a:pt x="22640" y="18"/>
                  <a:pt x="23158" y="56"/>
                </a:cubicBezTo>
              </a:path>
              <a:path w="43200" h="43200" stroke="0" extrusionOk="0">
                <a:moveTo>
                  <a:pt x="23547" y="87"/>
                </a:moveTo>
                <a:cubicBezTo>
                  <a:pt x="34676" y="1095"/>
                  <a:pt x="43200" y="10425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120" y="-1"/>
                  <a:pt x="22640" y="18"/>
                  <a:pt x="23158" y="56"/>
                </a:cubicBezTo>
                <a:lnTo>
                  <a:pt x="21600" y="21600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7208" name="Oval 40"/>
          <p:cNvSpPr>
            <a:spLocks noChangeArrowheads="1"/>
          </p:cNvSpPr>
          <p:nvPr/>
        </p:nvSpPr>
        <p:spPr bwMode="auto">
          <a:xfrm>
            <a:off x="2682875" y="2994025"/>
            <a:ext cx="157163" cy="157163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5969000" y="2779713"/>
            <a:ext cx="554038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latin typeface="Century Schoolbook" pitchFamily="18" charset="0"/>
              </a:rPr>
              <a:t>А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1254125" y="5851525"/>
            <a:ext cx="6350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latin typeface="Century Schoolbook" pitchFamily="18" charset="0"/>
              </a:rPr>
              <a:t>В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2754313" y="2065338"/>
            <a:ext cx="785812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latin typeface="Century Schoolbook" pitchFamily="18" charset="0"/>
              </a:rPr>
              <a:t>О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54688" y="279400"/>
            <a:ext cx="40005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Нарисуйте окружность с центром в точке О произвольного радиуса.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326188" y="1922463"/>
            <a:ext cx="3897312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Отметьте на окружности две точки А и В.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11875" y="3494088"/>
            <a:ext cx="37147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Точки А и В разделили окружность на две части, которые называются </a:t>
            </a:r>
            <a:r>
              <a:rPr lang="ru-RU" sz="2400" b="1">
                <a:solidFill>
                  <a:srgbClr val="7030A0"/>
                </a:solidFill>
                <a:latin typeface="Century Schoolbook" pitchFamily="18" charset="0"/>
              </a:rPr>
              <a:t>дугами </a:t>
            </a:r>
            <a:r>
              <a:rPr lang="ru-RU" sz="2400" b="1">
                <a:latin typeface="Century Schoolbook" pitchFamily="18" charset="0"/>
              </a:rPr>
              <a:t>окружности.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83125" y="5637213"/>
            <a:ext cx="5072063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Чтобы было понятно о какой дуге идёт речь, возьмём на каждой дуге по одной точке Н и Р.</a:t>
            </a:r>
          </a:p>
        </p:txBody>
      </p:sp>
      <p:sp>
        <p:nvSpPr>
          <p:cNvPr id="16" name="Oval 39"/>
          <p:cNvSpPr>
            <a:spLocks noChangeArrowheads="1"/>
          </p:cNvSpPr>
          <p:nvPr/>
        </p:nvSpPr>
        <p:spPr bwMode="auto">
          <a:xfrm>
            <a:off x="5040313" y="5065713"/>
            <a:ext cx="157162" cy="157162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7" name="Oval 39"/>
          <p:cNvSpPr>
            <a:spLocks noChangeArrowheads="1"/>
          </p:cNvSpPr>
          <p:nvPr/>
        </p:nvSpPr>
        <p:spPr bwMode="auto">
          <a:xfrm>
            <a:off x="968375" y="993775"/>
            <a:ext cx="157163" cy="157163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18" name="Text Box 42"/>
          <p:cNvSpPr txBox="1">
            <a:spLocks noChangeArrowheads="1"/>
          </p:cNvSpPr>
          <p:nvPr/>
        </p:nvSpPr>
        <p:spPr bwMode="auto">
          <a:xfrm>
            <a:off x="5326063" y="4851400"/>
            <a:ext cx="554037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latin typeface="Century Schoolbook" pitchFamily="18" charset="0"/>
              </a:rPr>
              <a:t>Н</a:t>
            </a:r>
          </a:p>
        </p:txBody>
      </p:sp>
      <p:sp>
        <p:nvSpPr>
          <p:cNvPr id="19" name="Text Box 42"/>
          <p:cNvSpPr txBox="1">
            <a:spLocks noChangeArrowheads="1"/>
          </p:cNvSpPr>
          <p:nvPr/>
        </p:nvSpPr>
        <p:spPr bwMode="auto">
          <a:xfrm>
            <a:off x="468313" y="279400"/>
            <a:ext cx="554037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latin typeface="Century Schoolbook" pitchFamily="18" charset="0"/>
              </a:rPr>
              <a:t>Р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82563" y="6851650"/>
            <a:ext cx="5214937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ВНА, ВРА – дуги окружности.</a:t>
            </a:r>
          </a:p>
        </p:txBody>
      </p:sp>
      <p:sp>
        <p:nvSpPr>
          <p:cNvPr id="7217" name="Arc 49"/>
          <p:cNvSpPr>
            <a:spLocks/>
          </p:cNvSpPr>
          <p:nvPr/>
        </p:nvSpPr>
        <p:spPr bwMode="auto">
          <a:xfrm rot="-9403325">
            <a:off x="2325688" y="2589213"/>
            <a:ext cx="3089275" cy="3892550"/>
          </a:xfrm>
          <a:custGeom>
            <a:avLst/>
            <a:gdLst>
              <a:gd name="T0" fmla="*/ 2147483647 w 23159"/>
              <a:gd name="T1" fmla="*/ 2147483647 h 29670"/>
              <a:gd name="T2" fmla="*/ 2147483647 w 23159"/>
              <a:gd name="T3" fmla="*/ 2147483647 h 29670"/>
              <a:gd name="T4" fmla="*/ 2147483647 w 23159"/>
              <a:gd name="T5" fmla="*/ 2147483647 h 29670"/>
              <a:gd name="T6" fmla="*/ 0 60000 65536"/>
              <a:gd name="T7" fmla="*/ 0 60000 65536"/>
              <a:gd name="T8" fmla="*/ 0 60000 65536"/>
              <a:gd name="T9" fmla="*/ 0 w 23159"/>
              <a:gd name="T10" fmla="*/ 0 h 29670"/>
              <a:gd name="T11" fmla="*/ 23159 w 23159"/>
              <a:gd name="T12" fmla="*/ 29670 h 296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59" h="29670" fill="none" extrusionOk="0">
                <a:moveTo>
                  <a:pt x="1564" y="29669"/>
                </a:moveTo>
                <a:cubicBezTo>
                  <a:pt x="530" y="27104"/>
                  <a:pt x="0" y="2436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120" y="-1"/>
                  <a:pt x="22640" y="18"/>
                  <a:pt x="23158" y="56"/>
                </a:cubicBezTo>
              </a:path>
              <a:path w="23159" h="29670" stroke="0" extrusionOk="0">
                <a:moveTo>
                  <a:pt x="1564" y="29669"/>
                </a:moveTo>
                <a:cubicBezTo>
                  <a:pt x="530" y="27104"/>
                  <a:pt x="0" y="2436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120" y="-1"/>
                  <a:pt x="22640" y="18"/>
                  <a:pt x="23158" y="56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7209" name="Oval 41"/>
          <p:cNvSpPr>
            <a:spLocks noChangeArrowheads="1"/>
          </p:cNvSpPr>
          <p:nvPr/>
        </p:nvSpPr>
        <p:spPr bwMode="auto">
          <a:xfrm flipH="1">
            <a:off x="1611313" y="5637213"/>
            <a:ext cx="142875" cy="142875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7207" name="Oval 39"/>
          <p:cNvSpPr>
            <a:spLocks noChangeArrowheads="1"/>
          </p:cNvSpPr>
          <p:nvPr/>
        </p:nvSpPr>
        <p:spPr bwMode="auto">
          <a:xfrm>
            <a:off x="5826125" y="3208338"/>
            <a:ext cx="157163" cy="157162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20499" name="Номер слайда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29FAB37-4CF1-4130-87D5-E3551C10E87A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19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00" name="Прямоугольник 20"/>
          <p:cNvSpPr>
            <a:spLocks noChangeArrowheads="1"/>
          </p:cNvSpPr>
          <p:nvPr/>
        </p:nvSpPr>
        <p:spPr bwMode="auto">
          <a:xfrm>
            <a:off x="1754188" y="207963"/>
            <a:ext cx="297815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 u="sng">
                <a:solidFill>
                  <a:srgbClr val="32946A"/>
                </a:solidFill>
                <a:latin typeface="Georgia" pitchFamily="18" charset="0"/>
              </a:rPr>
              <a:t>Задание №5</a:t>
            </a: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3" grpId="0" animBg="1"/>
      <p:bldP spid="7208" grpId="0" animBg="1"/>
      <p:bldP spid="7210" grpId="0"/>
      <p:bldP spid="7211" grpId="0"/>
      <p:bldP spid="7212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/>
      <p:bldP spid="19" grpId="0"/>
      <p:bldP spid="20" grpId="0"/>
      <p:bldP spid="7217" grpId="0" animBg="1"/>
      <p:bldP spid="7209" grpId="0" animBg="1"/>
      <p:bldP spid="72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93CA896-1893-4D5B-A30E-5F1B2E8F0F53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2625" y="279400"/>
            <a:ext cx="8786813" cy="1470025"/>
          </a:xfrm>
          <a:prstGeom prst="rect">
            <a:avLst/>
          </a:prstGeom>
        </p:spPr>
        <p:txBody>
          <a:bodyPr/>
          <a:lstStyle/>
          <a:p>
            <a:pPr algn="ctr" eaLnBrk="0">
              <a:defRPr/>
            </a:pPr>
            <a:r>
              <a:rPr lang="ru-RU" sz="4400" b="1" i="1" kern="0" dirty="0">
                <a:solidFill>
                  <a:srgbClr val="C00000"/>
                </a:solidFill>
                <a:latin typeface="Bookman Old Style" pitchFamily="18" charset="0"/>
                <a:ea typeface="MS Gothic"/>
              </a:rPr>
              <a:t>Устный</a:t>
            </a:r>
            <a:r>
              <a:rPr lang="en-US" sz="4400" b="1" i="1" kern="0" dirty="0">
                <a:solidFill>
                  <a:srgbClr val="C00000"/>
                </a:solidFill>
                <a:latin typeface="Bookman Old Style" pitchFamily="18" charset="0"/>
                <a:ea typeface="MS Gothic"/>
              </a:rPr>
              <a:t> </a:t>
            </a:r>
            <a:r>
              <a:rPr lang="ru-RU" sz="4400" b="1" i="1" kern="0" dirty="0">
                <a:solidFill>
                  <a:srgbClr val="C00000"/>
                </a:solidFill>
                <a:latin typeface="Bookman Old Style" pitchFamily="18" charset="0"/>
                <a:ea typeface="MS Gothic"/>
              </a:rPr>
              <a:t>счет.</a:t>
            </a:r>
            <a:endParaRPr lang="en-US" sz="4400" b="1" i="1" kern="0" dirty="0">
              <a:solidFill>
                <a:srgbClr val="C00000"/>
              </a:solidFill>
              <a:latin typeface="Bookman Old Style" pitchFamily="18" charset="0"/>
              <a:ea typeface="MS Gothic"/>
            </a:endParaRPr>
          </a:p>
          <a:p>
            <a:pPr algn="ctr" eaLnBrk="0">
              <a:defRPr/>
            </a:pPr>
            <a:r>
              <a:rPr lang="ru-RU" sz="4400" b="1" i="1" kern="0" dirty="0">
                <a:solidFill>
                  <a:srgbClr val="C00000"/>
                </a:solidFill>
                <a:latin typeface="Bookman Old Style" pitchFamily="18" charset="0"/>
                <a:ea typeface="MS Gothic"/>
              </a:rPr>
              <a:t>Определение темы урока</a:t>
            </a:r>
            <a:endParaRPr lang="ru-RU" sz="4400" i="1" kern="0" dirty="0">
              <a:solidFill>
                <a:srgbClr val="C00000"/>
              </a:solidFill>
              <a:latin typeface="Bookman Old Style" pitchFamily="18" charset="0"/>
              <a:ea typeface="MS Gothic"/>
            </a:endParaRPr>
          </a:p>
        </p:txBody>
      </p:sp>
      <p:sp>
        <p:nvSpPr>
          <p:cNvPr id="3076" name="Скругленный прямоугольник 3"/>
          <p:cNvSpPr>
            <a:spLocks noChangeArrowheads="1"/>
          </p:cNvSpPr>
          <p:nvPr/>
        </p:nvSpPr>
        <p:spPr bwMode="auto">
          <a:xfrm>
            <a:off x="254000" y="2351088"/>
            <a:ext cx="785813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4400" b="1"/>
              <a:t>О</a:t>
            </a:r>
          </a:p>
        </p:txBody>
      </p:sp>
      <p:sp>
        <p:nvSpPr>
          <p:cNvPr id="3077" name="Скругленный прямоугольник 4"/>
          <p:cNvSpPr>
            <a:spLocks noChangeArrowheads="1"/>
          </p:cNvSpPr>
          <p:nvPr/>
        </p:nvSpPr>
        <p:spPr bwMode="auto">
          <a:xfrm>
            <a:off x="4040188" y="2351088"/>
            <a:ext cx="785812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4400" b="1"/>
              <a:t>Ж</a:t>
            </a: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5040313" y="2351088"/>
            <a:ext cx="785812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4400" b="1"/>
              <a:t>Н</a:t>
            </a: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8897938" y="2351088"/>
            <a:ext cx="785812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4400" b="1"/>
              <a:t>Ь</a:t>
            </a:r>
          </a:p>
        </p:txBody>
      </p:sp>
      <p:sp>
        <p:nvSpPr>
          <p:cNvPr id="3080" name="Скругленный прямоугольник 7"/>
          <p:cNvSpPr>
            <a:spLocks noChangeArrowheads="1"/>
          </p:cNvSpPr>
          <p:nvPr/>
        </p:nvSpPr>
        <p:spPr bwMode="auto">
          <a:xfrm>
            <a:off x="1254125" y="2351088"/>
            <a:ext cx="785813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4400" b="1"/>
              <a:t>К</a:t>
            </a:r>
          </a:p>
        </p:txBody>
      </p:sp>
      <p:sp>
        <p:nvSpPr>
          <p:cNvPr id="3081" name="Скругленный прямоугольник 8"/>
          <p:cNvSpPr>
            <a:spLocks noChangeArrowheads="1"/>
          </p:cNvSpPr>
          <p:nvPr/>
        </p:nvSpPr>
        <p:spPr bwMode="auto">
          <a:xfrm>
            <a:off x="2182813" y="2351088"/>
            <a:ext cx="785812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4400" b="1"/>
              <a:t>Р</a:t>
            </a:r>
          </a:p>
        </p:txBody>
      </p:sp>
      <p:sp>
        <p:nvSpPr>
          <p:cNvPr id="3082" name="Скругленный прямоугольник 9"/>
          <p:cNvSpPr>
            <a:spLocks noChangeArrowheads="1"/>
          </p:cNvSpPr>
          <p:nvPr/>
        </p:nvSpPr>
        <p:spPr bwMode="auto">
          <a:xfrm>
            <a:off x="3111500" y="2351088"/>
            <a:ext cx="785813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4400" b="1"/>
              <a:t>У</a:t>
            </a: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6969125" y="2351088"/>
            <a:ext cx="785813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4400" b="1"/>
              <a:t>С</a:t>
            </a: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7897813" y="2351088"/>
            <a:ext cx="785812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4400" b="1"/>
              <a:t>Т</a:t>
            </a: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5969000" y="2351088"/>
            <a:ext cx="785813" cy="78581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4400" b="1"/>
              <a:t>О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39750" y="3636963"/>
            <a:ext cx="785971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6.Сколько кубических сантиметров в одном кубическом метре?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68313" y="4208463"/>
            <a:ext cx="66389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7.Как найти объем прямоугольного параллелепипеда?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39750" y="4779963"/>
            <a:ext cx="71770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8.Чему равен объем куба, длина ребра которого равна  2м?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39750" y="5494338"/>
            <a:ext cx="81661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9.Если фигура разбита на части, то чему равна площадь фигуры?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1188" y="6137275"/>
            <a:ext cx="413861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/>
              <a:t>10.Найдите произведение 24 и 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6"/>
          <p:cNvSpPr>
            <a:spLocks noChangeArrowheads="1"/>
          </p:cNvSpPr>
          <p:nvPr/>
        </p:nvSpPr>
        <p:spPr bwMode="auto">
          <a:xfrm>
            <a:off x="1706563" y="763588"/>
            <a:ext cx="5953125" cy="5953125"/>
          </a:xfrm>
          <a:prstGeom prst="ellips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21507" name="Oval 8"/>
          <p:cNvSpPr>
            <a:spLocks noChangeArrowheads="1"/>
          </p:cNvSpPr>
          <p:nvPr/>
        </p:nvSpPr>
        <p:spPr bwMode="auto">
          <a:xfrm>
            <a:off x="1627188" y="3621088"/>
            <a:ext cx="157162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21508" name="Oval 9"/>
          <p:cNvSpPr>
            <a:spLocks noChangeArrowheads="1"/>
          </p:cNvSpPr>
          <p:nvPr/>
        </p:nvSpPr>
        <p:spPr bwMode="auto">
          <a:xfrm>
            <a:off x="6786563" y="5684838"/>
            <a:ext cx="157162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21509" name="Oval 10"/>
          <p:cNvSpPr>
            <a:spLocks noChangeArrowheads="1"/>
          </p:cNvSpPr>
          <p:nvPr/>
        </p:nvSpPr>
        <p:spPr bwMode="auto">
          <a:xfrm>
            <a:off x="7581900" y="3621088"/>
            <a:ext cx="157163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992188" y="3541713"/>
            <a:ext cx="555625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latin typeface="Century Schoolbook" pitchFamily="18" charset="0"/>
              </a:rPr>
              <a:t>А</a:t>
            </a:r>
          </a:p>
        </p:txBody>
      </p:sp>
      <p:sp>
        <p:nvSpPr>
          <p:cNvPr id="21511" name="Text Box 15"/>
          <p:cNvSpPr txBox="1">
            <a:spLocks noChangeArrowheads="1"/>
          </p:cNvSpPr>
          <p:nvPr/>
        </p:nvSpPr>
        <p:spPr bwMode="auto">
          <a:xfrm>
            <a:off x="3968750" y="0"/>
            <a:ext cx="477838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latin typeface="Century Schoolbook" pitchFamily="18" charset="0"/>
              </a:rPr>
              <a:t>С</a:t>
            </a:r>
          </a:p>
        </p:txBody>
      </p:sp>
      <p:sp>
        <p:nvSpPr>
          <p:cNvPr id="21512" name="Text Box 17"/>
          <p:cNvSpPr txBox="1">
            <a:spLocks noChangeArrowheads="1"/>
          </p:cNvSpPr>
          <p:nvPr/>
        </p:nvSpPr>
        <p:spPr bwMode="auto">
          <a:xfrm>
            <a:off x="7820025" y="3541713"/>
            <a:ext cx="792163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latin typeface="Century Schoolbook" pitchFamily="18" charset="0"/>
              </a:rPr>
              <a:t>М</a:t>
            </a:r>
          </a:p>
        </p:txBody>
      </p:sp>
      <p:sp>
        <p:nvSpPr>
          <p:cNvPr id="21513" name="Text Box 18"/>
          <p:cNvSpPr txBox="1">
            <a:spLocks noChangeArrowheads="1"/>
          </p:cNvSpPr>
          <p:nvPr/>
        </p:nvSpPr>
        <p:spPr bwMode="auto">
          <a:xfrm>
            <a:off x="7183438" y="5684838"/>
            <a:ext cx="9525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latin typeface="Century Schoolbook" pitchFamily="18" charset="0"/>
              </a:rPr>
              <a:t>Р</a:t>
            </a:r>
          </a:p>
        </p:txBody>
      </p:sp>
      <p:sp>
        <p:nvSpPr>
          <p:cNvPr id="21514" name="Text Box 19"/>
          <p:cNvSpPr txBox="1">
            <a:spLocks noChangeArrowheads="1"/>
          </p:cNvSpPr>
          <p:nvPr/>
        </p:nvSpPr>
        <p:spPr bwMode="auto">
          <a:xfrm>
            <a:off x="4483100" y="6796088"/>
            <a:ext cx="557213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latin typeface="Century Schoolbook" pitchFamily="18" charset="0"/>
              </a:rPr>
              <a:t>K</a:t>
            </a:r>
            <a:endParaRPr lang="ru-RU" sz="4800" b="1">
              <a:latin typeface="Century Schoolbook" pitchFamily="18" charset="0"/>
            </a:endParaRPr>
          </a:p>
        </p:txBody>
      </p:sp>
      <p:sp>
        <p:nvSpPr>
          <p:cNvPr id="21515" name="Oval 22"/>
          <p:cNvSpPr>
            <a:spLocks noChangeArrowheads="1"/>
          </p:cNvSpPr>
          <p:nvPr/>
        </p:nvSpPr>
        <p:spPr bwMode="auto">
          <a:xfrm>
            <a:off x="4564063" y="684213"/>
            <a:ext cx="157162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21516" name="Oval 25"/>
          <p:cNvSpPr>
            <a:spLocks noChangeArrowheads="1"/>
          </p:cNvSpPr>
          <p:nvPr/>
        </p:nvSpPr>
        <p:spPr bwMode="auto">
          <a:xfrm>
            <a:off x="4483100" y="6637338"/>
            <a:ext cx="158750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21517" name="Text Box 33"/>
          <p:cNvSpPr txBox="1">
            <a:spLocks noChangeArrowheads="1"/>
          </p:cNvSpPr>
          <p:nvPr/>
        </p:nvSpPr>
        <p:spPr bwMode="auto">
          <a:xfrm>
            <a:off x="4754563" y="3065463"/>
            <a:ext cx="714375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latin typeface="Century Schoolbook" pitchFamily="18" charset="0"/>
              </a:rPr>
              <a:t>O</a:t>
            </a:r>
            <a:endParaRPr lang="ru-RU" sz="4800" b="1">
              <a:latin typeface="Century Schoolbook" pitchFamily="18" charset="0"/>
            </a:endParaRPr>
          </a:p>
        </p:txBody>
      </p:sp>
      <p:sp>
        <p:nvSpPr>
          <p:cNvPr id="12302" name="Text Box 40"/>
          <p:cNvSpPr txBox="1">
            <a:spLocks noChangeArrowheads="1"/>
          </p:cNvSpPr>
          <p:nvPr/>
        </p:nvSpPr>
        <p:spPr bwMode="auto">
          <a:xfrm>
            <a:off x="4937125" y="207963"/>
            <a:ext cx="51435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Century Schoolbook" pitchFamily="18" charset="0"/>
              </a:rPr>
              <a:t>Назовите все получившиеся дуги на окружности:</a:t>
            </a:r>
          </a:p>
        </p:txBody>
      </p:sp>
      <p:sp>
        <p:nvSpPr>
          <p:cNvPr id="21519" name="Oval 10"/>
          <p:cNvSpPr>
            <a:spLocks noChangeArrowheads="1"/>
          </p:cNvSpPr>
          <p:nvPr/>
        </p:nvSpPr>
        <p:spPr bwMode="auto">
          <a:xfrm>
            <a:off x="4540250" y="3636963"/>
            <a:ext cx="157163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21520" name="Номер слайда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7A4A7D6-EC3A-4122-BCD0-E9B4873CAB7E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20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1706563" y="763588"/>
            <a:ext cx="5953125" cy="5953125"/>
          </a:xfrm>
          <a:prstGeom prst="ellips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1230313" y="6002338"/>
            <a:ext cx="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 lIns="100794" tIns="50397" rIns="100794" bIns="50397"/>
          <a:lstStyle/>
          <a:p>
            <a:endParaRPr lang="ru-RU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4611688" y="3494088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643438" y="3065463"/>
            <a:ext cx="47625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Century Schoolbook" pitchFamily="18" charset="0"/>
              </a:rPr>
              <a:t>О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149350" y="3222625"/>
            <a:ext cx="398463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Century Schoolbook" pitchFamily="18" charset="0"/>
              </a:rPr>
              <a:t>А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182813" y="1160463"/>
            <a:ext cx="39687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Century Schoolbook" pitchFamily="18" charset="0"/>
              </a:rPr>
              <a:t>В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683125" y="922338"/>
            <a:ext cx="47625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Century Schoolbook" pitchFamily="18" charset="0"/>
              </a:rPr>
              <a:t>С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7024688" y="1398588"/>
            <a:ext cx="39687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D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739063" y="3462338"/>
            <a:ext cx="319087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E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865938" y="5922963"/>
            <a:ext cx="39687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F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22540" name="Text Box 16"/>
          <p:cNvSpPr txBox="1">
            <a:spLocks noChangeArrowheads="1"/>
          </p:cNvSpPr>
          <p:nvPr/>
        </p:nvSpPr>
        <p:spPr bwMode="auto">
          <a:xfrm>
            <a:off x="4325938" y="6796088"/>
            <a:ext cx="10334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405313" y="6875463"/>
            <a:ext cx="47625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M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865313" y="5605463"/>
            <a:ext cx="55562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N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1627188" y="3621088"/>
            <a:ext cx="157162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2579688" y="1477963"/>
            <a:ext cx="157162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093" name="Oval 21"/>
          <p:cNvSpPr>
            <a:spLocks noChangeArrowheads="1"/>
          </p:cNvSpPr>
          <p:nvPr/>
        </p:nvSpPr>
        <p:spPr bwMode="auto">
          <a:xfrm>
            <a:off x="4564063" y="684213"/>
            <a:ext cx="157162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6946900" y="1795463"/>
            <a:ext cx="157163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096" name="Oval 24"/>
          <p:cNvSpPr>
            <a:spLocks noChangeArrowheads="1"/>
          </p:cNvSpPr>
          <p:nvPr/>
        </p:nvSpPr>
        <p:spPr bwMode="auto">
          <a:xfrm>
            <a:off x="2260600" y="5448300"/>
            <a:ext cx="158750" cy="160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097" name="Oval 25"/>
          <p:cNvSpPr>
            <a:spLocks noChangeArrowheads="1"/>
          </p:cNvSpPr>
          <p:nvPr/>
        </p:nvSpPr>
        <p:spPr bwMode="auto">
          <a:xfrm>
            <a:off x="4564063" y="6637338"/>
            <a:ext cx="157162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098" name="Oval 26"/>
          <p:cNvSpPr>
            <a:spLocks noChangeArrowheads="1"/>
          </p:cNvSpPr>
          <p:nvPr/>
        </p:nvSpPr>
        <p:spPr bwMode="auto">
          <a:xfrm>
            <a:off x="6627813" y="5843588"/>
            <a:ext cx="157162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099" name="Oval 27"/>
          <p:cNvSpPr>
            <a:spLocks noChangeArrowheads="1"/>
          </p:cNvSpPr>
          <p:nvPr/>
        </p:nvSpPr>
        <p:spPr bwMode="auto">
          <a:xfrm>
            <a:off x="8296275" y="4811713"/>
            <a:ext cx="157163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8453438" y="4652963"/>
            <a:ext cx="39687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P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3102" name="Oval 30"/>
          <p:cNvSpPr>
            <a:spLocks noChangeArrowheads="1"/>
          </p:cNvSpPr>
          <p:nvPr/>
        </p:nvSpPr>
        <p:spPr bwMode="auto">
          <a:xfrm>
            <a:off x="8296275" y="1001713"/>
            <a:ext cx="157163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8693150" y="842963"/>
            <a:ext cx="395288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K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3104" name="Oval 32"/>
          <p:cNvSpPr>
            <a:spLocks noChangeArrowheads="1"/>
          </p:cNvSpPr>
          <p:nvPr/>
        </p:nvSpPr>
        <p:spPr bwMode="auto">
          <a:xfrm>
            <a:off x="911225" y="1081088"/>
            <a:ext cx="158750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539750" y="565150"/>
            <a:ext cx="31908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L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3106" name="Oval 34"/>
          <p:cNvSpPr>
            <a:spLocks noChangeArrowheads="1"/>
          </p:cNvSpPr>
          <p:nvPr/>
        </p:nvSpPr>
        <p:spPr bwMode="auto">
          <a:xfrm>
            <a:off x="595313" y="6399213"/>
            <a:ext cx="157162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833438" y="6240463"/>
            <a:ext cx="554037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S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3108" name="Oval 36"/>
          <p:cNvSpPr>
            <a:spLocks noChangeArrowheads="1"/>
          </p:cNvSpPr>
          <p:nvPr/>
        </p:nvSpPr>
        <p:spPr bwMode="auto">
          <a:xfrm>
            <a:off x="3055938" y="2668588"/>
            <a:ext cx="157162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3294063" y="2430463"/>
            <a:ext cx="3175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T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3110" name="Oval 38"/>
          <p:cNvSpPr>
            <a:spLocks noChangeArrowheads="1"/>
          </p:cNvSpPr>
          <p:nvPr/>
        </p:nvSpPr>
        <p:spPr bwMode="auto">
          <a:xfrm>
            <a:off x="3452813" y="4414838"/>
            <a:ext cx="157162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3770313" y="4256088"/>
            <a:ext cx="6350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Z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3112" name="Oval 40"/>
          <p:cNvSpPr>
            <a:spLocks noChangeArrowheads="1"/>
          </p:cNvSpPr>
          <p:nvPr/>
        </p:nvSpPr>
        <p:spPr bwMode="auto">
          <a:xfrm>
            <a:off x="5437188" y="2192338"/>
            <a:ext cx="157162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5675313" y="2111375"/>
            <a:ext cx="39687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X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3114" name="Oval 42"/>
          <p:cNvSpPr>
            <a:spLocks noChangeArrowheads="1"/>
          </p:cNvSpPr>
          <p:nvPr/>
        </p:nvSpPr>
        <p:spPr bwMode="auto">
          <a:xfrm>
            <a:off x="5835650" y="4414838"/>
            <a:ext cx="157163" cy="161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6072188" y="4256088"/>
            <a:ext cx="557212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Century Schoolbook" pitchFamily="18" charset="0"/>
              </a:rPr>
              <a:t>Y</a:t>
            </a:r>
            <a:endParaRPr lang="ru-RU" sz="4000" b="1">
              <a:latin typeface="Century Schoolbook" pitchFamily="18" charset="0"/>
            </a:endParaRPr>
          </a:p>
        </p:txBody>
      </p:sp>
      <p:sp>
        <p:nvSpPr>
          <p:cNvPr id="3121" name="Oval 49"/>
          <p:cNvSpPr>
            <a:spLocks noChangeArrowheads="1"/>
          </p:cNvSpPr>
          <p:nvPr/>
        </p:nvSpPr>
        <p:spPr bwMode="auto">
          <a:xfrm>
            <a:off x="7581900" y="3621088"/>
            <a:ext cx="157163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54000" y="0"/>
            <a:ext cx="7215188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Назовите точки, лежащие на окружности.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0" y="0"/>
            <a:ext cx="8429625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Назовите точки, не лежащие на окружности.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0" y="0"/>
            <a:ext cx="6715125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Назовите точки, лежащие на круге:</a:t>
            </a:r>
          </a:p>
        </p:txBody>
      </p:sp>
      <p:sp>
        <p:nvSpPr>
          <p:cNvPr id="22570" name="Номер слайда 4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6592078-DBA1-4F80-9A50-23C1334379AA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21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5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500"/>
                            </p:stCondLst>
                            <p:childTnLst>
                              <p:par>
                                <p:cTn id="1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500"/>
                            </p:stCondLst>
                            <p:childTnLst>
                              <p:par>
                                <p:cTn id="1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500"/>
                            </p:stCondLst>
                            <p:childTnLst>
                              <p:par>
                                <p:cTn id="1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0"/>
                            </p:stCondLst>
                            <p:childTnLst>
                              <p:par>
                                <p:cTn id="1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7" grpId="0" animBg="1"/>
      <p:bldP spid="3078" grpId="0"/>
      <p:bldP spid="3082" grpId="0"/>
      <p:bldP spid="3083" grpId="0"/>
      <p:bldP spid="3084" grpId="0"/>
      <p:bldP spid="3085" grpId="0"/>
      <p:bldP spid="3086" grpId="0"/>
      <p:bldP spid="3087" grpId="0"/>
      <p:bldP spid="3089" grpId="0"/>
      <p:bldP spid="3090" grpId="0"/>
      <p:bldP spid="3091" grpId="0" animBg="1"/>
      <p:bldP spid="3092" grpId="0" animBg="1"/>
      <p:bldP spid="3093" grpId="0" animBg="1"/>
      <p:bldP spid="3094" grpId="0" animBg="1"/>
      <p:bldP spid="3096" grpId="0" animBg="1"/>
      <p:bldP spid="3097" grpId="0" animBg="1"/>
      <p:bldP spid="3098" grpId="0" animBg="1"/>
      <p:bldP spid="3099" grpId="0" animBg="1"/>
      <p:bldP spid="3101" grpId="0"/>
      <p:bldP spid="3102" grpId="0" animBg="1"/>
      <p:bldP spid="3103" grpId="0"/>
      <p:bldP spid="3104" grpId="0" animBg="1"/>
      <p:bldP spid="3105" grpId="0"/>
      <p:bldP spid="3106" grpId="0" animBg="1"/>
      <p:bldP spid="3107" grpId="0"/>
      <p:bldP spid="3108" grpId="0" animBg="1"/>
      <p:bldP spid="3109" grpId="0"/>
      <p:bldP spid="3110" grpId="0" animBg="1"/>
      <p:bldP spid="3111" grpId="0"/>
      <p:bldP spid="3112" grpId="0" animBg="1"/>
      <p:bldP spid="3113" grpId="0"/>
      <p:bldP spid="3114" grpId="0" animBg="1"/>
      <p:bldP spid="3115" grpId="0"/>
      <p:bldP spid="3121" grpId="0" animBg="1"/>
      <p:bldP spid="39" grpId="0"/>
      <p:bldP spid="39" grpId="1"/>
      <p:bldP spid="40" grpId="0"/>
      <p:bldP spid="40" grpId="1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754188" y="493713"/>
            <a:ext cx="4954587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i="1" u="sng">
                <a:solidFill>
                  <a:srgbClr val="32946A"/>
                </a:solidFill>
                <a:latin typeface="Georgia" pitchFamily="18" charset="0"/>
              </a:rPr>
              <a:t>Задание №6</a:t>
            </a:r>
          </a:p>
          <a:p>
            <a:pPr algn="ctr"/>
            <a:r>
              <a:rPr lang="ru-RU" sz="2800" i="1">
                <a:solidFill>
                  <a:srgbClr val="32946A"/>
                </a:solidFill>
                <a:latin typeface="Georgia" pitchFamily="18" charset="0"/>
              </a:rPr>
              <a:t>(на индивидуальном листе)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896938" y="1922463"/>
            <a:ext cx="8358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>
              <a:lnSpc>
                <a:spcPct val="100000"/>
              </a:lnSpc>
              <a:buClrTx/>
              <a:buSzTx/>
              <a:buFontTx/>
              <a:buNone/>
            </a:pPr>
            <a:r>
              <a:rPr lang="ru-RU" sz="2400" b="1">
                <a:latin typeface="Century Schoolbook" pitchFamily="18" charset="0"/>
                <a:cs typeface="Times New Roman" pitchFamily="18" charset="0"/>
              </a:rPr>
              <a:t>Отметьте точки А,  В и  </a:t>
            </a:r>
            <a:r>
              <a:rPr lang="en-US" sz="2400" b="1">
                <a:latin typeface="Century Schoolbook" pitchFamily="18" charset="0"/>
                <a:cs typeface="Times New Roman" pitchFamily="18" charset="0"/>
              </a:rPr>
              <a:t>C</a:t>
            </a:r>
            <a:r>
              <a:rPr lang="ru-RU" sz="2400" b="1">
                <a:latin typeface="Century Schoolbook" pitchFamily="18" charset="0"/>
                <a:cs typeface="Times New Roman" pitchFamily="18" charset="0"/>
              </a:rPr>
              <a:t>, лежащие внутри круга.</a:t>
            </a:r>
            <a:endParaRPr lang="ru-RU" sz="2400" b="1">
              <a:latin typeface="Century Schoolbook" pitchFamily="18" charset="0"/>
            </a:endParaRPr>
          </a:p>
          <a:p>
            <a:pPr eaLnBrk="0">
              <a:lnSpc>
                <a:spcPct val="100000"/>
              </a:lnSpc>
              <a:buClrTx/>
              <a:buSzTx/>
              <a:buFontTx/>
              <a:buNone/>
            </a:pPr>
            <a:r>
              <a:rPr lang="ru-RU" sz="2400" b="1">
                <a:latin typeface="Century Schoolbook" pitchFamily="18" charset="0"/>
                <a:cs typeface="Times New Roman" pitchFamily="18" charset="0"/>
              </a:rPr>
              <a:t>Точки Д,  Е, и К, лежащие на окружности. </a:t>
            </a:r>
            <a:endParaRPr lang="ru-RU" sz="2400" b="1">
              <a:latin typeface="Century Schoolbook" pitchFamily="18" charset="0"/>
            </a:endParaRPr>
          </a:p>
          <a:p>
            <a:pPr eaLnBrk="0">
              <a:lnSpc>
                <a:spcPct val="100000"/>
              </a:lnSpc>
              <a:buClrTx/>
              <a:buSzTx/>
              <a:buFontTx/>
              <a:buNone/>
            </a:pPr>
            <a:r>
              <a:rPr lang="ru-RU" sz="2400" b="1">
                <a:latin typeface="Century Schoolbook" pitchFamily="18" charset="0"/>
                <a:cs typeface="Times New Roman" pitchFamily="18" charset="0"/>
              </a:rPr>
              <a:t>Точки </a:t>
            </a:r>
            <a:r>
              <a:rPr lang="en-US" sz="2400" b="1">
                <a:latin typeface="Century Schoolbook" pitchFamily="18" charset="0"/>
                <a:cs typeface="Times New Roman" pitchFamily="18" charset="0"/>
              </a:rPr>
              <a:t>F</a:t>
            </a:r>
            <a:r>
              <a:rPr lang="ru-RU" sz="2400" b="1">
                <a:latin typeface="Century Schoolbook" pitchFamily="18" charset="0"/>
                <a:cs typeface="Times New Roman" pitchFamily="18" charset="0"/>
              </a:rPr>
              <a:t>, М, и </a:t>
            </a:r>
            <a:r>
              <a:rPr lang="en-US" sz="2400" b="1">
                <a:latin typeface="Century Schoolbook" pitchFamily="18" charset="0"/>
                <a:cs typeface="Times New Roman" pitchFamily="18" charset="0"/>
              </a:rPr>
              <a:t>N</a:t>
            </a:r>
            <a:r>
              <a:rPr lang="ru-RU" sz="2400" b="1">
                <a:latin typeface="Century Schoolbook" pitchFamily="18" charset="0"/>
                <a:cs typeface="Times New Roman" pitchFamily="18" charset="0"/>
              </a:rPr>
              <a:t>, лежащие вне круга</a:t>
            </a:r>
            <a:endParaRPr lang="ru-RU" sz="2400" b="1">
              <a:latin typeface="Century Schoolbook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325688" y="3422650"/>
            <a:ext cx="503872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 u="sng">
                <a:solidFill>
                  <a:srgbClr val="32946A"/>
                </a:solidFill>
                <a:latin typeface="Georgia" pitchFamily="18" charset="0"/>
              </a:rPr>
              <a:t>Задание №7</a:t>
            </a:r>
          </a:p>
          <a:p>
            <a:pPr algn="ctr"/>
            <a:r>
              <a:rPr lang="ru-RU" sz="2400" i="1">
                <a:solidFill>
                  <a:srgbClr val="32946A"/>
                </a:solidFill>
                <a:latin typeface="Georgia" pitchFamily="18" charset="0"/>
              </a:rPr>
              <a:t>(на индивидуальном листе)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397000" y="4779963"/>
            <a:ext cx="65008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809625" eaLnBrk="0">
              <a:lnSpc>
                <a:spcPct val="100000"/>
              </a:lnSpc>
              <a:buClrTx/>
              <a:buSzTx/>
            </a:pPr>
            <a:r>
              <a:rPr lang="ru-RU" sz="2400" b="1"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Измерь радиусы окружностей</a:t>
            </a:r>
            <a:endParaRPr lang="ru-RU" sz="2400" b="1">
              <a:latin typeface="Century Schoolbook" pitchFamily="18" charset="0"/>
              <a:cs typeface="Times New Roman" pitchFamily="18" charset="0"/>
            </a:endParaRPr>
          </a:p>
          <a:p>
            <a:pPr indent="809625" eaLnBrk="0">
              <a:lnSpc>
                <a:spcPct val="100000"/>
              </a:lnSpc>
              <a:buClrTx/>
              <a:buSzTx/>
            </a:pPr>
            <a:r>
              <a:rPr lang="ru-RU" sz="2400" b="1"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Запиши, чему равны диаметры</a:t>
            </a:r>
            <a:endParaRPr lang="ru-RU" sz="2400" b="1">
              <a:latin typeface="Century Schoolbook" pitchFamily="18" charset="0"/>
            </a:endParaRPr>
          </a:p>
          <a:p>
            <a:pPr indent="809625" eaLnBrk="0">
              <a:lnSpc>
                <a:spcPct val="100000"/>
              </a:lnSpc>
              <a:buClrTx/>
              <a:buSzTx/>
            </a:pPr>
            <a:r>
              <a:rPr lang="ru-RU" sz="2400" b="1">
                <a:latin typeface="Century Schoolbook" pitchFamily="18" charset="0"/>
              </a:rPr>
              <a:t> каждой из фигур</a:t>
            </a:r>
          </a:p>
          <a:p>
            <a:pPr indent="809625" eaLnBrk="0">
              <a:lnSpc>
                <a:spcPct val="100000"/>
              </a:lnSpc>
              <a:buClrTx/>
              <a:buSzTx/>
            </a:pP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31B88-F8D4-4C8F-A5AD-E88C84E388A0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2540000" y="708025"/>
            <a:ext cx="44862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latin typeface="Century Schoolbook" pitchFamily="18" charset="0"/>
              </a:rPr>
              <a:t>Работа над задачей</a:t>
            </a:r>
          </a:p>
          <a:p>
            <a:pPr algn="ctr"/>
            <a:endParaRPr lang="ru-RU" sz="3200" b="1">
              <a:latin typeface="Century Schoolbook" pitchFamily="18" charset="0"/>
            </a:endParaRPr>
          </a:p>
          <a:p>
            <a:pPr algn="ctr"/>
            <a:r>
              <a:rPr lang="ru-RU" sz="3200" b="1">
                <a:latin typeface="Century Schoolbook" pitchFamily="18" charset="0"/>
              </a:rPr>
              <a:t>№868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968375" y="0"/>
            <a:ext cx="6931025" cy="1260475"/>
          </a:xfrm>
        </p:spPr>
        <p:txBody>
          <a:bodyPr/>
          <a:lstStyle/>
          <a:p>
            <a:pPr eaLnBrk="1" hangingPunct="1"/>
            <a:r>
              <a:rPr lang="ru-RU" b="1" i="1" u="sng" smtClean="0">
                <a:solidFill>
                  <a:srgbClr val="32946A"/>
                </a:solidFill>
                <a:latin typeface="Georgia" pitchFamily="18" charset="0"/>
              </a:rPr>
              <a:t>Итог урока:</a:t>
            </a:r>
          </a:p>
        </p:txBody>
      </p:sp>
      <p:sp>
        <p:nvSpPr>
          <p:cNvPr id="139276" name="AutoShape 12"/>
          <p:cNvSpPr>
            <a:spLocks noChangeArrowheads="1"/>
          </p:cNvSpPr>
          <p:nvPr/>
        </p:nvSpPr>
        <p:spPr bwMode="auto">
          <a:xfrm>
            <a:off x="1682750" y="5351463"/>
            <a:ext cx="2284413" cy="196850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100794" tIns="50397" rIns="100794" bIns="50397" anchor="ctr"/>
          <a:lstStyle/>
          <a:p>
            <a:pPr>
              <a:defRPr/>
            </a:pPr>
            <a:endParaRPr lang="ru-RU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39277" name="AutoShape 13"/>
          <p:cNvSpPr>
            <a:spLocks noChangeArrowheads="1"/>
          </p:cNvSpPr>
          <p:nvPr/>
        </p:nvSpPr>
        <p:spPr bwMode="auto">
          <a:xfrm>
            <a:off x="5826125" y="5280025"/>
            <a:ext cx="2205038" cy="1968500"/>
          </a:xfrm>
          <a:prstGeom prst="smileyFace">
            <a:avLst>
              <a:gd name="adj" fmla="val -4653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100794" tIns="50397" rIns="100794" bIns="50397" anchor="ctr"/>
          <a:lstStyle/>
          <a:p>
            <a:pPr>
              <a:defRPr/>
            </a:pPr>
            <a:r>
              <a:rPr lang="ru-RU">
                <a:solidFill>
                  <a:schemeClr val="hlink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3557" name="TextBox 8"/>
          <p:cNvSpPr txBox="1">
            <a:spLocks noChangeArrowheads="1"/>
          </p:cNvSpPr>
          <p:nvPr/>
        </p:nvSpPr>
        <p:spPr bwMode="auto">
          <a:xfrm>
            <a:off x="611188" y="4351338"/>
            <a:ext cx="8683625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entury Schoolbook" pitchFamily="18" charset="0"/>
              </a:rPr>
              <a:t>Не забудь нарисовать нашему «солнышку» </a:t>
            </a:r>
          </a:p>
          <a:p>
            <a:r>
              <a:rPr lang="ru-RU" sz="2800" b="1">
                <a:solidFill>
                  <a:srgbClr val="FF0000"/>
                </a:solidFill>
                <a:latin typeface="Century Schoolbook" pitchFamily="18" charset="0"/>
              </a:rPr>
              <a:t>улыбку или огорчение! </a:t>
            </a:r>
          </a:p>
        </p:txBody>
      </p:sp>
      <p:sp>
        <p:nvSpPr>
          <p:cNvPr id="24583" name="TextBox 9"/>
          <p:cNvSpPr txBox="1">
            <a:spLocks noChangeArrowheads="1"/>
          </p:cNvSpPr>
          <p:nvPr/>
        </p:nvSpPr>
        <p:spPr bwMode="auto">
          <a:xfrm>
            <a:off x="182563" y="1136650"/>
            <a:ext cx="9326562" cy="3206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ru-RU" sz="3100" b="1">
                <a:solidFill>
                  <a:srgbClr val="000000"/>
                </a:solidFill>
                <a:latin typeface="Century Schoolbook" pitchFamily="18" charset="0"/>
              </a:rPr>
              <a:t> Опиши свои впечатления о сегодняшнем уроке:</a:t>
            </a:r>
          </a:p>
          <a:p>
            <a:pPr>
              <a:buFont typeface="Times New Roman" pitchFamily="18" charset="0"/>
              <a:buAutoNum type="arabicPeriod"/>
              <a:defRPr/>
            </a:pPr>
            <a:r>
              <a:rPr lang="ru-RU" sz="3100" b="1">
                <a:solidFill>
                  <a:srgbClr val="000000"/>
                </a:solidFill>
                <a:latin typeface="Century Schoolbook" pitchFamily="18" charset="0"/>
              </a:rPr>
              <a:t>Спасибо за…</a:t>
            </a:r>
          </a:p>
          <a:p>
            <a:pPr>
              <a:buFont typeface="Times New Roman" pitchFamily="18" charset="0"/>
              <a:buAutoNum type="arabicPeriod"/>
              <a:defRPr/>
            </a:pPr>
            <a:r>
              <a:rPr lang="ru-RU" sz="3100" b="1">
                <a:solidFill>
                  <a:srgbClr val="000000"/>
                </a:solidFill>
                <a:latin typeface="Century Schoolbook" pitchFamily="18" charset="0"/>
              </a:rPr>
              <a:t>Я узнал…</a:t>
            </a:r>
          </a:p>
          <a:p>
            <a:pPr>
              <a:buFont typeface="Times New Roman" pitchFamily="18" charset="0"/>
              <a:buAutoNum type="arabicPeriod"/>
              <a:defRPr/>
            </a:pPr>
            <a:r>
              <a:rPr lang="ru-RU" sz="3100" b="1">
                <a:solidFill>
                  <a:srgbClr val="000000"/>
                </a:solidFill>
                <a:latin typeface="Century Schoolbook" pitchFamily="18" charset="0"/>
              </a:rPr>
              <a:t>Хорошо, что…</a:t>
            </a:r>
          </a:p>
          <a:p>
            <a:pPr>
              <a:buFont typeface="Times New Roman" pitchFamily="18" charset="0"/>
              <a:buAutoNum type="arabicPeriod"/>
              <a:defRPr/>
            </a:pPr>
            <a:r>
              <a:rPr lang="ru-RU" sz="3100" b="1">
                <a:solidFill>
                  <a:srgbClr val="000000"/>
                </a:solidFill>
                <a:latin typeface="Century Schoolbook" pitchFamily="18" charset="0"/>
              </a:rPr>
              <a:t>Мне понравилось…</a:t>
            </a:r>
          </a:p>
          <a:p>
            <a:pPr>
              <a:buFont typeface="Times New Roman" pitchFamily="18" charset="0"/>
              <a:buAutoNum type="arabicPeriod"/>
              <a:defRPr/>
            </a:pPr>
            <a:r>
              <a:rPr lang="ru-RU" sz="3100" b="1">
                <a:solidFill>
                  <a:srgbClr val="000000"/>
                </a:solidFill>
                <a:latin typeface="Century Schoolbook" pitchFamily="18" charset="0"/>
              </a:rPr>
              <a:t>Меня удивило…</a:t>
            </a:r>
          </a:p>
        </p:txBody>
      </p:sp>
      <p:sp>
        <p:nvSpPr>
          <p:cNvPr id="26631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535CC86-8F12-4E37-90D0-59CAAB2E375D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24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139276" grpId="0" animBg="1"/>
      <p:bldP spid="139277" grpId="0" animBg="1"/>
      <p:bldP spid="23557" grpId="0"/>
      <p:bldP spid="2458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Прямоугольник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" y="-274638"/>
            <a:ext cx="9740900" cy="632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Рисунок 4" descr="3dac96de6803d637fcc72bc4d0603195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7363" y="4351338"/>
            <a:ext cx="4513262" cy="320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302C17F-8B2C-42DC-A9E9-58C9BD8D585E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25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Oval 2"/>
          <p:cNvSpPr>
            <a:spLocks noChangeArrowheads="1"/>
          </p:cNvSpPr>
          <p:nvPr/>
        </p:nvSpPr>
        <p:spPr bwMode="auto">
          <a:xfrm>
            <a:off x="2968625" y="4851400"/>
            <a:ext cx="142875" cy="142875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325813" y="4279900"/>
            <a:ext cx="71437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C00000"/>
                </a:solidFill>
                <a:latin typeface="Century Schoolbook" pitchFamily="18" charset="0"/>
              </a:rPr>
              <a:t>О</a:t>
            </a:r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754063" y="2636838"/>
            <a:ext cx="4643437" cy="4357687"/>
          </a:xfrm>
          <a:prstGeom prst="ellipse">
            <a:avLst/>
          </a:prstGeom>
          <a:noFill/>
          <a:ln w="76200">
            <a:solidFill>
              <a:srgbClr val="00206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rgbClr val="0070C0"/>
              </a:solidFill>
            </a:endParaRPr>
          </a:p>
        </p:txBody>
      </p:sp>
      <p:grpSp>
        <p:nvGrpSpPr>
          <p:cNvPr id="2" name="Овал 5"/>
          <p:cNvGrpSpPr>
            <a:grpSpLocks/>
          </p:cNvGrpSpPr>
          <p:nvPr/>
        </p:nvGrpSpPr>
        <p:grpSpPr bwMode="auto">
          <a:xfrm>
            <a:off x="6111875" y="1636713"/>
            <a:ext cx="3357563" cy="3143250"/>
            <a:chOff x="3721" y="2492"/>
            <a:chExt cx="1739" cy="1690"/>
          </a:xfrm>
        </p:grpSpPr>
        <p:pic>
          <p:nvPicPr>
            <p:cNvPr id="4103" name="Овал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21" y="2492"/>
              <a:ext cx="1739" cy="1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4" name="Text Box 7"/>
            <p:cNvSpPr txBox="1">
              <a:spLocks noChangeArrowheads="1"/>
            </p:cNvSpPr>
            <p:nvPr/>
          </p:nvSpPr>
          <p:spPr bwMode="auto">
            <a:xfrm>
              <a:off x="4004" y="2753"/>
              <a:ext cx="1177" cy="1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825625" y="350838"/>
            <a:ext cx="6899275" cy="7794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>
              <a:defRPr/>
            </a:pPr>
            <a:r>
              <a:rPr lang="ru-RU" sz="4800" b="1" i="1" kern="0" dirty="0">
                <a:solidFill>
                  <a:srgbClr val="C00000"/>
                </a:solidFill>
                <a:latin typeface="Bookman Old Style" pitchFamily="18" charset="0"/>
                <a:ea typeface="MS Gothic"/>
              </a:rPr>
              <a:t>Окружность и круг</a:t>
            </a:r>
            <a:endParaRPr lang="ru-RU" sz="4800" i="1" kern="0" dirty="0">
              <a:solidFill>
                <a:srgbClr val="C00000"/>
              </a:solidFill>
              <a:latin typeface="Bookman Old Style" pitchFamily="18" charset="0"/>
              <a:ea typeface="MS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/>
      <p:bldP spid="30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Оля\Оля\Разное\Документы\анимашки\школьные\j028892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22275"/>
            <a:ext cx="2071687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2625" y="565150"/>
            <a:ext cx="9072563" cy="4557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ea typeface="MS Gothic"/>
              </a:rPr>
              <a:t>                                  </a:t>
            </a:r>
          </a:p>
          <a:p>
            <a:pPr>
              <a:defRPr/>
            </a:pPr>
            <a:endParaRPr lang="ru-RU" dirty="0">
              <a:ea typeface="MS Gothic"/>
            </a:endParaRPr>
          </a:p>
          <a:p>
            <a:pPr>
              <a:defRPr/>
            </a:pPr>
            <a:r>
              <a:rPr lang="ru-RU" sz="2400" dirty="0">
                <a:solidFill>
                  <a:srgbClr val="C00000"/>
                </a:solidFill>
                <a:latin typeface="Franklin Gothic Demi Cond" pitchFamily="34" charset="0"/>
                <a:ea typeface="MS Gothic"/>
              </a:rPr>
              <a:t>                                         </a:t>
            </a:r>
            <a:r>
              <a:rPr lang="ru-RU" sz="3600" b="1" i="1" dirty="0">
                <a:solidFill>
                  <a:srgbClr val="C00000"/>
                </a:solidFill>
                <a:latin typeface="+mn-lt"/>
                <a:ea typeface="MS Gothic"/>
              </a:rPr>
              <a:t>На  уроке я должен:</a:t>
            </a:r>
          </a:p>
          <a:p>
            <a:pPr>
              <a:defRPr/>
            </a:pPr>
            <a:endParaRPr lang="ru-RU" sz="2400" dirty="0">
              <a:latin typeface="Franklin Gothic Demi Cond" pitchFamily="34" charset="0"/>
              <a:ea typeface="MS Gothic"/>
            </a:endParaRPr>
          </a:p>
          <a:p>
            <a:pPr>
              <a:defRPr/>
            </a:pPr>
            <a:endParaRPr lang="ru-RU" sz="2400" dirty="0">
              <a:latin typeface="Franklin Gothic Demi Cond" pitchFamily="34" charset="0"/>
              <a:ea typeface="MS Gothic"/>
            </a:endParaRPr>
          </a:p>
          <a:p>
            <a:pPr>
              <a:defRPr/>
            </a:pPr>
            <a:endParaRPr lang="ru-RU" sz="2400" dirty="0">
              <a:latin typeface="Franklin Gothic Demi Cond" pitchFamily="34" charset="0"/>
              <a:ea typeface="MS Gothic"/>
            </a:endParaRPr>
          </a:p>
          <a:p>
            <a:pPr>
              <a:defRPr/>
            </a:pPr>
            <a:r>
              <a:rPr lang="ru-RU" sz="2400" dirty="0">
                <a:latin typeface="Franklin Gothic Demi Cond" pitchFamily="34" charset="0"/>
                <a:ea typeface="MS Gothic"/>
              </a:rPr>
              <a:t> - </a:t>
            </a:r>
            <a:r>
              <a:rPr lang="ru-RU" sz="2400" dirty="0">
                <a:latin typeface="+mn-lt"/>
                <a:ea typeface="MS Gothic"/>
              </a:rPr>
              <a:t>получить представление об окружности и круге;</a:t>
            </a:r>
          </a:p>
          <a:p>
            <a:pPr>
              <a:defRPr/>
            </a:pPr>
            <a:r>
              <a:rPr lang="ru-RU" sz="2400" dirty="0">
                <a:latin typeface="+mn-lt"/>
                <a:ea typeface="MS Gothic"/>
              </a:rPr>
              <a:t> - получить представление об элементах окружности и круга;</a:t>
            </a:r>
          </a:p>
          <a:p>
            <a:pPr>
              <a:defRPr/>
            </a:pPr>
            <a:r>
              <a:rPr lang="ru-RU" sz="2400" dirty="0">
                <a:latin typeface="+mn-lt"/>
                <a:ea typeface="MS Gothic"/>
              </a:rPr>
              <a:t> - научиться строить окружность и круг с помощью циркуля;</a:t>
            </a:r>
          </a:p>
          <a:p>
            <a:pPr>
              <a:defRPr/>
            </a:pPr>
            <a:r>
              <a:rPr lang="ru-RU" sz="2400" dirty="0">
                <a:latin typeface="+mn-lt"/>
                <a:ea typeface="MS Gothic"/>
              </a:rPr>
              <a:t> - научиться измерять радиус и диаметр;</a:t>
            </a:r>
          </a:p>
          <a:p>
            <a:pPr>
              <a:defRPr/>
            </a:pPr>
            <a:r>
              <a:rPr lang="ru-RU" sz="2400" dirty="0">
                <a:latin typeface="+mn-lt"/>
                <a:ea typeface="MS Gothic"/>
              </a:rPr>
              <a:t> - уметь применять полученные знания к решению        практических задач;</a:t>
            </a:r>
          </a:p>
          <a:p>
            <a:pPr>
              <a:defRPr/>
            </a:pPr>
            <a:r>
              <a:rPr lang="ru-RU" sz="2400" dirty="0">
                <a:latin typeface="+mn-lt"/>
                <a:ea typeface="MS Gothic"/>
              </a:rPr>
              <a:t> - воспитывать уверенность в себе и уважение к окружающим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4" descr="beeline-plakat_circul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4875" y="136525"/>
            <a:ext cx="2649538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Прямоугольник 5"/>
          <p:cNvSpPr>
            <a:spLocks noChangeArrowheads="1"/>
          </p:cNvSpPr>
          <p:nvPr/>
        </p:nvSpPr>
        <p:spPr bwMode="auto">
          <a:xfrm>
            <a:off x="396875" y="279400"/>
            <a:ext cx="6500813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32946A"/>
                </a:solidFill>
                <a:latin typeface="Century Schoolbook" pitchFamily="18" charset="0"/>
              </a:rPr>
              <a:t>Мой циркач, циркач лихой</a:t>
            </a:r>
            <a:br>
              <a:rPr lang="ru-RU" sz="2800" b="1">
                <a:solidFill>
                  <a:srgbClr val="32946A"/>
                </a:solidFill>
                <a:latin typeface="Century Schoolbook" pitchFamily="18" charset="0"/>
              </a:rPr>
            </a:br>
            <a:r>
              <a:rPr lang="ru-RU" sz="2800" b="1">
                <a:solidFill>
                  <a:srgbClr val="32946A"/>
                </a:solidFill>
                <a:latin typeface="Century Schoolbook" pitchFamily="18" charset="0"/>
              </a:rPr>
              <a:t>Чертит круг одной ногой,</a:t>
            </a:r>
            <a:br>
              <a:rPr lang="ru-RU" sz="2800" b="1">
                <a:solidFill>
                  <a:srgbClr val="32946A"/>
                </a:solidFill>
                <a:latin typeface="Century Schoolbook" pitchFamily="18" charset="0"/>
              </a:rPr>
            </a:br>
            <a:r>
              <a:rPr lang="ru-RU" sz="2800" b="1">
                <a:solidFill>
                  <a:srgbClr val="32946A"/>
                </a:solidFill>
                <a:latin typeface="Century Schoolbook" pitchFamily="18" charset="0"/>
              </a:rPr>
              <a:t>А другой проткнул бумагу,</a:t>
            </a:r>
            <a:br>
              <a:rPr lang="ru-RU" sz="2800" b="1">
                <a:solidFill>
                  <a:srgbClr val="32946A"/>
                </a:solidFill>
                <a:latin typeface="Century Schoolbook" pitchFamily="18" charset="0"/>
              </a:rPr>
            </a:br>
            <a:r>
              <a:rPr lang="ru-RU" sz="2800" b="1">
                <a:solidFill>
                  <a:srgbClr val="32946A"/>
                </a:solidFill>
                <a:latin typeface="Century Schoolbook" pitchFamily="18" charset="0"/>
              </a:rPr>
              <a:t>Уцепился и ни шагу. </a:t>
            </a:r>
            <a:endParaRPr lang="ru-RU" sz="2800" b="1">
              <a:solidFill>
                <a:srgbClr val="32946A"/>
              </a:solidFill>
            </a:endParaRPr>
          </a:p>
        </p:txBody>
      </p:sp>
      <p:sp>
        <p:nvSpPr>
          <p:cNvPr id="5124" name="Прямоугольник 6"/>
          <p:cNvSpPr>
            <a:spLocks noChangeArrowheads="1"/>
          </p:cNvSpPr>
          <p:nvPr/>
        </p:nvSpPr>
        <p:spPr bwMode="auto">
          <a:xfrm>
            <a:off x="4897438" y="1993900"/>
            <a:ext cx="2157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entury Schoolbook" pitchFamily="18" charset="0"/>
              </a:rPr>
              <a:t>(Циркуль)</a:t>
            </a:r>
          </a:p>
        </p:txBody>
      </p:sp>
      <p:sp>
        <p:nvSpPr>
          <p:cNvPr id="5125" name="Прямоугольник 7"/>
          <p:cNvSpPr>
            <a:spLocks noChangeArrowheads="1"/>
          </p:cNvSpPr>
          <p:nvPr/>
        </p:nvSpPr>
        <p:spPr bwMode="auto">
          <a:xfrm>
            <a:off x="468313" y="3136900"/>
            <a:ext cx="7786687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3813" hangingPunct="1"/>
            <a:r>
              <a:rPr lang="ru-RU" sz="2800" b="1">
                <a:latin typeface="Century Schoolbook" pitchFamily="18" charset="0"/>
              </a:rPr>
              <a:t>Циркуль – это чертежный инструмент. С ним нужно работать осторожно. На одном конце у него — игла, на другом — карандаш. Пользоваться им надо осторожно, чтобы не уколоться и не поломать грифель карандаша. Нельзя подносить циркуль иглой к лицу и нельзя передавать циркуль соседу “иглой вперед”. </a:t>
            </a:r>
            <a:endParaRPr lang="en-US" sz="2800" b="1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3468688" y="3636963"/>
            <a:ext cx="142875" cy="142875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683000" y="2922588"/>
            <a:ext cx="47625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C00000"/>
                </a:solidFill>
                <a:latin typeface="Century Schoolbook" pitchFamily="18" charset="0"/>
              </a:rPr>
              <a:t>О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682625" y="708025"/>
            <a:ext cx="5954713" cy="5953125"/>
          </a:xfrm>
          <a:prstGeom prst="ellipse">
            <a:avLst/>
          </a:prstGeom>
          <a:noFill/>
          <a:ln w="76200">
            <a:solidFill>
              <a:srgbClr val="00206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rgbClr val="0070C0"/>
              </a:solidFill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7820025" y="3462338"/>
            <a:ext cx="11096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83375" y="207963"/>
            <a:ext cx="3071813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1. </a:t>
            </a:r>
            <a:r>
              <a:rPr lang="ru-RU" sz="2400" b="1">
                <a:latin typeface="Century Schoolbook" pitchFamily="18" charset="0"/>
              </a:rPr>
              <a:t>Поставьте в тетради точку  и назовите её буквой О.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683375" y="2208213"/>
            <a:ext cx="3397250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2. </a:t>
            </a:r>
            <a:r>
              <a:rPr lang="ru-RU" sz="2400" b="1">
                <a:latin typeface="Century Schoolbook" pitchFamily="18" charset="0"/>
              </a:rPr>
              <a:t>Возьмите в раствор циркуля отрезок 3 см.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23063" y="4208463"/>
            <a:ext cx="3357562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3. </a:t>
            </a:r>
            <a:r>
              <a:rPr lang="ru-RU" sz="2400" b="1">
                <a:latin typeface="Century Schoolbook" pitchFamily="18" charset="0"/>
              </a:rPr>
              <a:t>Поставьте иголку циркуля в точку О, а другой «ножкой» циркуля проведите замкнутую линию.</a:t>
            </a: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3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/>
      <p:bldP spid="9220" grpId="0" animBg="1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4"/>
          <p:cNvSpPr>
            <a:spLocks noChangeArrowheads="1"/>
          </p:cNvSpPr>
          <p:nvPr/>
        </p:nvSpPr>
        <p:spPr bwMode="auto">
          <a:xfrm>
            <a:off x="754063" y="2279650"/>
            <a:ext cx="4643437" cy="4643438"/>
          </a:xfrm>
          <a:prstGeom prst="ellipse">
            <a:avLst/>
          </a:prstGeom>
          <a:noFill/>
          <a:ln w="76200">
            <a:solidFill>
              <a:srgbClr val="00206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rgbClr val="0070C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111500" y="4279900"/>
            <a:ext cx="71437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C00000"/>
                </a:solidFill>
                <a:latin typeface="Century Schoolbook" pitchFamily="18" charset="0"/>
              </a:rPr>
              <a:t>О</a:t>
            </a:r>
          </a:p>
        </p:txBody>
      </p:sp>
      <p:sp>
        <p:nvSpPr>
          <p:cNvPr id="8196" name="Oval 2"/>
          <p:cNvSpPr>
            <a:spLocks noChangeArrowheads="1"/>
          </p:cNvSpPr>
          <p:nvPr/>
        </p:nvSpPr>
        <p:spPr bwMode="auto">
          <a:xfrm>
            <a:off x="2968625" y="4565650"/>
            <a:ext cx="142875" cy="142875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5468938" y="1422400"/>
            <a:ext cx="36703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Точка О называется </a:t>
            </a:r>
          </a:p>
          <a:p>
            <a:r>
              <a:rPr lang="ru-RU" sz="2400" b="1">
                <a:solidFill>
                  <a:srgbClr val="7030A0"/>
                </a:solidFill>
                <a:latin typeface="Century Schoolbook" pitchFamily="18" charset="0"/>
              </a:rPr>
              <a:t>центром </a:t>
            </a:r>
            <a:r>
              <a:rPr lang="ru-RU" sz="2400" b="1">
                <a:latin typeface="Century Schoolbook" pitchFamily="18" charset="0"/>
              </a:rPr>
              <a:t>окружности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reeform 2"/>
          <p:cNvSpPr>
            <a:spLocks/>
          </p:cNvSpPr>
          <p:nvPr/>
        </p:nvSpPr>
        <p:spPr bwMode="auto">
          <a:xfrm>
            <a:off x="1111250" y="1779588"/>
            <a:ext cx="2357438" cy="3071812"/>
          </a:xfrm>
          <a:custGeom>
            <a:avLst/>
            <a:gdLst/>
            <a:ahLst/>
            <a:cxnLst>
              <a:cxn ang="0">
                <a:pos x="1695" y="278"/>
              </a:cxn>
              <a:cxn ang="0">
                <a:pos x="1470" y="128"/>
              </a:cxn>
              <a:cxn ang="0">
                <a:pos x="1335" y="38"/>
              </a:cxn>
              <a:cxn ang="0">
                <a:pos x="495" y="98"/>
              </a:cxn>
              <a:cxn ang="0">
                <a:pos x="315" y="203"/>
              </a:cxn>
              <a:cxn ang="0">
                <a:pos x="120" y="398"/>
              </a:cxn>
              <a:cxn ang="0">
                <a:pos x="105" y="443"/>
              </a:cxn>
              <a:cxn ang="0">
                <a:pos x="45" y="518"/>
              </a:cxn>
              <a:cxn ang="0">
                <a:pos x="30" y="623"/>
              </a:cxn>
              <a:cxn ang="0">
                <a:pos x="0" y="683"/>
              </a:cxn>
              <a:cxn ang="0">
                <a:pos x="15" y="938"/>
              </a:cxn>
              <a:cxn ang="0">
                <a:pos x="195" y="1193"/>
              </a:cxn>
              <a:cxn ang="0">
                <a:pos x="315" y="1358"/>
              </a:cxn>
              <a:cxn ang="0">
                <a:pos x="405" y="1493"/>
              </a:cxn>
              <a:cxn ang="0">
                <a:pos x="495" y="1808"/>
              </a:cxn>
              <a:cxn ang="0">
                <a:pos x="510" y="2213"/>
              </a:cxn>
              <a:cxn ang="0">
                <a:pos x="525" y="2333"/>
              </a:cxn>
              <a:cxn ang="0">
                <a:pos x="585" y="2423"/>
              </a:cxn>
              <a:cxn ang="0">
                <a:pos x="945" y="2678"/>
              </a:cxn>
              <a:cxn ang="0">
                <a:pos x="1125" y="2753"/>
              </a:cxn>
              <a:cxn ang="0">
                <a:pos x="1845" y="2663"/>
              </a:cxn>
              <a:cxn ang="0">
                <a:pos x="1920" y="2543"/>
              </a:cxn>
              <a:cxn ang="0">
                <a:pos x="1950" y="2423"/>
              </a:cxn>
              <a:cxn ang="0">
                <a:pos x="1980" y="2303"/>
              </a:cxn>
              <a:cxn ang="0">
                <a:pos x="1965" y="1838"/>
              </a:cxn>
              <a:cxn ang="0">
                <a:pos x="1890" y="1598"/>
              </a:cxn>
              <a:cxn ang="0">
                <a:pos x="1845" y="1418"/>
              </a:cxn>
              <a:cxn ang="0">
                <a:pos x="1860" y="1118"/>
              </a:cxn>
              <a:cxn ang="0">
                <a:pos x="1695" y="278"/>
              </a:cxn>
            </a:cxnLst>
            <a:rect l="0" t="0" r="r" b="b"/>
            <a:pathLst>
              <a:path w="1980" h="2859">
                <a:moveTo>
                  <a:pt x="1695" y="278"/>
                </a:moveTo>
                <a:cubicBezTo>
                  <a:pt x="1605" y="188"/>
                  <a:pt x="1582" y="212"/>
                  <a:pt x="1470" y="128"/>
                </a:cubicBezTo>
                <a:cubicBezTo>
                  <a:pt x="1387" y="66"/>
                  <a:pt x="1431" y="96"/>
                  <a:pt x="1335" y="38"/>
                </a:cubicBezTo>
                <a:cubicBezTo>
                  <a:pt x="105" y="63"/>
                  <a:pt x="887" y="0"/>
                  <a:pt x="495" y="98"/>
                </a:cubicBezTo>
                <a:cubicBezTo>
                  <a:pt x="439" y="154"/>
                  <a:pt x="388" y="174"/>
                  <a:pt x="315" y="203"/>
                </a:cubicBezTo>
                <a:cubicBezTo>
                  <a:pt x="252" y="266"/>
                  <a:pt x="173" y="327"/>
                  <a:pt x="120" y="398"/>
                </a:cubicBezTo>
                <a:cubicBezTo>
                  <a:pt x="115" y="413"/>
                  <a:pt x="113" y="430"/>
                  <a:pt x="105" y="443"/>
                </a:cubicBezTo>
                <a:cubicBezTo>
                  <a:pt x="88" y="470"/>
                  <a:pt x="57" y="488"/>
                  <a:pt x="45" y="518"/>
                </a:cubicBezTo>
                <a:cubicBezTo>
                  <a:pt x="31" y="551"/>
                  <a:pt x="39" y="589"/>
                  <a:pt x="30" y="623"/>
                </a:cubicBezTo>
                <a:cubicBezTo>
                  <a:pt x="24" y="645"/>
                  <a:pt x="10" y="663"/>
                  <a:pt x="0" y="683"/>
                </a:cubicBezTo>
                <a:cubicBezTo>
                  <a:pt x="5" y="768"/>
                  <a:pt x="3" y="854"/>
                  <a:pt x="15" y="938"/>
                </a:cubicBezTo>
                <a:cubicBezTo>
                  <a:pt x="29" y="1036"/>
                  <a:pt x="139" y="1117"/>
                  <a:pt x="195" y="1193"/>
                </a:cubicBezTo>
                <a:cubicBezTo>
                  <a:pt x="333" y="1383"/>
                  <a:pt x="213" y="1256"/>
                  <a:pt x="315" y="1358"/>
                </a:cubicBezTo>
                <a:cubicBezTo>
                  <a:pt x="335" y="1418"/>
                  <a:pt x="360" y="1448"/>
                  <a:pt x="405" y="1493"/>
                </a:cubicBezTo>
                <a:cubicBezTo>
                  <a:pt x="432" y="1600"/>
                  <a:pt x="465" y="1703"/>
                  <a:pt x="495" y="1808"/>
                </a:cubicBezTo>
                <a:cubicBezTo>
                  <a:pt x="500" y="1943"/>
                  <a:pt x="502" y="2078"/>
                  <a:pt x="510" y="2213"/>
                </a:cubicBezTo>
                <a:cubicBezTo>
                  <a:pt x="512" y="2253"/>
                  <a:pt x="511" y="2295"/>
                  <a:pt x="525" y="2333"/>
                </a:cubicBezTo>
                <a:cubicBezTo>
                  <a:pt x="537" y="2367"/>
                  <a:pt x="563" y="2394"/>
                  <a:pt x="585" y="2423"/>
                </a:cubicBezTo>
                <a:cubicBezTo>
                  <a:pt x="685" y="2557"/>
                  <a:pt x="782" y="2645"/>
                  <a:pt x="945" y="2678"/>
                </a:cubicBezTo>
                <a:cubicBezTo>
                  <a:pt x="1001" y="2716"/>
                  <a:pt x="1062" y="2728"/>
                  <a:pt x="1125" y="2753"/>
                </a:cubicBezTo>
                <a:cubicBezTo>
                  <a:pt x="1233" y="2750"/>
                  <a:pt x="1698" y="2859"/>
                  <a:pt x="1845" y="2663"/>
                </a:cubicBezTo>
                <a:cubicBezTo>
                  <a:pt x="1873" y="2625"/>
                  <a:pt x="1892" y="2581"/>
                  <a:pt x="1920" y="2543"/>
                </a:cubicBezTo>
                <a:cubicBezTo>
                  <a:pt x="1930" y="2503"/>
                  <a:pt x="1940" y="2463"/>
                  <a:pt x="1950" y="2423"/>
                </a:cubicBezTo>
                <a:cubicBezTo>
                  <a:pt x="1960" y="2383"/>
                  <a:pt x="1980" y="2303"/>
                  <a:pt x="1980" y="2303"/>
                </a:cubicBezTo>
                <a:cubicBezTo>
                  <a:pt x="1975" y="2148"/>
                  <a:pt x="1977" y="1993"/>
                  <a:pt x="1965" y="1838"/>
                </a:cubicBezTo>
                <a:cubicBezTo>
                  <a:pt x="1959" y="1758"/>
                  <a:pt x="1913" y="1674"/>
                  <a:pt x="1890" y="1598"/>
                </a:cubicBezTo>
                <a:cubicBezTo>
                  <a:pt x="1872" y="1539"/>
                  <a:pt x="1862" y="1477"/>
                  <a:pt x="1845" y="1418"/>
                </a:cubicBezTo>
                <a:cubicBezTo>
                  <a:pt x="1850" y="1318"/>
                  <a:pt x="1885" y="1308"/>
                  <a:pt x="1860" y="1118"/>
                </a:cubicBezTo>
                <a:lnTo>
                  <a:pt x="1695" y="278"/>
                </a:lnTo>
                <a:close/>
              </a:path>
            </a:pathLst>
          </a:custGeom>
          <a:solidFill>
            <a:srgbClr val="FFFFFF"/>
          </a:solidFill>
          <a:ln w="41275">
            <a:solidFill>
              <a:schemeClr val="accent6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a typeface="MS Gothic"/>
            </a:endParaRPr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5969000" y="2136775"/>
            <a:ext cx="2643188" cy="2643188"/>
          </a:xfrm>
          <a:prstGeom prst="ellipse">
            <a:avLst/>
          </a:prstGeom>
          <a:solidFill>
            <a:srgbClr val="FFFFFF"/>
          </a:solidFill>
          <a:ln w="41275">
            <a:solidFill>
              <a:schemeClr val="accent6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ru-RU" sz="1100" dirty="0">
                <a:latin typeface="Calibri" pitchFamily="34" charset="0"/>
                <a:ea typeface="MS Gothic"/>
              </a:rPr>
              <a:t>                               </a:t>
            </a:r>
          </a:p>
          <a:p>
            <a:pPr>
              <a:spcAft>
                <a:spcPts val="1000"/>
              </a:spcAft>
              <a:defRPr/>
            </a:pPr>
            <a:r>
              <a:rPr lang="ru-RU" sz="1100" dirty="0">
                <a:latin typeface="Calibri" pitchFamily="34" charset="0"/>
                <a:ea typeface="MS Gothic"/>
              </a:rPr>
              <a:t>                .</a:t>
            </a:r>
            <a:endParaRPr lang="ru-RU" dirty="0">
              <a:ea typeface="MS Gothic"/>
            </a:endParaRPr>
          </a:p>
        </p:txBody>
      </p:sp>
      <p:sp>
        <p:nvSpPr>
          <p:cNvPr id="9220" name="Oval 2"/>
          <p:cNvSpPr>
            <a:spLocks noChangeArrowheads="1"/>
          </p:cNvSpPr>
          <p:nvPr/>
        </p:nvSpPr>
        <p:spPr bwMode="auto">
          <a:xfrm>
            <a:off x="2397125" y="3208338"/>
            <a:ext cx="142875" cy="142875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9221" name="Oval 2"/>
          <p:cNvSpPr>
            <a:spLocks noChangeArrowheads="1"/>
          </p:cNvSpPr>
          <p:nvPr/>
        </p:nvSpPr>
        <p:spPr bwMode="auto">
          <a:xfrm>
            <a:off x="7254875" y="3422650"/>
            <a:ext cx="142875" cy="142875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9222" name="TextBox 11"/>
          <p:cNvSpPr txBox="1">
            <a:spLocks noChangeArrowheads="1"/>
          </p:cNvSpPr>
          <p:nvPr/>
        </p:nvSpPr>
        <p:spPr bwMode="auto">
          <a:xfrm>
            <a:off x="1039813" y="493713"/>
            <a:ext cx="4429125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u="sng">
                <a:solidFill>
                  <a:srgbClr val="32946A"/>
                </a:solidFill>
                <a:latin typeface="Georgia" pitchFamily="18" charset="0"/>
              </a:rPr>
              <a:t>Задание №1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3040063" y="4708525"/>
            <a:ext cx="142875" cy="142875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rgbClr val="C00000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325813" y="4279900"/>
            <a:ext cx="71437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C00000"/>
                </a:solidFill>
                <a:latin typeface="Century Schoolbook" pitchFamily="18" charset="0"/>
              </a:rPr>
              <a:t>О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754063" y="2636838"/>
            <a:ext cx="4643437" cy="4357687"/>
          </a:xfrm>
          <a:prstGeom prst="ellipse">
            <a:avLst/>
          </a:prstGeom>
          <a:noFill/>
          <a:ln w="76200">
            <a:solidFill>
              <a:srgbClr val="002060"/>
            </a:solidFill>
            <a:round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ru-RU">
              <a:solidFill>
                <a:srgbClr val="0070C0"/>
              </a:solidFill>
            </a:endParaRP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7820025" y="3462338"/>
            <a:ext cx="11096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6" name="TextBox 8"/>
          <p:cNvSpPr txBox="1">
            <a:spLocks noChangeArrowheads="1"/>
          </p:cNvSpPr>
          <p:nvPr/>
        </p:nvSpPr>
        <p:spPr bwMode="auto">
          <a:xfrm>
            <a:off x="4826000" y="207963"/>
            <a:ext cx="52546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7030A0"/>
                </a:solidFill>
                <a:latin typeface="Century Schoolbook" pitchFamily="18" charset="0"/>
              </a:rPr>
              <a:t>Окружность</a:t>
            </a:r>
            <a:r>
              <a:rPr lang="ru-RU" sz="2800" b="1">
                <a:latin typeface="Century Schoolbook" pitchFamily="18" charset="0"/>
              </a:rPr>
              <a:t> – это замкнутая линия, все точки которой равноудалены от центра</a:t>
            </a:r>
          </a:p>
        </p:txBody>
      </p:sp>
    </p:spTree>
  </p:cSld>
  <p:clrMapOvr>
    <a:masterClrMapping/>
  </p:clrMapOvr>
  <p:transition advTm="39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</TotalTime>
  <Words>795</Words>
  <Application>Microsoft Office PowerPoint</Application>
  <PresentationFormat>Произвольный</PresentationFormat>
  <Paragraphs>193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5" baseType="lpstr">
      <vt:lpstr>Arial</vt:lpstr>
      <vt:lpstr>MS Gothic</vt:lpstr>
      <vt:lpstr>Times New Roman</vt:lpstr>
      <vt:lpstr>Arial Unicode MS</vt:lpstr>
      <vt:lpstr>Bookman Old Style</vt:lpstr>
      <vt:lpstr>Century Schoolbook</vt:lpstr>
      <vt:lpstr>Franklin Gothic Demi Cond</vt:lpstr>
      <vt:lpstr>Calibri</vt:lpstr>
      <vt:lpstr>Georgia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Итог урока: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111</cp:revision>
  <cp:lastPrinted>1601-01-01T00:00:00Z</cp:lastPrinted>
  <dcterms:created xsi:type="dcterms:W3CDTF">2010-10-05T12:11:11Z</dcterms:created>
  <dcterms:modified xsi:type="dcterms:W3CDTF">2014-11-26T18:12:52Z</dcterms:modified>
</cp:coreProperties>
</file>