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9E2BF7F4-5B11-4C24-ACB8-67347D407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188A60-0E23-4FE1-B562-F618C46ADC1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24707B-32D6-46EE-A6F8-2132587CE3B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AC34-4191-4F14-9240-03047C8D0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FE61-C0A7-4B1F-8E40-311103C16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3A14-839A-474A-A350-6A6FDF1E5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85C9-56A2-46B8-BC4E-EE66B1F22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E7BE-AA98-43FD-BC72-C7653C8BD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9B5C-5854-4C9D-8EE7-D826AB511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FE91-0ED8-4749-BB00-EF8DC08E5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B185-8A40-494A-AE58-56278675D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8B8A-E31E-4ED6-991F-5810B39B9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51A1-CB10-439E-B526-A83EC0147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B945-8534-4398-9899-2D78B6219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504105D9-0C40-45EB-8BDF-5F6FDFD64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med">
    <p:wedge/>
    <p:sndAc>
      <p:stSnd>
        <p:snd r:embed="rId13" name="wind.wav"/>
      </p:stSnd>
    </p:sndAc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7030A0"/>
                </a:solidFill>
              </a:rPr>
              <a:t>Урок по теме </a:t>
            </a:r>
            <a:r>
              <a:rPr lang="ru-RU" sz="3200" b="1" smtClean="0">
                <a:solidFill>
                  <a:srgbClr val="7030A0"/>
                </a:solidFill>
              </a:rPr>
              <a:t>Расстояние между точками координатной прямой.</a:t>
            </a:r>
            <a:br>
              <a:rPr lang="ru-RU" sz="3200" b="1" smtClean="0">
                <a:solidFill>
                  <a:srgbClr val="7030A0"/>
                </a:solidFill>
              </a:rPr>
            </a:br>
            <a:r>
              <a:rPr lang="ru-RU" sz="3200" b="1" smtClean="0">
                <a:solidFill>
                  <a:srgbClr val="7030A0"/>
                </a:solidFill>
              </a:rPr>
              <a:t>(обобщение)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edge/>
    <p:sndAc>
      <p:stSnd>
        <p:snd r:embed="rId3" name="camera.wav"/>
      </p:stSnd>
    </p:sndAc>
  </p:transition>
  <p:timing>
    <p:tnLst>
      <p:par>
        <p:cTn id="1" dur="indefinite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C00000"/>
                </a:solidFill>
              </a:rPr>
              <a:t>Самостоятельная работа</a:t>
            </a:r>
          </a:p>
        </p:txBody>
      </p:sp>
      <p:pic>
        <p:nvPicPr>
          <p:cNvPr id="22531" name="Picture 2" descr="C:\Users\Любовь_2\Documents\ДЛЯ ШАБЛОНОВ\картинки на тему математики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25750" y="1922463"/>
            <a:ext cx="4249738" cy="4522787"/>
          </a:xfrm>
        </p:spPr>
      </p:pic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C00000"/>
                </a:solidFill>
              </a:rPr>
              <a:t>Задание на дом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   </a:t>
            </a:r>
            <a:r>
              <a:rPr lang="ru-RU" b="1" smtClean="0">
                <a:solidFill>
                  <a:srgbClr val="002060"/>
                </a:solidFill>
              </a:rPr>
              <a:t>контрольное задание стр 65;</a:t>
            </a:r>
          </a:p>
          <a:p>
            <a:pPr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№ 300 (в)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C00000"/>
                </a:solidFill>
              </a:rPr>
              <a:t>Источник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 </a:t>
            </a:r>
            <a:r>
              <a:rPr lang="ru-RU" b="1" smtClean="0">
                <a:solidFill>
                  <a:srgbClr val="002060"/>
                </a:solidFill>
              </a:rPr>
              <a:t>Учебник 6 класса. Автор . А.Г. Мордкович</a:t>
            </a:r>
          </a:p>
          <a:p>
            <a:pPr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 Пособие для учителя у учебнику.</a:t>
            </a:r>
          </a:p>
          <a:p>
            <a:pPr eaLnBrk="1">
              <a:buFont typeface="Times New Roman" pitchFamily="16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Шаблон, картинки – сеть интернет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Задачи урока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2000" i="1" dirty="0" smtClean="0">
                <a:solidFill>
                  <a:srgbClr val="002060"/>
                </a:solidFill>
              </a:rPr>
              <a:t>находить длину отрезка; решать примеры на сложение  чисел с разными и одинаковыми числами</a:t>
            </a:r>
          </a:p>
        </p:txBody>
      </p:sp>
      <p:sp>
        <p:nvSpPr>
          <p:cNvPr id="14339" name="Текст 6"/>
          <p:cNvSpPr>
            <a:spLocks noGrp="1"/>
          </p:cNvSpPr>
          <p:nvPr>
            <p:ph type="body" idx="1"/>
          </p:nvPr>
        </p:nvSpPr>
        <p:spPr>
          <a:xfrm>
            <a:off x="796925" y="1779588"/>
            <a:ext cx="8567738" cy="2286000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FF0000"/>
                </a:solidFill>
              </a:rPr>
              <a:t>Цель урока </a:t>
            </a:r>
            <a:r>
              <a:rPr lang="ru-RU" b="1" smtClean="0">
                <a:solidFill>
                  <a:srgbClr val="FF0000"/>
                </a:solidFill>
              </a:rPr>
              <a:t>: </a:t>
            </a:r>
            <a:r>
              <a:rPr lang="ru-RU" sz="2400" b="1" i="1" smtClean="0">
                <a:solidFill>
                  <a:srgbClr val="002060"/>
                </a:solidFill>
              </a:rPr>
              <a:t>Обобщить знания и умения учащихся по теме ; учить находить середину отрезка по известным координатам концов;</a:t>
            </a:r>
          </a:p>
          <a:p>
            <a:pPr eaLnBrk="1"/>
            <a:r>
              <a:rPr lang="ru-RU" sz="2400" b="1" i="1" smtClean="0">
                <a:solidFill>
                  <a:srgbClr val="002060"/>
                </a:solidFill>
              </a:rPr>
              <a:t>Развивать самостоятельность учащихся;</a:t>
            </a:r>
          </a:p>
        </p:txBody>
      </p:sp>
    </p:spTree>
  </p:cSld>
  <p:clrMapOvr>
    <a:masterClrMapping/>
  </p:clrMapOvr>
  <p:transition spd="med">
    <p:wedge/>
    <p:sndAc>
      <p:stSnd>
        <p:snd r:embed="rId3" name="wind.wav"/>
      </p:stSnd>
    </p:sndAc>
  </p:transition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C00000"/>
                </a:solidFill>
              </a:rPr>
              <a:t>Ответь на вопрос</a:t>
            </a:r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>
              <a:buFont typeface="Times New Roman" pitchFamily="16" charset="0"/>
              <a:buAutoNum type="arabicPeriod"/>
            </a:pPr>
            <a:r>
              <a:rPr lang="ru-RU" sz="3600" b="1" smtClean="0">
                <a:solidFill>
                  <a:srgbClr val="002060"/>
                </a:solidFill>
              </a:rPr>
              <a:t>Сформулировать правило нахождения расстояний между точками.</a:t>
            </a:r>
          </a:p>
          <a:p>
            <a:pPr marL="514350" indent="-514350" eaLnBrk="1">
              <a:buFont typeface="Times New Roman" pitchFamily="16" charset="0"/>
              <a:buAutoNum type="arabicPeriod"/>
            </a:pPr>
            <a:r>
              <a:rPr lang="ru-RU" sz="3600" b="1" smtClean="0">
                <a:solidFill>
                  <a:srgbClr val="002060"/>
                </a:solidFill>
              </a:rPr>
              <a:t>Верно ли, что если координаты точек имеют разные знаки, то расстояние между  точками равно сумме модулей их координат.</a:t>
            </a:r>
          </a:p>
          <a:p>
            <a:pPr marL="514350" indent="-514350" eaLnBrk="1">
              <a:buFont typeface="Times New Roman" pitchFamily="16" charset="0"/>
              <a:buAutoNum type="arabicPeriod"/>
            </a:pPr>
            <a:r>
              <a:rPr lang="ru-RU" sz="3600" b="1" smtClean="0">
                <a:solidFill>
                  <a:srgbClr val="002060"/>
                </a:solidFill>
              </a:rPr>
              <a:t>Найти АВ, если А(3) В(-8);</a:t>
            </a:r>
          </a:p>
          <a:p>
            <a:pPr marL="514350" indent="-514350" eaLnBrk="1">
              <a:buFont typeface="Times New Roman" pitchFamily="16" charset="0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                         А (-24) В(-16)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FF0000"/>
                </a:solidFill>
              </a:rPr>
              <a:t>Сформулировать правило сложения чисел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-</a:t>
            </a:r>
            <a:r>
              <a:rPr lang="ru-RU" sz="4400" b="1" smtClean="0">
                <a:solidFill>
                  <a:srgbClr val="002060"/>
                </a:solidFill>
              </a:rPr>
              <a:t>4 +5             9-45                 -25+75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-11-40           -14+(-26)         75-50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36-(-18)        -6 –(-7)             10-14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25 -47           -35 -15            -18 +32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FF0000"/>
                </a:solidFill>
              </a:rPr>
              <a:t>Найти расстояние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А(-1,5)     В(-3,5)                 АВ =?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А 4)         В (-0,5)                 АВ =?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А(-2)        В ( -7,5)               АВ =?</a:t>
            </a:r>
          </a:p>
          <a:p>
            <a:pPr eaLnBrk="1">
              <a:buFont typeface="Times New Roman" pitchFamily="16" charset="0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А(2)         В (-7,5)                 АВ =?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8435" name="Picture 2" descr="C:\Users\Любовь_2\Documents\ДЛЯ ШАБЛОНОВ\картинки на тему математики\mM61eauzIj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26000" y="1208088"/>
            <a:ext cx="4456113" cy="3548062"/>
          </a:xfrm>
        </p:spPr>
      </p:pic>
      <p:sp>
        <p:nvSpPr>
          <p:cNvPr id="18436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/>
            <a:r>
              <a:rPr lang="ru-RU" sz="3600" b="1" smtClean="0">
                <a:solidFill>
                  <a:srgbClr val="FF0000"/>
                </a:solidFill>
              </a:rPr>
              <a:t>Найти координаты точек удаленных от</a:t>
            </a:r>
          </a:p>
          <a:p>
            <a:pPr eaLnBrk="1"/>
            <a:r>
              <a:rPr lang="ru-RU" sz="3600" b="1" smtClean="0">
                <a:solidFill>
                  <a:srgbClr val="002060"/>
                </a:solidFill>
              </a:rPr>
              <a:t>Д (-0,6) на 2,7 ;</a:t>
            </a:r>
          </a:p>
          <a:p>
            <a:pPr eaLnBrk="1"/>
            <a:r>
              <a:rPr lang="ru-RU" sz="3600" b="1" smtClean="0">
                <a:solidFill>
                  <a:srgbClr val="002060"/>
                </a:solidFill>
              </a:rPr>
              <a:t>  С (0,2)   на 4,6;</a:t>
            </a:r>
          </a:p>
          <a:p>
            <a:pPr eaLnBrk="1"/>
            <a:r>
              <a:rPr lang="ru-RU" sz="3600" b="1" smtClean="0">
                <a:solidFill>
                  <a:srgbClr val="002060"/>
                </a:solidFill>
              </a:rPr>
              <a:t>М ( -1,2) на 0,8</a:t>
            </a: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183188" y="2779713"/>
            <a:ext cx="6080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Най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FF0000"/>
                </a:solidFill>
              </a:rPr>
              <a:t>Найти расстояние между точками координатной прямой</a:t>
            </a:r>
          </a:p>
        </p:txBody>
      </p:sp>
      <p:sp>
        <p:nvSpPr>
          <p:cNvPr id="19459" name="Содержимое 5"/>
          <p:cNvSpPr>
            <a:spLocks noGrp="1"/>
          </p:cNvSpPr>
          <p:nvPr>
            <p:ph sz="half" idx="1"/>
          </p:nvPr>
        </p:nvSpPr>
        <p:spPr>
          <a:xfrm>
            <a:off x="468313" y="1779588"/>
            <a:ext cx="4457700" cy="4986337"/>
          </a:xfrm>
        </p:spPr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z="5400" smtClean="0">
                <a:solidFill>
                  <a:srgbClr val="002060"/>
                </a:solidFill>
              </a:rPr>
              <a:t>К(-6) Д(2 7/8)</a:t>
            </a:r>
          </a:p>
          <a:p>
            <a:pPr eaLnBrk="1">
              <a:buFont typeface="Times New Roman" pitchFamily="16" charset="0"/>
              <a:buNone/>
            </a:pPr>
            <a:endParaRPr lang="ru-RU" sz="5400" smtClean="0">
              <a:solidFill>
                <a:srgbClr val="002060"/>
              </a:solidFill>
            </a:endParaRPr>
          </a:p>
          <a:p>
            <a:pPr eaLnBrk="1">
              <a:buFont typeface="Times New Roman" pitchFamily="16" charset="0"/>
              <a:buNone/>
            </a:pPr>
            <a:r>
              <a:rPr lang="ru-RU" sz="5400" smtClean="0">
                <a:solidFill>
                  <a:srgbClr val="002060"/>
                </a:solidFill>
              </a:rPr>
              <a:t>  Р (-9,2) и </a:t>
            </a:r>
          </a:p>
          <a:p>
            <a:pPr eaLnBrk="1">
              <a:buFont typeface="Times New Roman" pitchFamily="16" charset="0"/>
              <a:buNone/>
            </a:pPr>
            <a:r>
              <a:rPr lang="ru-RU" sz="5400" smtClean="0">
                <a:solidFill>
                  <a:srgbClr val="002060"/>
                </a:solidFill>
              </a:rPr>
              <a:t>М (5,3)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  <p:sp>
        <p:nvSpPr>
          <p:cNvPr id="19460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 </a:t>
            </a:r>
            <a:r>
              <a:rPr lang="ru-RU" sz="4800" smtClean="0">
                <a:solidFill>
                  <a:srgbClr val="002060"/>
                </a:solidFill>
              </a:rPr>
              <a:t>А ( -15) и </a:t>
            </a:r>
          </a:p>
          <a:p>
            <a:pPr eaLnBrk="1">
              <a:buFont typeface="Times New Roman" pitchFamily="16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В ( -3 2/9)</a:t>
            </a:r>
          </a:p>
          <a:p>
            <a:pPr eaLnBrk="1">
              <a:buFont typeface="Times New Roman" pitchFamily="16" charset="0"/>
              <a:buNone/>
            </a:pPr>
            <a:endParaRPr lang="ru-RU" sz="4800" smtClean="0">
              <a:solidFill>
                <a:srgbClr val="002060"/>
              </a:solidFill>
            </a:endParaRPr>
          </a:p>
          <a:p>
            <a:pPr eaLnBrk="1">
              <a:buFont typeface="Times New Roman" pitchFamily="16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 С (-4,6) и </a:t>
            </a:r>
          </a:p>
          <a:p>
            <a:pPr eaLnBrk="1">
              <a:buFont typeface="Times New Roman" pitchFamily="16" charset="0"/>
              <a:buNone/>
            </a:pPr>
            <a:r>
              <a:rPr lang="ru-RU" sz="4800" smtClean="0">
                <a:solidFill>
                  <a:srgbClr val="002060"/>
                </a:solidFill>
              </a:rPr>
              <a:t>Д (7,8)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4"/>
          <p:cNvSpPr>
            <a:spLocks noGrp="1"/>
          </p:cNvSpPr>
          <p:nvPr>
            <p:ph type="title"/>
          </p:nvPr>
        </p:nvSpPr>
        <p:spPr>
          <a:xfrm>
            <a:off x="611188" y="493713"/>
            <a:ext cx="9067800" cy="2763837"/>
          </a:xfrm>
        </p:spPr>
        <p:txBody>
          <a:bodyPr/>
          <a:lstStyle/>
          <a:p>
            <a:pPr eaLnBrk="1"/>
            <a:r>
              <a:rPr lang="ru-RU" sz="4000" b="1" smtClean="0">
                <a:solidFill>
                  <a:srgbClr val="002060"/>
                </a:solidFill>
              </a:rPr>
              <a:t>На координатной прямой отметить точки А (-3,5)</a:t>
            </a:r>
            <a:br>
              <a:rPr lang="ru-RU" sz="4000" b="1" smtClean="0">
                <a:solidFill>
                  <a:srgbClr val="002060"/>
                </a:solidFill>
              </a:rPr>
            </a:br>
            <a:r>
              <a:rPr lang="ru-RU" sz="4000" b="1" smtClean="0">
                <a:solidFill>
                  <a:srgbClr val="002060"/>
                </a:solidFill>
              </a:rPr>
              <a:t> В (2,6) найти координаты точки – середины отрезка АВ</a:t>
            </a:r>
          </a:p>
        </p:txBody>
      </p:sp>
      <p:sp>
        <p:nvSpPr>
          <p:cNvPr id="2048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                   </a:t>
            </a:r>
          </a:p>
          <a:p>
            <a:pPr eaLnBrk="1">
              <a:buFont typeface="Times New Roman" pitchFamily="16" charset="0"/>
              <a:buNone/>
            </a:pPr>
            <a:endParaRPr lang="ru-RU" smtClean="0"/>
          </a:p>
          <a:p>
            <a:pPr eaLnBrk="1">
              <a:buFont typeface="Times New Roman" pitchFamily="16" charset="0"/>
              <a:buNone/>
            </a:pPr>
            <a:r>
              <a:rPr lang="ru-RU" smtClean="0"/>
              <a:t>  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b="1" smtClean="0">
                <a:solidFill>
                  <a:srgbClr val="FF0000"/>
                </a:solidFill>
              </a:rPr>
              <a:t>Самостоятельно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Times New Roman" pitchFamily="16" charset="0"/>
              <a:buNone/>
            </a:pPr>
            <a:r>
              <a:rPr lang="ru-RU" smtClean="0"/>
              <a:t> </a:t>
            </a:r>
            <a:r>
              <a:rPr lang="ru-RU" sz="4000" b="1" smtClean="0">
                <a:solidFill>
                  <a:srgbClr val="002060"/>
                </a:solidFill>
              </a:rPr>
              <a:t>найти координаты середины отрезка:</a:t>
            </a:r>
          </a:p>
          <a:p>
            <a:pPr eaLnBrk="1">
              <a:buFont typeface="Times New Roman" pitchFamily="16" charset="0"/>
              <a:buNone/>
            </a:pPr>
            <a:r>
              <a:rPr lang="ru-RU" sz="4000" b="1" smtClean="0">
                <a:solidFill>
                  <a:srgbClr val="002060"/>
                </a:solidFill>
              </a:rPr>
              <a:t> С(-5,17) Д(2,33);</a:t>
            </a:r>
          </a:p>
          <a:p>
            <a:pPr eaLnBrk="1">
              <a:buFont typeface="Times New Roman" pitchFamily="16" charset="0"/>
              <a:buNone/>
            </a:pPr>
            <a:r>
              <a:rPr lang="ru-RU" sz="4000" b="1" smtClean="0">
                <a:solidFill>
                  <a:srgbClr val="002060"/>
                </a:solidFill>
              </a:rPr>
              <a:t>  В(-4)  С(3)</a:t>
            </a:r>
          </a:p>
          <a:p>
            <a:pPr eaLnBrk="1">
              <a:buFont typeface="Times New Roman" pitchFamily="16" charset="0"/>
              <a:buNone/>
            </a:pPr>
            <a:r>
              <a:rPr lang="ru-RU" sz="4000" b="1" smtClean="0">
                <a:solidFill>
                  <a:srgbClr val="002060"/>
                </a:solidFill>
              </a:rPr>
              <a:t>  А (-1)  В (9)</a:t>
            </a:r>
          </a:p>
          <a:p>
            <a:pPr eaLnBrk="1">
              <a:buFont typeface="Times New Roman" pitchFamily="16" charset="0"/>
              <a:buNone/>
            </a:pPr>
            <a:r>
              <a:rPr lang="ru-RU" sz="4000" b="1" smtClean="0">
                <a:solidFill>
                  <a:srgbClr val="002060"/>
                </a:solidFill>
              </a:rPr>
              <a:t>  М(-15) К (29)</a:t>
            </a:r>
          </a:p>
        </p:txBody>
      </p:sp>
    </p:spTree>
  </p:cSld>
  <p:clrMapOvr>
    <a:masterClrMapping/>
  </p:clrMapOvr>
  <p:transition spd="med">
    <p:wedg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333</Words>
  <Application>Microsoft Office PowerPoint</Application>
  <PresentationFormat>Произвольный</PresentationFormat>
  <Paragraphs>55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MS Gothic</vt:lpstr>
      <vt:lpstr>Times New Roman</vt:lpstr>
      <vt:lpstr>Arial Unicode MS</vt:lpstr>
      <vt:lpstr>Тема Office</vt:lpstr>
      <vt:lpstr>Урок по теме Расстояние между точками координатной прямой. (обобщение)</vt:lpstr>
      <vt:lpstr>Задачи урока:  находить длину отрезка; решать примеры на сложение  чисел с разными и одинаковыми числами</vt:lpstr>
      <vt:lpstr>Ответь на вопрос</vt:lpstr>
      <vt:lpstr>Сформулировать правило сложения чисел</vt:lpstr>
      <vt:lpstr>Найти расстояние</vt:lpstr>
      <vt:lpstr> </vt:lpstr>
      <vt:lpstr>Найти расстояние между точками координатной прямой</vt:lpstr>
      <vt:lpstr>На координатной прямой отметить точки А (-3,5)  В (2,6) найти координаты точки – середины отрезка АВ</vt:lpstr>
      <vt:lpstr>Самостоятельно</vt:lpstr>
      <vt:lpstr>Самостоятельная работа</vt:lpstr>
      <vt:lpstr>Задание на дом</vt:lpstr>
      <vt:lpstr>Источник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Расстояние между точками координатной прямой. (обобщение)</dc:title>
  <dc:creator>Любовь Булдакова</dc:creator>
  <cp:lastModifiedBy>Дом</cp:lastModifiedBy>
  <cp:revision>8</cp:revision>
  <cp:lastPrinted>1601-01-01T00:00:00Z</cp:lastPrinted>
  <dcterms:created xsi:type="dcterms:W3CDTF">2011-01-11T08:25:40Z</dcterms:created>
  <dcterms:modified xsi:type="dcterms:W3CDTF">2015-09-28T08:46:09Z</dcterms:modified>
</cp:coreProperties>
</file>