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5" r:id="rId3"/>
    <p:sldId id="301" r:id="rId4"/>
    <p:sldId id="303" r:id="rId5"/>
    <p:sldId id="305" r:id="rId6"/>
    <p:sldId id="325" r:id="rId7"/>
    <p:sldId id="337" r:id="rId8"/>
    <p:sldId id="326" r:id="rId9"/>
    <p:sldId id="323" r:id="rId10"/>
    <p:sldId id="306" r:id="rId11"/>
    <p:sldId id="307" r:id="rId12"/>
    <p:sldId id="308" r:id="rId13"/>
    <p:sldId id="309" r:id="rId14"/>
    <p:sldId id="310" r:id="rId15"/>
    <p:sldId id="332" r:id="rId16"/>
    <p:sldId id="311" r:id="rId17"/>
    <p:sldId id="333" r:id="rId18"/>
    <p:sldId id="339" r:id="rId19"/>
    <p:sldId id="260" r:id="rId20"/>
    <p:sldId id="329" r:id="rId21"/>
    <p:sldId id="269" r:id="rId22"/>
    <p:sldId id="267" r:id="rId23"/>
    <p:sldId id="259" r:id="rId24"/>
    <p:sldId id="272" r:id="rId25"/>
    <p:sldId id="334" r:id="rId26"/>
    <p:sldId id="336" r:id="rId27"/>
    <p:sldId id="270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9" r:id="rId43"/>
    <p:sldId id="290" r:id="rId44"/>
    <p:sldId id="291" r:id="rId45"/>
    <p:sldId id="292" r:id="rId46"/>
    <p:sldId id="293" r:id="rId47"/>
    <p:sldId id="294" r:id="rId48"/>
    <p:sldId id="299" r:id="rId49"/>
    <p:sldId id="331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350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328613" y="1941513"/>
            <a:ext cx="4027487" cy="4114800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52E10-ADD9-48BF-9E29-E8ADDAE661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://www.floranimal.ru/gallery/big/1730.jp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://www.epochtimes.ru/images/stories/science/2005_12/05_12_11_ptica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ru.wikipedia.org/wiki/%D0%98%D0%B7%D0%BE%D0%B1%D1%80%D0%B0%D0%B6%D0%B5%D0%BD%D0%B8%D0%B5:Alauda_arvensis_2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http://upload.wikimedia.org/wikipedia/commons/thumb/d/d8/Alauda_arvensis_2.jpg/180px-Alauda_arvensis_2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://www.clow.ru/a-birds/269-2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http://www.floranimal.ru/pages/animal/zh/2155.jpg" TargetMode="External"/><Relationship Id="rId7" Type="http://schemas.openxmlformats.org/officeDocument/2006/relationships/image" Target="http://www.floranimal.ru/pages/animal/zh/2153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http://www.apus.ru/im.xp/049056054124052057050049050054.jpg" TargetMode="Externa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&#1050;&#1086;&#1085;&#1086;&#1074;&#1072;&#1083;&#1086;&#1074;&#1072;\&#1055;&#1088;&#1077;&#1079;&#1077;&#1085;&#1090;&#1072;&#1094;&#1080;&#1080;\&#1042;&#1088;&#1077;&#1084;&#1077;&#1085;&#1072;%20&#1075;&#1086;&#1076;&#1072;\&#1042;&#1077;&#1089;&#1085;&#1072;\javoronki_2\06%20&#1078;&#1072;&#1074;&#1086;&#1088;&#1086;&#1085;&#1086;&#1082;%20&#1087;&#1086;&#1083;&#1077;&#1074;&#1086;&#1081;.mp3" TargetMode="Externa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0;&#1086;&#1085;&#1086;&#1074;&#1072;&#1083;&#1086;&#1074;&#1072;\&#1042;&#1089;.%20&#1082;&#1086;&#1085;%20&#1084;&#1077;&#1090;%20&#1084;&#1072;&#1090;\&#1042;&#1089;&#1090;&#1088;&#1077;&#1095;&#1072;%20&#1074;&#1077;&#1089;&#1085;&#1099;\zhito_-_prihodi_vesna_(vesennyaya_zaklichka).mp3" TargetMode="Externa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0;&#1086;&#1085;&#1086;&#1074;&#1072;&#1083;&#1086;&#1074;&#1072;\&#1042;&#1089;.%20&#1082;&#1086;&#1085;%20&#1084;&#1077;&#1090;%20&#1084;&#1072;&#1090;\&#1042;&#1089;&#1090;&#1088;&#1077;&#1095;&#1072;%20&#1074;&#1077;&#1089;&#1085;&#1099;\051%20&#1062;&#1042;&#1045;&#1058;&#1067;%20-%20&#1041;&#1054;&#1043;&#1040;&#1058;&#1067;&#1056;&#1057;&#1050;&#1040;&#1071;%20&#1057;&#1048;&#1051;&#1040;.mp3" TargetMode="Externa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0;&#1086;&#1085;&#1086;&#1074;&#1072;&#1083;&#1086;&#1074;&#1072;\&#1042;&#1089;.%20&#1082;&#1086;&#1085;%20&#1084;&#1077;&#1090;%20&#1084;&#1072;&#1090;\&#1042;&#1089;&#1090;&#1088;&#1077;&#1095;&#1072;%20&#1074;&#1077;&#1089;&#1085;&#1099;\&#1040;.&#1042;&#1080;&#1074;&#1072;&#1083;&#1100;&#1076;&#1080;%20&#1042;&#1077;&#1089;&#1085;&#1072;.wmv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2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upload.wikimedia.org/wikipedia/commons/thumb/d/d8/Alauda_arvensis_2.jpg/180px-Alauda_arvensis_2.jpg" TargetMode="External"/><Relationship Id="rId5" Type="http://schemas.openxmlformats.org/officeDocument/2006/relationships/image" Target="../media/image14.jpeg"/><Relationship Id="rId4" Type="http://schemas.openxmlformats.org/officeDocument/2006/relationships/hyperlink" Target="http://ru.wikipedia.org/wiki/%D0%98%D0%B7%D0%BE%D0%B1%D1%80%D0%B0%D0%B6%D0%B5%D0%BD%D0%B8%D0%B5:Alauda_arvensis_2.jpg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0;&#1086;&#1085;&#1086;&#1074;&#1072;&#1083;&#1086;&#1074;&#1072;\&#1042;&#1089;.%20&#1082;&#1086;&#1085;%20&#1084;&#1077;&#1090;%20&#1084;&#1072;&#1090;\&#1042;&#1089;&#1090;&#1088;&#1077;&#1095;&#1072;%20&#1074;&#1077;&#1089;&#1085;&#1099;\&#1057;&#1086;&#1083;&#1086;&#1074;&#1077;&#1081;.wma" TargetMode="Externa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simbir-flora.narod.ru/pic/hohlatka_mar4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simbir-flora.narod.ru/pic/hohlatka_mar4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simbir-flora.narod.ru/pic/hohlatka_mar1.jpg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hyperlink" Target="http://ru.wikipedia.org/wiki/%D0%98%D0%B7%D0%BE%D0%B1%D1%80%D0%B0%D0%B6%D0%B5%D0%BD%D0%B8%D0%B5:Wilgenkatjes_bloeiend.jpg" TargetMode="External"/><Relationship Id="rId7" Type="http://schemas.openxmlformats.org/officeDocument/2006/relationships/hyperlink" Target="http://flower.onego.ru/kustar/ena_4246.jpg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hyperlink" Target="http://flower.onego.ru/kustar/ena_0595.jpg" TargetMode="External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herba.msu.ru/russian/palinology/taxon/oly_00057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image" Target="../media/image90.gif"/><Relationship Id="rId3" Type="http://schemas.openxmlformats.org/officeDocument/2006/relationships/audio" Target="../media/audio1.wav"/><Relationship Id="rId7" Type="http://schemas.openxmlformats.org/officeDocument/2006/relationships/image" Target="../media/image84.gif"/><Relationship Id="rId12" Type="http://schemas.openxmlformats.org/officeDocument/2006/relationships/image" Target="../media/image89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0;&#1086;&#1085;&#1086;&#1074;&#1072;&#1083;&#1086;&#1074;&#1072;\&#1042;&#1089;.%20&#1082;&#1086;&#1085;%20&#1084;&#1077;&#1090;%20&#1084;&#1072;&#1090;\&#1042;&#1089;&#1090;&#1088;&#1077;&#1095;&#1072;%20&#1074;&#1077;&#1089;&#1085;&#1099;\zhito_-_prihodi_vesna_(vesennyaya_zaklichka).mp3" TargetMode="External"/><Relationship Id="rId6" Type="http://schemas.openxmlformats.org/officeDocument/2006/relationships/image" Target="../media/image83.gif"/><Relationship Id="rId11" Type="http://schemas.openxmlformats.org/officeDocument/2006/relationships/image" Target="../media/image88.gif"/><Relationship Id="rId5" Type="http://schemas.openxmlformats.org/officeDocument/2006/relationships/image" Target="../media/image82.gif"/><Relationship Id="rId10" Type="http://schemas.openxmlformats.org/officeDocument/2006/relationships/image" Target="../media/image87.gif"/><Relationship Id="rId4" Type="http://schemas.openxmlformats.org/officeDocument/2006/relationships/image" Target="../media/image81.jpeg"/><Relationship Id="rId9" Type="http://schemas.openxmlformats.org/officeDocument/2006/relationships/image" Target="../media/image86.gif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&#1050;&#1086;&#1085;&#1086;&#1074;&#1072;&#1083;&#1086;&#1074;&#1072;\&#1042;&#1089;.%20&#1082;&#1086;&#1085;%20&#1084;&#1077;&#1090;%20&#1084;&#1072;&#1090;\&#1042;&#1089;&#1090;&#1088;&#1077;&#1095;&#1072;%20&#1074;&#1077;&#1089;&#1085;&#1099;\zhito_-_prihodi_vesna_(vesennyaya_zaklichka).mp3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://www.good-cook.ru/foto/tort/224-5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714379"/>
          </a:xfrm>
        </p:spPr>
        <p:txBody>
          <a:bodyPr>
            <a:prstTxWarp prst="textWave4">
              <a:avLst/>
            </a:prstTxWarp>
            <a:no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ВЕСНУ ВСТРЕЧАЕМ,</a:t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>ЖАВОРОНКОВ ЗАЗЫВАЕМ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286808" cy="49292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00174"/>
            <a:ext cx="9144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2457450" y="2057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5344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Полевой жаворонок размером немного крупнее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воробья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Times New Roman" pitchFamily="18" charset="0"/>
              </a:rPr>
              <a:t>и имеет неяркую, но привлекательную окраску оперенья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.</a:t>
            </a:r>
          </a:p>
        </p:txBody>
      </p:sp>
      <p:pic>
        <p:nvPicPr>
          <p:cNvPr id="17412" name="Picture 5" descr="http://www.floranimal.ru/gallery/big/1730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428596" y="1643050"/>
            <a:ext cx="8429684" cy="492922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304800" y="304800"/>
            <a:ext cx="830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>
                <a:solidFill>
                  <a:srgbClr val="0033CC"/>
                </a:solidFill>
              </a:rPr>
              <a:t>Прилетают жаворонки ранней весной, в марте.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228600" y="4495800"/>
            <a:ext cx="86106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Ж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аворонки держатся стайками по проталинам, обнажившимся на солнечных пригорках, или близ опушек, где можно спрятаться от ветра и непогоды. В таких местах они бегают по земле и отыскивают осыпавшиеся прошлогодние семена трав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3143250" y="2357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8437" name="Picture 6" descr="http://www.epochtimes.ru/images/stories/science/2005_12/05_12_11_ptica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714348" y="928670"/>
            <a:ext cx="764386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42844" y="1071546"/>
            <a:ext cx="88487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Обитают полевые жаворонки в  полях,  лугах и степях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3143250" y="2247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1508" name="Rectangle 5"/>
          <p:cNvSpPr>
            <a:spLocks noGrp="1" noChangeArrowheads="1"/>
          </p:cNvSpPr>
          <p:nvPr>
            <p:ph type="title"/>
          </p:nvPr>
        </p:nvSpPr>
        <p:spPr>
          <a:xfrm>
            <a:off x="2339975" y="214290"/>
            <a:ext cx="4398963" cy="71438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33CC"/>
                </a:solidFill>
              </a:rPr>
              <a:t>Место обитания</a:t>
            </a:r>
          </a:p>
        </p:txBody>
      </p:sp>
      <p:sp>
        <p:nvSpPr>
          <p:cNvPr id="19461" name="Rectangle 8"/>
          <p:cNvSpPr>
            <a:spLocks noChangeArrowheads="1"/>
          </p:cNvSpPr>
          <p:nvPr/>
        </p:nvSpPr>
        <p:spPr bwMode="auto">
          <a:xfrm>
            <a:off x="3571875" y="2452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946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3116"/>
            <a:ext cx="835824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357554" y="0"/>
            <a:ext cx="2454275" cy="78579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33CC"/>
                </a:solidFill>
              </a:rPr>
              <a:t>Питание</a:t>
            </a:r>
          </a:p>
        </p:txBody>
      </p:sp>
      <p:pic>
        <p:nvPicPr>
          <p:cNvPr id="20483" name="Picture 3" descr="Внешний вид полевого жаворонка">
            <a:hlinkClick r:id="rId2" tooltip="Внешний вид полевого жаворонка"/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357158" y="928670"/>
            <a:ext cx="850112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066800" y="6072206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Питается семенами и насекомыми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5105400" y="1676400"/>
            <a:ext cx="38100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Гнездо располагает всегда на земле: в ямке, сделанной либо самой птицей, либо копытом лошади или коровы, обычно среди негустой, иногда совсем редкой травы.</a:t>
            </a:r>
            <a:r>
              <a:rPr lang="ru-RU" sz="2800" dirty="0">
                <a:cs typeface="Times New Roman" pitchFamily="18" charset="0"/>
              </a:rPr>
              <a:t/>
            </a:r>
            <a:br>
              <a:rPr lang="ru-RU" sz="2800" dirty="0">
                <a:cs typeface="Times New Roman" pitchFamily="18" charset="0"/>
              </a:rPr>
            </a:br>
            <a:r>
              <a:rPr lang="ru-RU" sz="2800" dirty="0">
                <a:cs typeface="Times New Roman" pitchFamily="18" charset="0"/>
              </a:rPr>
              <a:t/>
            </a:r>
            <a:br>
              <a:rPr lang="ru-RU" sz="2800" dirty="0">
                <a:cs typeface="Times New Roman" pitchFamily="18" charset="0"/>
              </a:rPr>
            </a:br>
            <a:endParaRPr lang="ru-RU" sz="2800" dirty="0">
              <a:cs typeface="Times New Roman" pitchFamily="18" charset="0"/>
            </a:endParaRP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2905125" y="19669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1508" name="Picture 3" descr="http://www.clow.ru/a-birds/269-2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85720" y="1000108"/>
            <a:ext cx="478634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>
          <a:xfrm>
            <a:off x="2843213" y="214290"/>
            <a:ext cx="3546475" cy="64294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33CC"/>
                </a:solidFill>
              </a:rPr>
              <a:t>Гнездование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850188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rgbClr val="0033CC"/>
                </a:solidFill>
              </a:rPr>
              <a:t>     Разнообразие жаворонковых</a:t>
            </a:r>
          </a:p>
        </p:txBody>
      </p:sp>
      <p:pic>
        <p:nvPicPr>
          <p:cNvPr id="24579" name="Picture 4" descr="ЖАВОРОНОК РОГАТЫЙ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428596" y="1071546"/>
            <a:ext cx="310356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500063" y="3286125"/>
            <a:ext cx="2971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dirty="0">
                <a:solidFill>
                  <a:srgbClr val="7030A0"/>
                </a:solidFill>
              </a:rPr>
              <a:t>Рогатый жаворонок</a:t>
            </a:r>
          </a:p>
        </p:txBody>
      </p:sp>
      <p:pic>
        <p:nvPicPr>
          <p:cNvPr id="24581" name="Picture 6" descr="http://www.apus.ru/im.xp/049056054124052057050049050054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5786446" y="1071546"/>
            <a:ext cx="28797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5562600" y="3357563"/>
            <a:ext cx="3581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>
                <a:solidFill>
                  <a:srgbClr val="7030A0"/>
                </a:solidFill>
              </a:rPr>
              <a:t>Монгольский жаворонок</a:t>
            </a:r>
          </a:p>
        </p:txBody>
      </p:sp>
      <p:pic>
        <p:nvPicPr>
          <p:cNvPr id="24583" name="Picture 8" descr="ЖАВОРОНОК ЧЁРНЫЙ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428625" y="3857625"/>
            <a:ext cx="2952750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0" y="6143625"/>
            <a:ext cx="350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rgbClr val="7030A0"/>
                </a:solidFill>
              </a:rPr>
              <a:t>Чёрный жаворонок</a:t>
            </a:r>
          </a:p>
        </p:txBody>
      </p:sp>
      <p:pic>
        <p:nvPicPr>
          <p:cNvPr id="24585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43563" y="3929063"/>
            <a:ext cx="30257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" name="Text Box 11"/>
          <p:cNvSpPr txBox="1">
            <a:spLocks noChangeArrowheads="1"/>
          </p:cNvSpPr>
          <p:nvPr/>
        </p:nvSpPr>
        <p:spPr bwMode="auto">
          <a:xfrm>
            <a:off x="5715000" y="6215063"/>
            <a:ext cx="2971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>
                <a:solidFill>
                  <a:srgbClr val="7030A0"/>
                </a:solidFill>
              </a:rPr>
              <a:t>Лесной  жаворонок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00430" y="285728"/>
            <a:ext cx="1905000" cy="42862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33CC"/>
                </a:solidFill>
              </a:rPr>
              <a:t>Пение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28600" y="4800600"/>
            <a:ext cx="86868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6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Петь самцы полевого жаворонка начинают сразу по прилету с зимовки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Поднимаясь высоко в небо, превращаясь в невидимую точку,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жаворонок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поёт так громко, что звук песни раздаётся на километры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3143250" y="2395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2534" name="Picture 8" descr="Рисунок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928670"/>
            <a:ext cx="828680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06 жаворонок полево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57158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ВЕСЕННИЙ ХОРОВОД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2530" name="Picture 2" descr="C:\Documents and Settings\Admin\Рабочий стол\gai1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  <p:pic>
        <p:nvPicPr>
          <p:cNvPr id="4" name="zhito_-_prihodi_vesna_(vesennyaya_zaklichka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42886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pash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14290"/>
            <a:ext cx="9144000" cy="6643710"/>
          </a:xfrm>
          <a:prstGeom prst="rect">
            <a:avLst/>
          </a:prstGeom>
          <a:noFill/>
          <a:ln/>
        </p:spPr>
      </p:pic>
      <p:pic>
        <p:nvPicPr>
          <p:cNvPr id="5" name="051 ЦВЕТЫ - БОГАТЫРСКАЯ СИЛА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64291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3068638"/>
            <a:ext cx="4619625" cy="35782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/>
          <a:srcRect l="3542" t="6226" r="4323" b="5922"/>
          <a:stretch>
            <a:fillRect/>
          </a:stretch>
        </p:blipFill>
        <p:spPr bwMode="auto">
          <a:xfrm>
            <a:off x="179388" y="188913"/>
            <a:ext cx="5616575" cy="36734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32775" name="Picture 7" descr="мульт гусь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5300663"/>
            <a:ext cx="1114425" cy="857250"/>
          </a:xfrm>
          <a:prstGeom prst="rect">
            <a:avLst/>
          </a:prstGeom>
          <a:noFill/>
        </p:spPr>
      </p:pic>
      <p:pic>
        <p:nvPicPr>
          <p:cNvPr id="32777" name="Picture 9" descr="мульт гусь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5013325"/>
            <a:ext cx="1114425" cy="857250"/>
          </a:xfrm>
          <a:prstGeom prst="rect">
            <a:avLst/>
          </a:prstGeom>
          <a:noFill/>
        </p:spPr>
      </p:pic>
      <p:pic>
        <p:nvPicPr>
          <p:cNvPr id="32778" name="Picture 10" descr="мульт гусь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221163"/>
            <a:ext cx="1114425" cy="8572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А.Вивальди Весна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4" name="А.Вивальди Весна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pic>
        <p:nvPicPr>
          <p:cNvPr id="5" name="А.Вивальди Весна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«ГРАЧИ ПРИЛЕТЕЛИ»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578647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 rot="10800000" flipV="1">
            <a:off x="6072196" y="4866020"/>
            <a:ext cx="30718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  А.К.САВРАСОВ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1830 - 1897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Картинка 126 из 2197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500034" y="571480"/>
            <a:ext cx="2714643" cy="2286015"/>
          </a:xfrm>
          <a:prstGeom prst="rect">
            <a:avLst/>
          </a:prstGeom>
          <a:noFill/>
        </p:spPr>
      </p:pic>
      <p:pic>
        <p:nvPicPr>
          <p:cNvPr id="6" name="Picture 8" descr="Картинка 298 из 393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594921">
            <a:off x="6293479" y="4024539"/>
            <a:ext cx="2644230" cy="2625410"/>
          </a:xfrm>
          <a:prstGeom prst="rect">
            <a:avLst/>
          </a:prstGeom>
          <a:noFill/>
        </p:spPr>
      </p:pic>
      <p:pic>
        <p:nvPicPr>
          <p:cNvPr id="8" name="Picture 14" descr="Картинка 65 из 48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3428992" y="0"/>
            <a:ext cx="3000396" cy="2400317"/>
          </a:xfrm>
          <a:prstGeom prst="rect">
            <a:avLst/>
          </a:prstGeom>
          <a:noFill/>
        </p:spPr>
      </p:pic>
      <p:sp>
        <p:nvSpPr>
          <p:cNvPr id="10" name="Облако 9"/>
          <p:cNvSpPr/>
          <p:nvPr/>
        </p:nvSpPr>
        <p:spPr>
          <a:xfrm>
            <a:off x="1857356" y="2643182"/>
            <a:ext cx="7000924" cy="1643074"/>
          </a:xfrm>
          <a:prstGeom prst="cloud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Назовите птиц, обитающих в нашем городе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71605" y="2428868"/>
            <a:ext cx="642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929190" y="2214554"/>
            <a:ext cx="785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 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 rot="10800000" flipV="1">
            <a:off x="8429652" y="2230560"/>
            <a:ext cx="357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3</a:t>
            </a:r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 rot="10800000" flipV="1">
            <a:off x="928662" y="3929066"/>
            <a:ext cx="928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4 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786578" y="4357694"/>
            <a:ext cx="357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6</a:t>
            </a:r>
            <a:endParaRPr lang="ru-RU" dirty="0"/>
          </a:p>
        </p:txBody>
      </p:sp>
      <p:pic>
        <p:nvPicPr>
          <p:cNvPr id="2050" name="Picture 2" descr="C:\Documents and Settings\Admin\Рабочий стол\Фото к весне\ok101209_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642918"/>
            <a:ext cx="1714500" cy="1743075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Фото к весне\2aa8ff00cf4f324accbd1b24e3c369e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786322"/>
            <a:ext cx="2786082" cy="178595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 rot="10800000" flipV="1">
            <a:off x="4071934" y="4352330"/>
            <a:ext cx="785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5</a:t>
            </a:r>
            <a:endParaRPr lang="ru-RU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4214818"/>
            <a:ext cx="2643206" cy="2214578"/>
          </a:xfrm>
          <a:prstGeom prst="rect">
            <a:avLst/>
          </a:prstGeom>
          <a:noFill/>
          <a:ln w="9525">
            <a:solidFill>
              <a:srgbClr val="666633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Картинка 126 из 2197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4143372" y="428604"/>
            <a:ext cx="2035982" cy="1714511"/>
          </a:xfrm>
          <a:prstGeom prst="rect">
            <a:avLst/>
          </a:prstGeom>
          <a:noFill/>
        </p:spPr>
      </p:pic>
      <p:pic>
        <p:nvPicPr>
          <p:cNvPr id="6" name="Picture 8" descr="Картинка 298 из 393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 rot="594921">
            <a:off x="6957229" y="588211"/>
            <a:ext cx="2028515" cy="2014077"/>
          </a:xfrm>
          <a:prstGeom prst="rect">
            <a:avLst/>
          </a:prstGeom>
          <a:noFill/>
        </p:spPr>
      </p:pic>
      <p:pic>
        <p:nvPicPr>
          <p:cNvPr id="8" name="Picture 14" descr="Картинка 65 из 48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0" y="1500174"/>
            <a:ext cx="2375314" cy="1900251"/>
          </a:xfrm>
          <a:prstGeom prst="rect">
            <a:avLst/>
          </a:prstGeom>
          <a:noFill/>
        </p:spPr>
      </p:pic>
      <p:sp>
        <p:nvSpPr>
          <p:cNvPr id="10" name="Облако 9"/>
          <p:cNvSpPr/>
          <p:nvPr/>
        </p:nvSpPr>
        <p:spPr>
          <a:xfrm>
            <a:off x="642910" y="642918"/>
            <a:ext cx="3214710" cy="785818"/>
          </a:xfrm>
          <a:prstGeom prst="cloud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ЗИМУЮТ У НАС</a:t>
            </a:r>
            <a:endParaRPr lang="ru-RU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4857752" y="5857892"/>
            <a:ext cx="4071966" cy="785818"/>
          </a:xfrm>
          <a:prstGeom prst="cloud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ПРИЛЕТАЮТ К НАМ ВЕСНОЙ</a:t>
            </a:r>
            <a:endParaRPr lang="ru-RU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4" name="Picture 3" descr="C:\Documents and Settings\Admin\Рабочий стол\Фото к весне\2aa8ff00cf4f324accbd1b24e3c369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429000"/>
            <a:ext cx="2786082" cy="1785950"/>
          </a:xfrm>
          <a:prstGeom prst="rect">
            <a:avLst/>
          </a:prstGeom>
          <a:noFill/>
        </p:spPr>
      </p:pic>
      <p:pic>
        <p:nvPicPr>
          <p:cNvPr id="15" name="Picture 2" descr="C:\Documents and Settings\Admin\Рабочий стол\Фото к весне\ok101209_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2714620"/>
            <a:ext cx="1714500" cy="1743075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3857628"/>
            <a:ext cx="2643206" cy="2428892"/>
          </a:xfrm>
          <a:prstGeom prst="rect">
            <a:avLst/>
          </a:prstGeom>
          <a:noFill/>
          <a:ln w="9525">
            <a:solidFill>
              <a:srgbClr val="666633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357166"/>
            <a:ext cx="2808288" cy="452437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</p:pic>
      <p:pic>
        <p:nvPicPr>
          <p:cNvPr id="3074" name="Picture 2" descr="C:\Documents and Settings\Admin\Рабочий стол\Фото к весне\ok101209_6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000364" y="2920275"/>
            <a:ext cx="2857520" cy="372343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714744" y="3500438"/>
            <a:ext cx="1008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8224767" y="4244996"/>
            <a:ext cx="419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3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1" name="Picture 3" descr="Внешний вид полевого жаворонка">
            <a:hlinkClick r:id="rId4" tooltip="Внешний вид полевого жаворонка"/>
          </p:cNvPr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285720" y="357166"/>
            <a:ext cx="3286148" cy="328614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14349" y="3071810"/>
            <a:ext cx="1285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«Прилетает, хвостом лёд разбивает.»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2000240"/>
            <a:ext cx="7500990" cy="4009006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000232" y="6215082"/>
            <a:ext cx="46434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ТРЯСОГУЗКА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ffectLst/>
        </p:spPr>
      </p:pic>
      <p:pic>
        <p:nvPicPr>
          <p:cNvPr id="5" name="Соловей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71472" y="61436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95289" y="404813"/>
            <a:ext cx="3676645" cy="2952749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ru-RU" sz="6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 е </a:t>
            </a:r>
            <a:r>
              <a:rPr lang="ru-RU" sz="6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</a:t>
            </a:r>
            <a:r>
              <a:rPr lang="ru-RU" sz="6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в </a:t>
            </a:r>
            <a:r>
              <a:rPr lang="ru-RU" sz="6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ы</a:t>
            </a:r>
            <a:r>
              <a:rPr lang="ru-RU" sz="6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е   </a:t>
            </a:r>
          </a:p>
          <a:p>
            <a:pPr algn="ctr"/>
            <a:r>
              <a:rPr lang="ru-RU" sz="6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           </a:t>
            </a:r>
            <a:endParaRPr lang="ru-RU" sz="6000" kern="1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  <a:p>
            <a:pPr algn="ctr"/>
            <a:r>
              <a:rPr lang="ru-RU" sz="60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ц</a:t>
            </a:r>
            <a:r>
              <a:rPr lang="ru-RU" sz="6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6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 е т </a:t>
            </a:r>
            <a:r>
              <a:rPr lang="ru-RU" sz="6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ы</a:t>
            </a:r>
            <a:endParaRPr lang="ru-RU" sz="6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" name="Picture 9" descr="73658">
            <a:hlinkClick r:id="rId2" tooltip="Во весь экран"/>
          </p:cNvPr>
          <p:cNvPicPr>
            <a:picLocks noChangeAspect="1" noChangeArrowheads="1"/>
          </p:cNvPicPr>
          <p:nvPr/>
        </p:nvPicPr>
        <p:blipFill>
          <a:blip r:embed="rId3"/>
          <a:srcRect l="17050" t="5956" r="2132" b="5956"/>
          <a:stretch>
            <a:fillRect/>
          </a:stretch>
        </p:blipFill>
        <p:spPr bwMode="auto">
          <a:xfrm>
            <a:off x="0" y="3794125"/>
            <a:ext cx="3925888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jiv232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655779">
            <a:off x="1740633" y="1744493"/>
            <a:ext cx="8858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32aad81e86e8c63bd5ce26187597927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0"/>
            <a:ext cx="49291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УЗНАЙ            ПЕРВОЦВЕТЫ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000" b="1" dirty="0" smtClean="0"/>
              <a:t>    </a:t>
            </a:r>
            <a:endParaRPr lang="ru-RU" sz="4000" b="1" dirty="0"/>
          </a:p>
        </p:txBody>
      </p:sp>
      <p:pic>
        <p:nvPicPr>
          <p:cNvPr id="4" name="Picture 6" descr="подснежни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071546"/>
            <a:ext cx="3143271" cy="250033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" name="Picture 2" descr="мать и мачех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642918"/>
            <a:ext cx="2809711" cy="2714644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6" name="Picture 5" descr="2ветреница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714752"/>
            <a:ext cx="3143304" cy="2393376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7" name="Picture 4" descr="гусиный лу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857232"/>
            <a:ext cx="2571768" cy="2213141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8" name="Picture 4" descr="сон-трав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3786190"/>
            <a:ext cx="3143272" cy="257104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9" name="Picture 4" descr="медуниц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5140" y="3214686"/>
            <a:ext cx="2214578" cy="3203486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 rot="10800000" flipV="1">
            <a:off x="142844" y="47273"/>
            <a:ext cx="714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1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643307" y="500042"/>
            <a:ext cx="1000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2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8072462" y="19314"/>
            <a:ext cx="571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</a:t>
            </a:r>
            <a:r>
              <a:rPr lang="ru-RU" sz="3600" b="1" dirty="0" smtClean="0">
                <a:solidFill>
                  <a:srgbClr val="FF0000"/>
                </a:solidFill>
              </a:rPr>
              <a:t>3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4349" y="6198990"/>
            <a:ext cx="1000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4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0800000" flipH="1" flipV="1">
            <a:off x="4153335" y="6241200"/>
            <a:ext cx="1133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5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0800000" flipV="1">
            <a:off x="7000892" y="6321390"/>
            <a:ext cx="1000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6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95289" y="404813"/>
            <a:ext cx="3676645" cy="2952749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ru-RU" sz="6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 е </a:t>
            </a:r>
            <a:r>
              <a:rPr lang="ru-RU" sz="6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</a:t>
            </a:r>
            <a:r>
              <a:rPr lang="ru-RU" sz="6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в </a:t>
            </a:r>
            <a:r>
              <a:rPr lang="ru-RU" sz="6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ы</a:t>
            </a:r>
            <a:r>
              <a:rPr lang="ru-RU" sz="6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е   </a:t>
            </a:r>
          </a:p>
          <a:p>
            <a:pPr algn="ctr"/>
            <a:r>
              <a:rPr lang="ru-RU" sz="6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           </a:t>
            </a:r>
            <a:endParaRPr lang="ru-RU" sz="6000" kern="1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  <a:p>
            <a:pPr algn="ctr"/>
            <a:r>
              <a:rPr lang="ru-RU" sz="60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ц</a:t>
            </a:r>
            <a:r>
              <a:rPr lang="ru-RU" sz="6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6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 е т </a:t>
            </a:r>
            <a:r>
              <a:rPr lang="ru-RU" sz="6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ы</a:t>
            </a:r>
            <a:endParaRPr lang="ru-RU" sz="6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" name="Picture 9" descr="73658">
            <a:hlinkClick r:id="rId2" tooltip="Во весь экран"/>
          </p:cNvPr>
          <p:cNvPicPr>
            <a:picLocks noChangeAspect="1" noChangeArrowheads="1"/>
          </p:cNvPicPr>
          <p:nvPr/>
        </p:nvPicPr>
        <p:blipFill>
          <a:blip r:embed="rId3"/>
          <a:srcRect l="17050" t="5956" r="2132" b="5956"/>
          <a:stretch>
            <a:fillRect/>
          </a:stretch>
        </p:blipFill>
        <p:spPr bwMode="auto">
          <a:xfrm>
            <a:off x="0" y="3794125"/>
            <a:ext cx="3925888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jiv232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655779">
            <a:off x="1740633" y="1744493"/>
            <a:ext cx="8858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32aad81e86e8c63bd5ce26187597927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0"/>
            <a:ext cx="49291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323850" y="4724400"/>
            <a:ext cx="629761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Первым вылез из земли на проталинке!</a:t>
            </a:r>
          </a:p>
          <a:p>
            <a:r>
              <a:rPr lang="ru-RU" sz="2400" b="1">
                <a:solidFill>
                  <a:srgbClr val="0000FF"/>
                </a:solidFill>
              </a:rPr>
              <a:t>Он мороза не боится,</a:t>
            </a:r>
          </a:p>
          <a:p>
            <a:r>
              <a:rPr lang="ru-RU" sz="2400" b="1">
                <a:solidFill>
                  <a:srgbClr val="0000FF"/>
                </a:solidFill>
              </a:rPr>
              <a:t>Хоть и маленький.</a:t>
            </a:r>
          </a:p>
          <a:p>
            <a:r>
              <a:rPr lang="ru-RU" sz="2400" b="1">
                <a:solidFill>
                  <a:srgbClr val="0000FF"/>
                </a:solidFill>
              </a:rPr>
              <a:t>Стоит в белой шапчонке</a:t>
            </a:r>
          </a:p>
          <a:p>
            <a:r>
              <a:rPr lang="ru-RU" sz="2400" b="1">
                <a:solidFill>
                  <a:srgbClr val="0000FF"/>
                </a:solidFill>
              </a:rPr>
              <a:t>И зелёной распашонке.</a:t>
            </a:r>
          </a:p>
        </p:txBody>
      </p:sp>
      <p:pic>
        <p:nvPicPr>
          <p:cNvPr id="7171" name="Picture 6" descr="подснежни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88913"/>
            <a:ext cx="5976938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416550" y="6111875"/>
            <a:ext cx="2046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Подснежник</a:t>
            </a:r>
          </a:p>
        </p:txBody>
      </p:sp>
      <p:pic>
        <p:nvPicPr>
          <p:cNvPr id="7173" name="Picture 8" descr="96ae4d54014566eacb81df953196934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5157788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9" descr="96ae4d54014566eacb81df953196934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0" y="522922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0" descr="flowers3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5445125"/>
            <a:ext cx="9525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52" y="214290"/>
            <a:ext cx="6643734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</a:rPr>
              <a:t>21 марта - День весеннего равноденствия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42938" y="1142984"/>
            <a:ext cx="7923212" cy="1571636"/>
          </a:xfrm>
        </p:spPr>
        <p:txBody>
          <a:bodyPr>
            <a:normAutofit/>
          </a:bodyPr>
          <a:lstStyle/>
          <a:p>
            <a:pPr marL="274320" indent="-274320" algn="ctr">
              <a:buNone/>
              <a:defRPr/>
            </a:pPr>
            <a:r>
              <a:rPr lang="ru-RU" b="1" dirty="0" smtClean="0">
                <a:solidFill>
                  <a:srgbClr val="0033CC"/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25000"/>
                  </a:schemeClr>
                </a:solidFill>
              </a:rPr>
              <a:t>НОЧЬ</a:t>
            </a:r>
            <a:r>
              <a:rPr lang="ru-RU" b="1" dirty="0" smtClean="0">
                <a:solidFill>
                  <a:srgbClr val="0099CC"/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25000"/>
                  </a:schemeClr>
                </a:solidFill>
              </a:rPr>
              <a:t>=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ДЕНЬ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14488"/>
            <a:ext cx="871543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мать и мачеха 3"/>
          <p:cNvPicPr>
            <a:picLocks noChangeAspect="1" noChangeArrowheads="1"/>
          </p:cNvPicPr>
          <p:nvPr/>
        </p:nvPicPr>
        <p:blipFill>
          <a:blip r:embed="rId2"/>
          <a:srcRect b="7469"/>
          <a:stretch>
            <a:fillRect/>
          </a:stretch>
        </p:blipFill>
        <p:spPr bwMode="auto">
          <a:xfrm>
            <a:off x="179388" y="469900"/>
            <a:ext cx="4824412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матьи мачеха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2781300"/>
            <a:ext cx="2981325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843213" y="5948363"/>
            <a:ext cx="2416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Мать-и-мачеха</a:t>
            </a:r>
          </a:p>
        </p:txBody>
      </p:sp>
      <p:pic>
        <p:nvPicPr>
          <p:cNvPr id="9221" name="Picture 5" descr="4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868863"/>
            <a:ext cx="1587500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5076825" y="188913"/>
            <a:ext cx="38877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На глиняных откосах,</a:t>
            </a:r>
          </a:p>
          <a:p>
            <a:r>
              <a:rPr lang="ru-RU" sz="2400" b="1">
                <a:solidFill>
                  <a:srgbClr val="0000FF"/>
                </a:solidFill>
              </a:rPr>
              <a:t>В оврагах, вдоль дорог </a:t>
            </a:r>
          </a:p>
          <a:p>
            <a:r>
              <a:rPr lang="ru-RU" sz="2400" b="1">
                <a:solidFill>
                  <a:srgbClr val="0000FF"/>
                </a:solidFill>
              </a:rPr>
              <a:t>Появился первым</a:t>
            </a:r>
          </a:p>
          <a:p>
            <a:r>
              <a:rPr lang="ru-RU" sz="2400" b="1">
                <a:solidFill>
                  <a:srgbClr val="0000FF"/>
                </a:solidFill>
              </a:rPr>
              <a:t>Жёлтый огонёк</a:t>
            </a:r>
            <a:r>
              <a:rPr lang="ru-RU" sz="2400">
                <a:solidFill>
                  <a:srgbClr val="0000FF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95288" y="2924175"/>
            <a:ext cx="642937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Не успел сойти белый снег,</a:t>
            </a:r>
          </a:p>
          <a:p>
            <a:r>
              <a:rPr lang="ru-RU" sz="2400" b="1">
                <a:solidFill>
                  <a:srgbClr val="0000FF"/>
                </a:solidFill>
              </a:rPr>
              <a:t>Появился ранний, смелый побег,</a:t>
            </a:r>
          </a:p>
          <a:p>
            <a:r>
              <a:rPr lang="ru-RU" sz="2400" b="1">
                <a:solidFill>
                  <a:srgbClr val="0000FF"/>
                </a:solidFill>
              </a:rPr>
              <a:t>А цветочки у него все разные:</a:t>
            </a:r>
          </a:p>
          <a:p>
            <a:r>
              <a:rPr lang="ru-RU" sz="2400" b="1">
                <a:solidFill>
                  <a:srgbClr val="0000FF"/>
                </a:solidFill>
              </a:rPr>
              <a:t>Фиолетовые, синие, голубые, красные…</a:t>
            </a:r>
          </a:p>
          <a:p>
            <a:r>
              <a:rPr lang="ru-RU" sz="2400" b="1">
                <a:solidFill>
                  <a:srgbClr val="0000FF"/>
                </a:solidFill>
              </a:rPr>
              <a:t>Они меняют окраску, следуя моде,</a:t>
            </a:r>
          </a:p>
          <a:p>
            <a:r>
              <a:rPr lang="ru-RU" sz="2400" b="1">
                <a:solidFill>
                  <a:srgbClr val="0000FF"/>
                </a:solidFill>
              </a:rPr>
              <a:t>Красуются при холодной погоде,</a:t>
            </a:r>
          </a:p>
          <a:p>
            <a:r>
              <a:rPr lang="ru-RU" sz="2400" b="1">
                <a:solidFill>
                  <a:srgbClr val="0000FF"/>
                </a:solidFill>
              </a:rPr>
              <a:t>Цветы ароматные - </a:t>
            </a:r>
          </a:p>
          <a:p>
            <a:r>
              <a:rPr lang="ru-RU" sz="2400" b="1">
                <a:solidFill>
                  <a:srgbClr val="0000FF"/>
                </a:solidFill>
              </a:rPr>
              <a:t>                       содержат много нектара,</a:t>
            </a:r>
          </a:p>
          <a:p>
            <a:r>
              <a:rPr lang="ru-RU" sz="2400" b="1">
                <a:solidFill>
                  <a:srgbClr val="0000FF"/>
                </a:solidFill>
              </a:rPr>
              <a:t>Цветут в садах, очень любят дубравы. </a:t>
            </a:r>
          </a:p>
        </p:txBody>
      </p:sp>
      <p:pic>
        <p:nvPicPr>
          <p:cNvPr id="11267" name="Picture 6" descr="медуница2"/>
          <p:cNvPicPr>
            <a:picLocks noChangeAspect="1" noChangeArrowheads="1"/>
          </p:cNvPicPr>
          <p:nvPr/>
        </p:nvPicPr>
        <p:blipFill>
          <a:blip r:embed="rId2"/>
          <a:srcRect l="9448" t="12856" r="9448" b="12856"/>
          <a:stretch>
            <a:fillRect/>
          </a:stretch>
        </p:blipFill>
        <p:spPr bwMode="auto">
          <a:xfrm>
            <a:off x="900113" y="260350"/>
            <a:ext cx="381635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7164388" y="6021388"/>
            <a:ext cx="1700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Медуница</a:t>
            </a:r>
          </a:p>
        </p:txBody>
      </p:sp>
      <p:pic>
        <p:nvPicPr>
          <p:cNvPr id="11269" name="Picture 9" descr="фото | Олёнка | ... медуницы нечаянный цвет...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404813"/>
            <a:ext cx="2794000" cy="35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хохлат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3375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3635375" y="6165850"/>
            <a:ext cx="1577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Хохлатка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3635375" y="6165850"/>
            <a:ext cx="1808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Ветреница</a:t>
            </a:r>
          </a:p>
        </p:txBody>
      </p:sp>
      <p:pic>
        <p:nvPicPr>
          <p:cNvPr id="16387" name="Picture 5" descr="2ветреница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76250"/>
            <a:ext cx="7561263" cy="550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jiv231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549275"/>
            <a:ext cx="1000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331913" y="4724400"/>
            <a:ext cx="48418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Сквозь сыпучий снег </a:t>
            </a:r>
          </a:p>
          <a:p>
            <a:r>
              <a:rPr lang="ru-RU" sz="2400" b="1">
                <a:solidFill>
                  <a:srgbClr val="0000FF"/>
                </a:solidFill>
              </a:rPr>
              <a:t>Он пустил свой жёлтый побег,</a:t>
            </a:r>
          </a:p>
          <a:p>
            <a:r>
              <a:rPr lang="ru-RU" sz="2400" b="1">
                <a:solidFill>
                  <a:srgbClr val="0000FF"/>
                </a:solidFill>
              </a:rPr>
              <a:t>Красивые лаковые щёчки,</a:t>
            </a:r>
          </a:p>
          <a:p>
            <a:r>
              <a:rPr lang="ru-RU" sz="2400" b="1">
                <a:solidFill>
                  <a:srgbClr val="0000FF"/>
                </a:solidFill>
              </a:rPr>
              <a:t>А под стеблем кулачок -</a:t>
            </a:r>
          </a:p>
          <a:p>
            <a:r>
              <a:rPr lang="ru-RU" sz="2400" b="1">
                <a:solidFill>
                  <a:srgbClr val="0000FF"/>
                </a:solidFill>
              </a:rPr>
              <a:t>Клубеньков тугой пучок.</a:t>
            </a:r>
          </a:p>
        </p:txBody>
      </p:sp>
      <p:pic>
        <p:nvPicPr>
          <p:cNvPr id="17411" name="Picture 7" descr="чистя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404813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524750" y="6165850"/>
            <a:ext cx="1235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Чистяк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Пролеска, она же сцилла сибирская [Василий Тарутин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549275"/>
            <a:ext cx="7302500" cy="484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3276600" y="5734050"/>
            <a:ext cx="347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  Пролеска сибирская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376238" y="566738"/>
            <a:ext cx="432752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У корней берёзочки</a:t>
            </a:r>
          </a:p>
          <a:p>
            <a:r>
              <a:rPr lang="ru-RU" sz="2400" b="1">
                <a:solidFill>
                  <a:srgbClr val="0000FF"/>
                </a:solidFill>
              </a:rPr>
              <a:t>Золотые звёздочки,</a:t>
            </a:r>
          </a:p>
          <a:p>
            <a:r>
              <a:rPr lang="ru-RU" sz="2400" b="1">
                <a:solidFill>
                  <a:srgbClr val="0000FF"/>
                </a:solidFill>
              </a:rPr>
              <a:t>А в земле есть луковки,</a:t>
            </a:r>
          </a:p>
          <a:p>
            <a:r>
              <a:rPr lang="ru-RU" sz="2400" b="1">
                <a:solidFill>
                  <a:srgbClr val="0000FF"/>
                </a:solidFill>
              </a:rPr>
              <a:t>Чуть побольше клюковки.</a:t>
            </a:r>
          </a:p>
          <a:p>
            <a:r>
              <a:rPr lang="ru-RU" sz="2400" b="1">
                <a:solidFill>
                  <a:srgbClr val="0000FF"/>
                </a:solidFill>
              </a:rPr>
              <a:t>Его люди не едят,</a:t>
            </a:r>
          </a:p>
          <a:p>
            <a:r>
              <a:rPr lang="ru-RU" sz="2400" b="1">
                <a:solidFill>
                  <a:srgbClr val="0000FF"/>
                </a:solidFill>
              </a:rPr>
              <a:t>Хоть он луку близкий брат,</a:t>
            </a:r>
          </a:p>
          <a:p>
            <a:r>
              <a:rPr lang="ru-RU" sz="2400" b="1">
                <a:solidFill>
                  <a:srgbClr val="0000FF"/>
                </a:solidFill>
              </a:rPr>
              <a:t>Но если гуси прилетят,</a:t>
            </a:r>
          </a:p>
          <a:p>
            <a:r>
              <a:rPr lang="ru-RU" sz="2400" b="1">
                <a:solidFill>
                  <a:srgbClr val="0000FF"/>
                </a:solidFill>
              </a:rPr>
              <a:t>То им-то он не будет рад.</a:t>
            </a:r>
          </a:p>
        </p:txBody>
      </p:sp>
      <p:pic>
        <p:nvPicPr>
          <p:cNvPr id="20483" name="Picture 5" descr="гусиный лу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8525" y="692150"/>
            <a:ext cx="4243388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5919788" y="6256338"/>
            <a:ext cx="2116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Гусиный лук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сон-тра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7993063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476375" y="6237288"/>
            <a:ext cx="5475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Прострел раскрытый (сон – трава)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Печёночница благородная [Василий Тарутин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04813"/>
            <a:ext cx="8194675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403350" y="6092825"/>
            <a:ext cx="58118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               Печёночница благородная</a:t>
            </a:r>
            <a:endParaRPr lang="ru-RU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звездчат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6408738" cy="639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6877050" y="5734050"/>
            <a:ext cx="1893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Звездчатка</a:t>
            </a:r>
          </a:p>
        </p:txBody>
      </p:sp>
      <p:pic>
        <p:nvPicPr>
          <p:cNvPr id="26628" name="Picture 6" descr="jiv231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0413" y="404813"/>
            <a:ext cx="17018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3929058" y="357166"/>
            <a:ext cx="5005392" cy="6072229"/>
          </a:xfrm>
        </p:spPr>
        <p:txBody>
          <a:bodyPr>
            <a:noAutofit/>
          </a:bodyPr>
          <a:lstStyle/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 smtClean="0"/>
              <a:t>              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Считается, что в день весеннего равноденствия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энергетика человека меняется как вода в сосуде, в который положили электрические провода и подали напряжение. Тело человека наполняется силой и жаром.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34950"/>
            <a:ext cx="357187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калужниц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8497888" cy="578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3419475" y="6165850"/>
            <a:ext cx="184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Калужница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копытень европейск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6250"/>
            <a:ext cx="5688012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2843213" y="6237288"/>
            <a:ext cx="3741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Копытень европейский</a:t>
            </a:r>
          </a:p>
        </p:txBody>
      </p:sp>
      <p:pic>
        <p:nvPicPr>
          <p:cNvPr id="30724" name="Picture 6" descr="цветёт копытен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404813"/>
            <a:ext cx="2616200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3419475" y="6165850"/>
            <a:ext cx="1460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Ландыш</a:t>
            </a:r>
          </a:p>
        </p:txBody>
      </p:sp>
      <p:pic>
        <p:nvPicPr>
          <p:cNvPr id="35843" name="Picture 5" descr="ландыш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04813"/>
            <a:ext cx="7345363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примула"/>
          <p:cNvPicPr>
            <a:picLocks noChangeAspect="1" noChangeArrowheads="1"/>
          </p:cNvPicPr>
          <p:nvPr/>
        </p:nvPicPr>
        <p:blipFill>
          <a:blip r:embed="rId2"/>
          <a:srcRect l="8551" t="5943" r="8551" b="5943"/>
          <a:stretch>
            <a:fillRect/>
          </a:stretch>
        </p:blipFill>
        <p:spPr bwMode="auto">
          <a:xfrm>
            <a:off x="395288" y="404813"/>
            <a:ext cx="3817937" cy="584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5580063" y="5734050"/>
            <a:ext cx="3040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Примула весенняя</a:t>
            </a:r>
          </a:p>
        </p:txBody>
      </p:sp>
      <p:pic>
        <p:nvPicPr>
          <p:cNvPr id="38916" name="Picture 7" descr="32aad81e86e8c63bd5ce26187597927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708275"/>
            <a:ext cx="353377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9" descr="4bdbfed98572f89ddcaf59fb0664c19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333375"/>
            <a:ext cx="3386138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0" descr="jiv232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816149">
            <a:off x="468312" y="981076"/>
            <a:ext cx="8858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11" descr="jiv232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655779">
            <a:off x="5580062" y="3141663"/>
            <a:ext cx="8858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ольх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19163"/>
            <a:ext cx="6840537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187450" y="616585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Из деревьев первой зацветает  ольха.</a:t>
            </a:r>
          </a:p>
        </p:txBody>
      </p:sp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2771775" y="260350"/>
            <a:ext cx="2671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Цветут деревья.</a:t>
            </a:r>
          </a:p>
        </p:txBody>
      </p:sp>
      <p:pic>
        <p:nvPicPr>
          <p:cNvPr id="43013" name="Picture 8" descr="jiv231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1989138"/>
            <a:ext cx="103822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и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4319587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928662" y="6165850"/>
            <a:ext cx="60198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Рано весной зацветает ива.</a:t>
            </a:r>
          </a:p>
        </p:txBody>
      </p:sp>
      <p:pic>
        <p:nvPicPr>
          <p:cNvPr id="44036" name="Picture 8" descr="Соцветия (серёжки) ивы белой">
            <a:hlinkClick r:id="rId3" tooltip="Соцветия (серёжки) ивы белой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60350"/>
            <a:ext cx="3681409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10" descr="int_0209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4572008"/>
            <a:ext cx="369095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12" descr="ena_4247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7752" y="2643182"/>
            <a:ext cx="292895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верба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54737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5" descr="верба цветё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3141663"/>
            <a:ext cx="2528887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1071539" y="6021388"/>
            <a:ext cx="4289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Цветёт верба.</a:t>
            </a:r>
          </a:p>
        </p:txBody>
      </p:sp>
      <p:pic>
        <p:nvPicPr>
          <p:cNvPr id="45061" name="Picture 8" descr="Верба зацвела, Веснинов Игорь Николаевич, фото Верба зацвел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188913"/>
            <a:ext cx="25241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8" descr="фото | Сергей Гасников | Волчье лыко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71546"/>
            <a:ext cx="5400675" cy="499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10" descr="Волчеягодник обыкновенный - Daphne mezereum"/>
          <p:cNvPicPr>
            <a:picLocks noChangeAspect="1" noChangeArrowheads="1"/>
          </p:cNvPicPr>
          <p:nvPr/>
        </p:nvPicPr>
        <p:blipFill>
          <a:blip r:embed="rId4"/>
          <a:srcRect t="9520"/>
          <a:stretch>
            <a:fillRect/>
          </a:stretch>
        </p:blipFill>
        <p:spPr bwMode="auto">
          <a:xfrm>
            <a:off x="6211887" y="1857364"/>
            <a:ext cx="2717831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11"/>
          <p:cNvSpPr txBox="1">
            <a:spLocks noChangeArrowheads="1"/>
          </p:cNvSpPr>
          <p:nvPr/>
        </p:nvSpPr>
        <p:spPr bwMode="auto">
          <a:xfrm>
            <a:off x="3059113" y="62372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</a:rPr>
              <a:t>Волчье лыко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71670" y="285728"/>
            <a:ext cx="6143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</a:rPr>
              <a:t>Зацветают кустарники</a:t>
            </a:r>
            <a:endParaRPr lang="ru-RU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53475" cy="5500726"/>
          </a:xfrm>
          <a:prstGeom prst="rect">
            <a:avLst/>
          </a:prstGeom>
          <a:noFill/>
          <a:ln w="9525">
            <a:solidFill>
              <a:srgbClr val="666633"/>
            </a:solidFill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 rot="10800000" flipV="1">
            <a:off x="3143237" y="5956601"/>
            <a:ext cx="3857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Орешник 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весна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14338"/>
            <a:ext cx="9144000" cy="707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butterfly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5" y="3038475"/>
            <a:ext cx="8572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butterfly1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3677995">
            <a:off x="1835150" y="2852738"/>
            <a:ext cx="10001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butterfly5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1863" y="3213100"/>
            <a:ext cx="666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8" descr="butterfly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4508500"/>
            <a:ext cx="8572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Picture 10" descr="butterfly4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77050" y="2708275"/>
            <a:ext cx="15525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9" name="Picture 11" descr="butterfly4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071149">
            <a:off x="2322513" y="161925"/>
            <a:ext cx="14287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3" name="Picture 15" descr="butterfly12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6398702">
            <a:off x="7456488" y="1552575"/>
            <a:ext cx="9525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5" name="Picture 17" descr="butterfly19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2740443">
            <a:off x="7308850" y="620713"/>
            <a:ext cx="6572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6" name="Picture 18" descr="butterfly44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792065">
            <a:off x="4716463" y="4365625"/>
            <a:ext cx="10572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7" name="Picture 19" descr="f68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01000" y="5300663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8" name="Picture 20" descr="butterfly5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35375" y="2276475"/>
            <a:ext cx="666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9" name="Picture 21" descr="butterfly5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0113" y="2636838"/>
            <a:ext cx="666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zhito_-_prihodi_vesna_(vesennyaya_zaklichka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" name="zhito_-_prihodi_vesna_(vesennyaya_zaklichka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7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0"/>
            <a:ext cx="6643687" cy="14462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ahoma" pitchFamily="34" charset="0"/>
                <a:cs typeface="Times New Roman" pitchFamily="18" charset="0"/>
              </a:rPr>
              <a:t>    22 МАРТА - СОРОКИ</a:t>
            </a:r>
            <a:endParaRPr lang="ru-RU" b="1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14942" y="1571613"/>
            <a:ext cx="3714776" cy="4357718"/>
          </a:xfrm>
        </p:spPr>
        <p:txBody>
          <a:bodyPr>
            <a:normAutofit fontScale="92500" lnSpcReduction="10000"/>
          </a:bodyPr>
          <a:lstStyle/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rgbClr val="000000"/>
                </a:solidFill>
              </a:rPr>
              <a:t>  </a:t>
            </a:r>
            <a:r>
              <a:rPr lang="ru-RU" sz="2800" dirty="0" smtClean="0">
                <a:solidFill>
                  <a:srgbClr val="000000"/>
                </a:solidFill>
                <a:cs typeface="Times New Roman" pitchFamily="18" charset="0"/>
              </a:rPr>
              <a:t>    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У русского народа существовала вера в то, что 22 марта, </a:t>
            </a:r>
            <a:r>
              <a:rPr lang="ru-RU" sz="2800" dirty="0" smtClean="0">
                <a:solidFill>
                  <a:srgbClr val="FF0066"/>
                </a:solidFill>
                <a:cs typeface="Times New Roman" pitchFamily="18" charset="0"/>
              </a:rPr>
              <a:t>в день Сорока мучеников</a:t>
            </a:r>
            <a:r>
              <a:rPr lang="ru-RU" sz="2800" dirty="0" smtClean="0">
                <a:cs typeface="Times New Roman" pitchFamily="18" charset="0"/>
              </a:rPr>
              <a:t>,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из теплых стран прилетают сорок разных птиц, и одна из них – </a:t>
            </a:r>
            <a:r>
              <a:rPr lang="ru-RU" sz="2800" dirty="0" smtClean="0">
                <a:solidFill>
                  <a:srgbClr val="FF0066"/>
                </a:solidFill>
                <a:cs typeface="Times New Roman" pitchFamily="18" charset="0"/>
              </a:rPr>
              <a:t>полевой жаворонок</a:t>
            </a:r>
            <a:r>
              <a:rPr lang="ru-RU" sz="2800" dirty="0" smtClean="0">
                <a:solidFill>
                  <a:srgbClr val="CCFF33"/>
                </a:solidFill>
                <a:cs typeface="Times New Roman" pitchFamily="18" charset="0"/>
              </a:rPr>
              <a:t>. </a:t>
            </a:r>
            <a:endParaRPr lang="ru-RU" sz="2800" dirty="0" smtClean="0">
              <a:solidFill>
                <a:srgbClr val="CCFF33"/>
              </a:solidFill>
            </a:endParaRPr>
          </a:p>
          <a:p>
            <a:pPr marL="274320" indent="-27432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/>
              <a:t>   </a:t>
            </a: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1714500" y="107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714349" y="6072206"/>
            <a:ext cx="38576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/>
              <a:t>Жаворонок </a:t>
            </a:r>
          </a:p>
        </p:txBody>
      </p:sp>
      <p:pic>
        <p:nvPicPr>
          <p:cNvPr id="12294" name="Picture 11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4643470" cy="435771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14290"/>
            <a:ext cx="842965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285750" y="5429250"/>
            <a:ext cx="85344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  <a:defRPr/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Дети с криком и звонким смехом бежали </a:t>
            </a:r>
            <a:r>
              <a:rPr lang="ru-RU" sz="3200" dirty="0">
                <a:solidFill>
                  <a:srgbClr val="FF0066"/>
                </a:solidFill>
                <a:latin typeface="Arial" charset="0"/>
                <a:cs typeface="Arial" charset="0"/>
              </a:rPr>
              <a:t>закликать жаворонков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, а с ними и весну. 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ru-RU" dirty="0"/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4319588" y="4929188"/>
            <a:ext cx="4824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7030A0"/>
                </a:solidFill>
              </a:rPr>
              <a:t>Михеева С.В. Летит кулик из-за моря…</a:t>
            </a:r>
          </a:p>
        </p:txBody>
      </p:sp>
      <p:pic>
        <p:nvPicPr>
          <p:cNvPr id="5" name="zhito_-_prihodi_vesna_(vesennyaya_zaklichka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G:\Лена 1\1867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5500694" y="357166"/>
            <a:ext cx="3357586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ru-RU" sz="2800" i="1" dirty="0" smtClean="0">
              <a:solidFill>
                <a:srgbClr val="FF0066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sz="2800" b="1" i="1" dirty="0" smtClean="0">
                <a:solidFill>
                  <a:srgbClr val="FF0066"/>
                </a:solidFill>
                <a:latin typeface="Arial" charset="0"/>
                <a:cs typeface="Arial" charset="0"/>
              </a:rPr>
              <a:t>«</a:t>
            </a:r>
            <a:r>
              <a:rPr lang="ru-RU" sz="2800" b="1" i="1" dirty="0">
                <a:solidFill>
                  <a:srgbClr val="FF0066"/>
                </a:solidFill>
                <a:latin typeface="Arial" charset="0"/>
                <a:cs typeface="Arial" charset="0"/>
              </a:rPr>
              <a:t>Жаворонки, </a:t>
            </a:r>
            <a:r>
              <a:rPr lang="ru-RU" sz="2800" b="1" i="1" dirty="0" smtClean="0">
                <a:solidFill>
                  <a:srgbClr val="FF0066"/>
                </a:solidFill>
                <a:latin typeface="Arial" charset="0"/>
                <a:cs typeface="Arial" charset="0"/>
              </a:rPr>
              <a:t>жаворонки,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800" b="1" i="1" dirty="0" smtClean="0">
                <a:solidFill>
                  <a:srgbClr val="FF0066"/>
                </a:solidFill>
                <a:latin typeface="Arial" charset="0"/>
                <a:cs typeface="Arial" charset="0"/>
              </a:rPr>
              <a:t>прилетите к нам,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800" b="1" i="1" dirty="0" smtClean="0">
                <a:solidFill>
                  <a:srgbClr val="FF0066"/>
                </a:solidFill>
                <a:latin typeface="Arial" charset="0"/>
                <a:cs typeface="Arial" charset="0"/>
              </a:rPr>
              <a:t>принесите весну-красну.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800" b="1" i="1" dirty="0" smtClean="0">
                <a:solidFill>
                  <a:srgbClr val="FF0066"/>
                </a:solidFill>
                <a:latin typeface="Arial" charset="0"/>
                <a:cs typeface="Arial" charset="0"/>
              </a:rPr>
              <a:t>Зима </a:t>
            </a:r>
            <a:r>
              <a:rPr lang="ru-RU" sz="2800" b="1" i="1" dirty="0">
                <a:solidFill>
                  <a:srgbClr val="FF0066"/>
                </a:solidFill>
                <a:latin typeface="Arial" charset="0"/>
                <a:cs typeface="Arial" charset="0"/>
              </a:rPr>
              <a:t>нам надоела,</a:t>
            </a:r>
            <a:br>
              <a:rPr lang="ru-RU" sz="2800" b="1" i="1" dirty="0">
                <a:solidFill>
                  <a:srgbClr val="FF0066"/>
                </a:solidFill>
                <a:latin typeface="Arial" charset="0"/>
                <a:cs typeface="Arial" charset="0"/>
              </a:rPr>
            </a:br>
            <a:r>
              <a:rPr lang="ru-RU" sz="2800" b="1" i="1" dirty="0" smtClean="0">
                <a:solidFill>
                  <a:srgbClr val="FF0066"/>
                </a:solidFill>
                <a:latin typeface="Arial" charset="0"/>
                <a:cs typeface="Arial" charset="0"/>
              </a:rPr>
              <a:t>весь </a:t>
            </a:r>
            <a:r>
              <a:rPr lang="ru-RU" sz="2800" b="1" i="1" dirty="0">
                <a:solidFill>
                  <a:srgbClr val="FF0066"/>
                </a:solidFill>
                <a:latin typeface="Arial" charset="0"/>
                <a:cs typeface="Arial" charset="0"/>
              </a:rPr>
              <a:t>хлеб у нас поела!»</a:t>
            </a:r>
            <a:endParaRPr lang="ru-RU" sz="2800" b="1" dirty="0">
              <a:solidFill>
                <a:srgbClr val="FF0066"/>
              </a:solidFill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ru-RU" sz="2800" dirty="0">
              <a:solidFill>
                <a:schemeClr val="tx2"/>
              </a:solidFill>
            </a:endParaRPr>
          </a:p>
        </p:txBody>
      </p:sp>
      <p:graphicFrame>
        <p:nvGraphicFramePr>
          <p:cNvPr id="1026" name="Rectangle 4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2050" name="Рисунок Paintbrush" r:id="rId3" imgW="0" imgH="0" progId="PBrush">
              <p:embed/>
            </p:oleObj>
          </a:graphicData>
        </a:graphic>
      </p:graphicFrame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500034" y="285728"/>
          <a:ext cx="4895479" cy="5786478"/>
        </p:xfrm>
        <a:graphic>
          <a:graphicData uri="http://schemas.openxmlformats.org/presentationml/2006/ole">
            <p:oleObj spid="_x0000_s2051" name="Фотография Photo Editor" r:id="rId4" imgW="1162212" imgH="213389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18" y="285728"/>
            <a:ext cx="5910262" cy="14319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rgbClr val="0033CC"/>
                </a:solidFill>
              </a:rPr>
              <a:t>   Жаворонков выпекай, </a:t>
            </a:r>
            <a:br>
              <a:rPr lang="ru-RU" smtClean="0">
                <a:solidFill>
                  <a:srgbClr val="0033CC"/>
                </a:solidFill>
              </a:rPr>
            </a:br>
            <a:r>
              <a:rPr lang="ru-RU" smtClean="0">
                <a:solidFill>
                  <a:srgbClr val="0033CC"/>
                </a:solidFill>
              </a:rPr>
              <a:t>        весну зазывай!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19075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5844" name="Picture 4" descr="http://www.good-cook.ru/foto/tort/224-5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571472" y="1857364"/>
            <a:ext cx="814393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561</Words>
  <PresentationFormat>Экран (4:3)</PresentationFormat>
  <Paragraphs>118</Paragraphs>
  <Slides>49</Slides>
  <Notes>0</Notes>
  <HiddenSlides>0</HiddenSlides>
  <MMClips>10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52" baseType="lpstr">
      <vt:lpstr>Тема Office</vt:lpstr>
      <vt:lpstr>Рисунок Paintbrush</vt:lpstr>
      <vt:lpstr>Фотография Photo Editor</vt:lpstr>
      <vt:lpstr>ВЕСНУ ВСТРЕЧАЕМ, ЖАВОРОНКОВ ЗАЗЫВАЕМ</vt:lpstr>
      <vt:lpstr>Слайд 2</vt:lpstr>
      <vt:lpstr>21 марта - День весеннего равноденствия</vt:lpstr>
      <vt:lpstr>Слайд 4</vt:lpstr>
      <vt:lpstr>    22 МАРТА - СОРОКИ</vt:lpstr>
      <vt:lpstr>Слайд 6</vt:lpstr>
      <vt:lpstr>Слайд 7</vt:lpstr>
      <vt:lpstr>Слайд 8</vt:lpstr>
      <vt:lpstr>   Жаворонков выпекай,          весну зазывай!</vt:lpstr>
      <vt:lpstr>Слайд 10</vt:lpstr>
      <vt:lpstr>Слайд 11</vt:lpstr>
      <vt:lpstr>Место обитания</vt:lpstr>
      <vt:lpstr>Питание</vt:lpstr>
      <vt:lpstr>Гнездование</vt:lpstr>
      <vt:lpstr>     Разнообразие жаворонковых</vt:lpstr>
      <vt:lpstr>Пение</vt:lpstr>
      <vt:lpstr>ВЕСЕННИЙ ХОРОВОД</vt:lpstr>
      <vt:lpstr>Слайд 18</vt:lpstr>
      <vt:lpstr>Слайд 19</vt:lpstr>
      <vt:lpstr> «ГРАЧИ ПРИЛЕТЕЛИ»</vt:lpstr>
      <vt:lpstr>Слайд 21</vt:lpstr>
      <vt:lpstr>Слайд 22</vt:lpstr>
      <vt:lpstr>Слайд 23</vt:lpstr>
      <vt:lpstr>«Прилетает, хвостом лёд разбивает.»</vt:lpstr>
      <vt:lpstr>Слайд 25</vt:lpstr>
      <vt:lpstr>Слайд 26</vt:lpstr>
      <vt:lpstr>УЗНАЙ            ПЕРВОЦВЕТЫ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84</cp:revision>
  <dcterms:modified xsi:type="dcterms:W3CDTF">2011-03-09T07:55:06Z</dcterms:modified>
</cp:coreProperties>
</file>